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69F"/>
    <a:srgbClr val="93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594" y="-9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5D87-EBBE-45F6-9280-F673CD5E30AF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204E-AD81-45AF-B330-C7284304A7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2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3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5BEE-F25C-4FE5-8620-D2DD7010568C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E56B-E5F1-4ADA-8439-0B4CBD093491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D830-A8AA-4B94-B7C9-C36CDAC6DC6B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0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A84-EC23-43AB-BE80-1A532FAF5894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4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8B4-F6F8-47CB-90A0-CDE4CA3709F1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3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A8F4-8E6C-40FB-8E78-1E4ECE11C218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E13-89DF-44B4-B324-56169540DE54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76B8-F287-4CC7-BD42-513B788C5D15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0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250-26F4-4AF3-BC8C-259679B700DC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3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090F-C02C-4C32-9948-D9F40CE0CE99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4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BD66-BEF8-4039-BD4E-42D6E709C9A4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8476-1342-47B4-BD8F-0FB5C62F6598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ip2.insalyon.fr/Etats%20de%20surface/parametres/filtres-parametres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bl-l3physique.e-monsite.com/pages/les-surfaces/la-rugosite.html" TargetMode="External"/><Relationship Id="rId5" Type="http://schemas.openxmlformats.org/officeDocument/2006/relationships/hyperlink" Target="http://www.sciencedirect.com/science/article/pii/S0142961203007038#FIG2" TargetMode="External"/><Relationship Id="rId4" Type="http://schemas.openxmlformats.org/officeDocument/2006/relationships/hyperlink" Target="http://www.sgm.univ-savoie.fr/LP/carac_2004/Barrios_Dargere_Maldera/rugosimetries%203D_fichiers/frame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onel.Flandin(at)univ-savoie.fr?subject=Probl%E8me%20sur%20le%20site%20web%20LP%20-%20Caract&#233;risation&amp;Body=Bonjour%20Monsieur,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267" y="2556097"/>
            <a:ext cx="4429125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CuadroTexto"/>
          <p:cNvSpPr txBox="1"/>
          <p:nvPr/>
        </p:nvSpPr>
        <p:spPr>
          <a:xfrm>
            <a:off x="3968748" y="1196752"/>
            <a:ext cx="378015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2">
                    <a:lumMod val="10000"/>
                  </a:schemeClr>
                </a:solidFill>
              </a:rPr>
              <a:t>Rugosimétrie</a:t>
            </a:r>
          </a:p>
          <a:p>
            <a:pPr algn="ctr"/>
            <a:endParaRPr lang="fr-F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51868" y="6198962"/>
            <a:ext cx="7677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dirty="0" smtClean="0">
                <a:solidFill>
                  <a:srgbClr val="000000"/>
                </a:solidFill>
              </a:rPr>
              <a:t>Grosset Heidi – Nava-Vazquez Zurisadai</a:t>
            </a:r>
          </a:p>
          <a:p>
            <a:r>
              <a:rPr lang="fr-FR" altLang="en-US" dirty="0" smtClean="0">
                <a:solidFill>
                  <a:srgbClr val="000000"/>
                </a:solidFill>
              </a:rPr>
              <a:t>Licence professionnelle Polymère Engineering	  2015-2016</a:t>
            </a:r>
            <a:endParaRPr lang="fr-FR" altLang="en-US" dirty="0">
              <a:solidFill>
                <a:srgbClr val="000000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1872730" y="2816892"/>
            <a:ext cx="5735639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1257300" y="7810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Échelle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05113" y="1992313"/>
            <a:ext cx="7596187" cy="1225550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"/>
            </a:pPr>
            <a:r>
              <a:rPr lang="fr-FR" altLang="fr-FR" sz="2800" dirty="0"/>
              <a:t>L’échelle et la taille de l’échantillon varient en fonction de la technique d’analyse utilisée</a:t>
            </a:r>
          </a:p>
          <a:p>
            <a:pPr eaLnBrk="1" hangingPunct="1">
              <a:buFont typeface="Wingdings 2" pitchFamily="18" charset="2"/>
              <a:buChar char=""/>
            </a:pPr>
            <a:endParaRPr lang="fr-FR" altLang="fr-FR" sz="2800" dirty="0"/>
          </a:p>
        </p:txBody>
      </p:sp>
      <p:pic>
        <p:nvPicPr>
          <p:cNvPr id="9" name="Picture 2" descr="http://olympiades.briand44.free.fr/olymp98/images/echelr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3073400"/>
            <a:ext cx="3313113" cy="310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4"/>
          <p:cNvSpPr>
            <a:spLocks noGrp="1"/>
          </p:cNvSpPr>
          <p:nvPr>
            <p:ph type="title" idx="4294967295"/>
          </p:nvPr>
        </p:nvSpPr>
        <p:spPr>
          <a:xfrm>
            <a:off x="1314450" y="9715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Résultats</a:t>
            </a:r>
          </a:p>
        </p:txBody>
      </p:sp>
      <p:pic>
        <p:nvPicPr>
          <p:cNvPr id="8" name="Picture 3" descr="http://www.sciencedirect.com/cache/MiamiImageURL/1-s2.0-S0142961203007038-gr2.jpg/0?wchp=dGLzVlk-zSkzk&amp;pii=S0142961203007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1" r="-757"/>
          <a:stretch>
            <a:fillRect/>
          </a:stretch>
        </p:blipFill>
        <p:spPr bwMode="auto">
          <a:xfrm>
            <a:off x="4741167" y="4142581"/>
            <a:ext cx="5465763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65983" y="3086100"/>
            <a:ext cx="18843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dirty="0">
                <a:solidFill>
                  <a:srgbClr val="292929"/>
                </a:solidFill>
              </a:rPr>
              <a:t>Image obtenue avec un microscope à force atomique (AFM)</a:t>
            </a:r>
            <a:endParaRPr lang="fr-FR" altLang="fr-FR" dirty="0">
              <a:solidFill>
                <a:srgbClr val="222432"/>
              </a:solidFill>
            </a:endParaRPr>
          </a:p>
        </p:txBody>
      </p:sp>
      <p:pic>
        <p:nvPicPr>
          <p:cNvPr id="10" name="Picture 8" descr="http://www.sciencedirect.com/cache/MiamiImageURL/1-s2.0-S0142961203007038-gr2.jpg/0?wchp=dGLzVlk-zSkzk&amp;pii=S01429612030070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017" y="1807047"/>
            <a:ext cx="5354638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Line 9"/>
          <p:cNvCxnSpPr>
            <a:cxnSpLocks noChangeShapeType="1"/>
            <a:stCxn id="12" idx="1"/>
          </p:cNvCxnSpPr>
          <p:nvPr/>
        </p:nvCxnSpPr>
        <p:spPr bwMode="auto">
          <a:xfrm flipH="1">
            <a:off x="6762055" y="1807047"/>
            <a:ext cx="398462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0517" y="1637184"/>
            <a:ext cx="1655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600" dirty="0"/>
              <a:t>Ra = </a:t>
            </a:r>
            <a:r>
              <a:rPr lang="fr-FR" altLang="fr-FR" sz="1600" b="1" dirty="0"/>
              <a:t>66,8 </a:t>
            </a:r>
            <a:r>
              <a:rPr lang="fr-FR" altLang="fr-FR" sz="1600" dirty="0"/>
              <a:t>Å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76380" y="4026693"/>
            <a:ext cx="1655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600"/>
              <a:t>Ra = </a:t>
            </a:r>
            <a:r>
              <a:rPr lang="fr-FR" altLang="fr-FR" sz="1600" b="1"/>
              <a:t>47,4 </a:t>
            </a:r>
            <a:r>
              <a:rPr lang="fr-FR" altLang="fr-FR" sz="1600"/>
              <a:t>Å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223619" y="5577681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400" b="1" i="1" dirty="0"/>
              <a:t>Polylactic Acid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74357" y="3310409"/>
            <a:ext cx="2157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400" b="1" i="1" dirty="0"/>
              <a:t>Polylactic Glycolic Acid</a:t>
            </a:r>
          </a:p>
        </p:txBody>
      </p:sp>
      <p:sp>
        <p:nvSpPr>
          <p:cNvPr id="16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633413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Domaines d’applications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2590800" y="1833563"/>
            <a:ext cx="7524750" cy="4537075"/>
          </a:xfrm>
        </p:spPr>
        <p:txBody>
          <a:bodyPr/>
          <a:lstStyle/>
          <a:p>
            <a:pPr marL="109538" indent="0" eaLnBrk="1" hangingPunct="1">
              <a:buFont typeface="Wingdings 2" pitchFamily="18" charset="2"/>
              <a:buNone/>
            </a:pPr>
            <a:r>
              <a:rPr lang="fr-FR" altLang="fr-FR" sz="2600" dirty="0"/>
              <a:t>Les domaines où la rugosité joue un rôle sont très variés :</a:t>
            </a:r>
          </a:p>
          <a:p>
            <a:pPr marL="109538" indent="0" eaLnBrk="1" hangingPunct="1">
              <a:buFont typeface="Wingdings 2" pitchFamily="18" charset="2"/>
              <a:buChar char=""/>
            </a:pPr>
            <a:endParaRPr lang="fr-FR" altLang="fr-FR" sz="2400" dirty="0"/>
          </a:p>
          <a:p>
            <a:pPr marL="109538" indent="0" eaLnBrk="1" hangingPunct="1">
              <a:buFont typeface="Wingdings 2" pitchFamily="18" charset="2"/>
              <a:buChar char=""/>
            </a:pPr>
            <a:r>
              <a:rPr lang="fr-FR" altLang="fr-FR" sz="2400" b="1" dirty="0"/>
              <a:t>En optique </a:t>
            </a:r>
            <a:r>
              <a:rPr lang="fr-FR" altLang="fr-FR" sz="2400" dirty="0"/>
              <a:t>: Diffusion de la lumière</a:t>
            </a:r>
          </a:p>
          <a:p>
            <a:pPr marL="109538" indent="0" eaLnBrk="1" hangingPunct="1">
              <a:buFont typeface="Wingdings 2" pitchFamily="18" charset="2"/>
              <a:buChar char=""/>
            </a:pPr>
            <a:endParaRPr lang="fr-FR" altLang="fr-FR" sz="2400" dirty="0"/>
          </a:p>
          <a:p>
            <a:pPr marL="109538" indent="0" eaLnBrk="1" hangingPunct="1">
              <a:buFont typeface="Wingdings 2" pitchFamily="18" charset="2"/>
              <a:buChar char=""/>
            </a:pPr>
            <a:r>
              <a:rPr lang="fr-FR" altLang="fr-FR" sz="2400" b="1" dirty="0"/>
              <a:t>En mécanique </a:t>
            </a:r>
            <a:r>
              <a:rPr lang="fr-FR" altLang="fr-FR" sz="2400" u="sng" dirty="0"/>
              <a:t>:</a:t>
            </a:r>
            <a:r>
              <a:rPr lang="fr-FR" altLang="fr-FR" sz="2400" dirty="0"/>
              <a:t> Frottements, usure (peut être bénéfique pour capturer les huiles)</a:t>
            </a:r>
          </a:p>
          <a:p>
            <a:pPr marL="109538" indent="0" eaLnBrk="1" hangingPunct="1">
              <a:buFont typeface="Wingdings 2" pitchFamily="18" charset="2"/>
              <a:buChar char=""/>
            </a:pPr>
            <a:endParaRPr lang="fr-FR" altLang="fr-FR" sz="2400" dirty="0"/>
          </a:p>
          <a:p>
            <a:pPr marL="109538" indent="0" eaLnBrk="1" hangingPunct="1">
              <a:buFont typeface="Wingdings 2" pitchFamily="18" charset="2"/>
              <a:buChar char=""/>
            </a:pPr>
            <a:r>
              <a:rPr lang="fr-FR" altLang="fr-FR" sz="2400" b="1" dirty="0"/>
              <a:t>En soudure </a:t>
            </a:r>
            <a:r>
              <a:rPr lang="fr-FR" altLang="fr-FR" sz="2400" dirty="0"/>
              <a:t>: Éviter le soudage entre les surfaces </a:t>
            </a:r>
            <a:r>
              <a:rPr lang="fr-FR" altLang="fr-FR" sz="2400" dirty="0" smtClean="0"/>
              <a:t>                                         </a:t>
            </a:r>
            <a:r>
              <a:rPr lang="fr-FR" altLang="fr-FR" sz="2400" dirty="0" smtClean="0">
                <a:solidFill>
                  <a:schemeClr val="bg1">
                    <a:lumMod val="95000"/>
                  </a:schemeClr>
                </a:solidFill>
              </a:rPr>
              <a:t>0</a:t>
            </a:r>
            <a:r>
              <a:rPr lang="fr-FR" altLang="fr-FR" sz="2400" dirty="0" smtClean="0"/>
              <a:t>lisses</a:t>
            </a:r>
            <a:endParaRPr lang="fr-FR" altLang="fr-FR" sz="2400" dirty="0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pic>
        <p:nvPicPr>
          <p:cNvPr id="7" name="Picture 9" descr="Ver imagen orig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590" y="4149080"/>
            <a:ext cx="2855942" cy="214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876300" y="3746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Application dans la plasturgie</a:t>
            </a:r>
          </a:p>
        </p:txBody>
      </p:sp>
      <p:sp>
        <p:nvSpPr>
          <p:cNvPr id="9" name="Rectangle 3"/>
          <p:cNvSpPr>
            <a:spLocks noGrp="1"/>
          </p:cNvSpPr>
          <p:nvPr>
            <p:ph idx="4294967295"/>
          </p:nvPr>
        </p:nvSpPr>
        <p:spPr>
          <a:xfrm>
            <a:off x="1389063" y="1485900"/>
            <a:ext cx="8631237" cy="863600"/>
          </a:xfrm>
        </p:spPr>
        <p:txBody>
          <a:bodyPr/>
          <a:lstStyle/>
          <a:p>
            <a:pPr marL="895350" eaLnBrk="1" hangingPunct="1">
              <a:buFont typeface="Wingdings 2" pitchFamily="18" charset="2"/>
              <a:buChar char=""/>
            </a:pPr>
            <a:r>
              <a:rPr lang="fr-FR" altLang="fr-FR" sz="2400" dirty="0"/>
              <a:t>L’analyse de la rugosité est surtout utilisée dans la métallurgie pour observer des pièces usinées</a:t>
            </a:r>
          </a:p>
        </p:txBody>
      </p:sp>
      <p:pic>
        <p:nvPicPr>
          <p:cNvPr id="10" name="Picture 2" descr="http://www.amppo.fr/images/sites/lunettes/moule_injection_lunettes_-_kayem_1.jpg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2423964" y="3789040"/>
            <a:ext cx="2544658" cy="258028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1" name="Text Box 7"/>
          <p:cNvSpPr txBox="1">
            <a:spLocks/>
          </p:cNvSpPr>
          <p:nvPr/>
        </p:nvSpPr>
        <p:spPr bwMode="auto">
          <a:xfrm>
            <a:off x="2495972" y="2337791"/>
            <a:ext cx="7070726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r>
              <a:rPr lang="fr-FR" altLang="fr-FR" sz="2400" dirty="0"/>
              <a:t>L’intérêt dans la plasturgie se trouve dans l’observation des surfaces internes des moules destinés à la mise en forme de pièces techniques ou d’aspect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}"/>
            </a:pPr>
            <a:endParaRPr lang="fr-FR" altLang="fr-FR" sz="2400" dirty="0"/>
          </a:p>
        </p:txBody>
      </p:sp>
      <p:pic>
        <p:nvPicPr>
          <p:cNvPr id="12" name="Picture 11" descr="Ver imagen origin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08" y="4095355"/>
            <a:ext cx="2593664" cy="214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76200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Interrelations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1773238" y="2541588"/>
            <a:ext cx="6932612" cy="28082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Microscope à effet tunnel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Microscope électronique à balayage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Microscope à force atomique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Microscope à interférométrie à lumière blanche ou laser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Microscope mécanique à balayage</a:t>
            </a:r>
          </a:p>
          <a:p>
            <a:pPr eaLnBrk="1" hangingPunct="1">
              <a:buFont typeface="Wingdings 2" pitchFamily="18" charset="2"/>
              <a:buChar char=""/>
            </a:pPr>
            <a:endParaRPr lang="fr-FR" altLang="fr-FR" dirty="0"/>
          </a:p>
          <a:p>
            <a:pPr eaLnBrk="1" hangingPunct="1">
              <a:buFont typeface="Wingdings 2" pitchFamily="18" charset="2"/>
              <a:buChar char=""/>
            </a:pPr>
            <a:endParaRPr lang="fr-FR" altLang="fr-FR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661190" y="59333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Lexique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1705868" y="1584731"/>
            <a:ext cx="7186612" cy="498212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/>
              <a:buChar char="—"/>
            </a:pPr>
            <a:r>
              <a:rPr lang="fr-FR" altLang="fr-FR" dirty="0" smtClean="0"/>
              <a:t>Topographie </a:t>
            </a:r>
            <a:r>
              <a:rPr lang="fr-FR" altLang="fr-FR" dirty="0" smtClean="0">
                <a:sym typeface="Wingdings"/>
              </a:rPr>
              <a:t></a:t>
            </a:r>
            <a:r>
              <a:rPr lang="fr-FR" altLang="fr-FR" dirty="0" smtClean="0"/>
              <a:t> Topography</a:t>
            </a:r>
          </a:p>
          <a:p>
            <a:pPr marL="0" indent="0" eaLnBrk="1" hangingPunct="1">
              <a:buNone/>
            </a:pPr>
            <a:endParaRPr lang="fr-FR" altLang="fr-FR" dirty="0" smtClean="0"/>
          </a:p>
          <a:p>
            <a:pPr>
              <a:buFont typeface="Wingdings 2"/>
              <a:buChar char="—"/>
            </a:pPr>
            <a:r>
              <a:rPr lang="fr-FR" altLang="fr-FR" dirty="0" smtClean="0"/>
              <a:t>Rugosité </a:t>
            </a:r>
            <a:r>
              <a:rPr lang="fr-FR" altLang="fr-FR" dirty="0" smtClean="0">
                <a:sym typeface="Wingdings"/>
              </a:rPr>
              <a:t></a:t>
            </a:r>
            <a:r>
              <a:rPr lang="fr-FR" altLang="fr-FR" dirty="0" smtClean="0"/>
              <a:t> Roughness</a:t>
            </a:r>
          </a:p>
          <a:p>
            <a:pPr eaLnBrk="1" hangingPunct="1">
              <a:buFont typeface="Wingdings 2"/>
              <a:buChar char="—"/>
            </a:pPr>
            <a:endParaRPr lang="fr-FR" altLang="fr-FR" dirty="0" smtClean="0"/>
          </a:p>
          <a:p>
            <a:pPr>
              <a:buFont typeface="Wingdings 2"/>
              <a:buChar char="—"/>
            </a:pPr>
            <a:r>
              <a:rPr lang="fr-FR" altLang="fr-FR" dirty="0" smtClean="0"/>
              <a:t>Echantillon</a:t>
            </a:r>
            <a:r>
              <a:rPr lang="fr-FR" altLang="fr-FR" dirty="0" smtClean="0">
                <a:sym typeface="Wingdings"/>
              </a:rPr>
              <a:t> </a:t>
            </a:r>
            <a:r>
              <a:rPr lang="fr-FR" altLang="fr-FR" dirty="0" err="1" smtClean="0">
                <a:sym typeface="Wingdings"/>
              </a:rPr>
              <a:t>Sample</a:t>
            </a:r>
            <a:r>
              <a:rPr lang="fr-FR" altLang="fr-FR" dirty="0" smtClean="0">
                <a:sym typeface="Wingdings"/>
              </a:rPr>
              <a:t> </a:t>
            </a:r>
          </a:p>
          <a:p>
            <a:pPr marL="0" indent="0">
              <a:buNone/>
            </a:pPr>
            <a:endParaRPr lang="fr-FR" altLang="fr-FR" dirty="0" smtClean="0"/>
          </a:p>
          <a:p>
            <a:pPr eaLnBrk="1" hangingPunct="1">
              <a:buFont typeface="Wingdings 2"/>
              <a:buChar char="—"/>
            </a:pPr>
            <a:r>
              <a:rPr lang="fr-FR" altLang="fr-FR" dirty="0" smtClean="0"/>
              <a:t>Défauts </a:t>
            </a:r>
            <a:r>
              <a:rPr lang="fr-FR" altLang="fr-FR" dirty="0" smtClean="0">
                <a:sym typeface="Wingdings"/>
              </a:rPr>
              <a:t></a:t>
            </a:r>
            <a:r>
              <a:rPr lang="fr-FR" altLang="fr-FR" dirty="0" smtClean="0"/>
              <a:t> Defects</a:t>
            </a:r>
          </a:p>
          <a:p>
            <a:pPr eaLnBrk="1" hangingPunct="1">
              <a:buFont typeface="Wingdings 2"/>
              <a:buChar char="—"/>
            </a:pPr>
            <a:endParaRPr lang="fr-FR" altLang="fr-FR" dirty="0"/>
          </a:p>
          <a:p>
            <a:r>
              <a:rPr lang="fr-FR" altLang="fr-FR" dirty="0" smtClean="0"/>
              <a:t>Appareils </a:t>
            </a:r>
            <a:r>
              <a:rPr lang="fr-FR" altLang="fr-FR" dirty="0">
                <a:sym typeface="Wingdings"/>
              </a:rPr>
              <a:t></a:t>
            </a:r>
            <a:r>
              <a:rPr lang="fr-FR" altLang="fr-FR" dirty="0" smtClean="0"/>
              <a:t> </a:t>
            </a:r>
            <a:r>
              <a:rPr lang="fr-FR" altLang="fr-FR" dirty="0"/>
              <a:t>D</a:t>
            </a:r>
            <a:r>
              <a:rPr lang="fr-FR" dirty="0" smtClean="0"/>
              <a:t>evices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Frequence </a:t>
            </a:r>
            <a:r>
              <a:rPr lang="fr-FR" altLang="fr-FR" dirty="0" smtClean="0">
                <a:sym typeface="Wingdings"/>
              </a:rPr>
              <a:t> Frecuency</a:t>
            </a:r>
          </a:p>
          <a:p>
            <a:endParaRPr lang="fr-FR" dirty="0">
              <a:sym typeface="Wingdings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8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Sources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1957388" y="1843313"/>
            <a:ext cx="7186612" cy="367211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fr-FR" altLang="fr-FR" sz="1900" dirty="0" smtClean="0">
                <a:hlinkClick r:id="rId3"/>
              </a:rPr>
              <a:t>http://mip2.insalyon.fr/Etats%20de%20surface/parametres/filtres-parametres.htm</a:t>
            </a:r>
            <a:endParaRPr lang="fr-FR" altLang="fr-FR" sz="19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fr-FR" altLang="fr-FR" sz="1900" dirty="0">
                <a:hlinkClick r:id="rId4"/>
              </a:rPr>
              <a:t>http://www.sgm.univ-savoie.fr/LP/carac_2004/Barrios_Dargere_Maldera/rugosimetries%203D_fichiers/frame.htm</a:t>
            </a:r>
            <a:endParaRPr lang="fr-FR" altLang="fr-FR" sz="19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fr-FR" altLang="fr-FR" sz="1900" dirty="0">
                <a:hlinkClick r:id="rId5"/>
              </a:rPr>
              <a:t>http://www.sciencedirect.com/science/article/pii/S0142961203007038#FIG2</a:t>
            </a: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fr-FR" altLang="fr-FR" sz="1900" dirty="0">
                <a:hlinkClick r:id="rId6"/>
              </a:rPr>
              <a:t>http://</a:t>
            </a:r>
            <a:r>
              <a:rPr lang="fr-FR" altLang="fr-FR" sz="1900" dirty="0" smtClean="0">
                <a:hlinkClick r:id="rId6"/>
              </a:rPr>
              <a:t>lbl-l3physique.e-monsite.com/pages/les-surfaces/la-rugosite.html</a:t>
            </a:r>
            <a:endParaRPr lang="fr-FR" altLang="fr-FR" sz="19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fr-FR" altLang="fr-FR" sz="1900" dirty="0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3"/>
          <p:cNvSpPr>
            <a:spLocks noGrp="1"/>
          </p:cNvSpPr>
          <p:nvPr>
            <p:ph type="title" idx="4294967295"/>
          </p:nvPr>
        </p:nvSpPr>
        <p:spPr>
          <a:xfrm>
            <a:off x="150495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Mise en garde</a:t>
            </a:r>
          </a:p>
        </p:txBody>
      </p:sp>
      <p:sp>
        <p:nvSpPr>
          <p:cNvPr id="8" name="Rectangle 4"/>
          <p:cNvSpPr>
            <a:spLocks noGrp="1"/>
          </p:cNvSpPr>
          <p:nvPr>
            <p:ph idx="4294967295"/>
          </p:nvPr>
        </p:nvSpPr>
        <p:spPr>
          <a:xfrm>
            <a:off x="1470025" y="1839913"/>
            <a:ext cx="4079875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"/>
            </a:pPr>
            <a:r>
              <a:rPr lang="fr-FR" altLang="fr-FR" sz="1200" dirty="0">
                <a:solidFill>
                  <a:srgbClr val="000000"/>
                </a:solidFill>
              </a:rPr>
              <a:t>Cette présentation à 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1200" dirty="0">
                <a:solidFill>
                  <a:srgbClr val="000000"/>
                </a:solidFill>
              </a:rPr>
              <a:t>Vous devrez être critique quand à l’utilisation de ce support, et nous vous invitons à vous référer directement aux sources citées.	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1200" dirty="0">
                <a:solidFill>
                  <a:srgbClr val="000000"/>
                </a:solidFill>
              </a:rPr>
              <a:t>Si ... </a:t>
            </a:r>
            <a:br>
              <a:rPr lang="fr-FR" altLang="fr-FR" sz="1200" dirty="0">
                <a:solidFill>
                  <a:srgbClr val="000000"/>
                </a:solidFill>
              </a:rPr>
            </a:br>
            <a:r>
              <a:rPr lang="fr-FR" altLang="fr-FR" sz="1200" dirty="0">
                <a:solidFill>
                  <a:srgbClr val="000000"/>
                </a:solidFill>
              </a:rPr>
              <a:t> </a:t>
            </a:r>
            <a:r>
              <a:rPr lang="fr-FR" altLang="fr-FR" sz="1200" b="1" dirty="0">
                <a:solidFill>
                  <a:srgbClr val="000000"/>
                </a:solidFill>
              </a:rPr>
              <a:t>- vous rencontrez un problème de navigation (type </a:t>
            </a:r>
            <a:r>
              <a:rPr lang="fr-FR" altLang="fr-FR" sz="1200" b="1" dirty="0" err="1">
                <a:solidFill>
                  <a:srgbClr val="000000"/>
                </a:solidFill>
              </a:rPr>
              <a:t>error</a:t>
            </a:r>
            <a:r>
              <a:rPr lang="fr-FR" altLang="fr-FR" sz="1200" b="1" dirty="0">
                <a:solidFill>
                  <a:srgbClr val="000000"/>
                </a:solidFill>
              </a:rPr>
              <a:t> 404),</a:t>
            </a:r>
            <a:br>
              <a:rPr lang="fr-FR" altLang="fr-FR" sz="1200" b="1" dirty="0">
                <a:solidFill>
                  <a:srgbClr val="000000"/>
                </a:solidFill>
              </a:rPr>
            </a:br>
            <a:r>
              <a:rPr lang="fr-FR" altLang="fr-FR" sz="1200" b="1" dirty="0">
                <a:solidFill>
                  <a:srgbClr val="000000"/>
                </a:solidFill>
              </a:rPr>
              <a:t> - vous tombez sur une faute ... de frappe,</a:t>
            </a:r>
            <a:br>
              <a:rPr lang="fr-FR" altLang="fr-FR" sz="1200" b="1" dirty="0">
                <a:solidFill>
                  <a:srgbClr val="000000"/>
                </a:solidFill>
              </a:rPr>
            </a:br>
            <a:r>
              <a:rPr lang="fr-FR" altLang="fr-FR" sz="1200" b="1" dirty="0">
                <a:solidFill>
                  <a:srgbClr val="000000"/>
                </a:solidFill>
              </a:rPr>
              <a:t>  - vous pensez que des choses manquent ou sont en trop,</a:t>
            </a:r>
            <a:br>
              <a:rPr lang="fr-FR" altLang="fr-FR" sz="1200" b="1" dirty="0">
                <a:solidFill>
                  <a:srgbClr val="000000"/>
                </a:solidFill>
              </a:rPr>
            </a:br>
            <a:r>
              <a:rPr lang="fr-FR" altLang="fr-FR" sz="1200" b="1" dirty="0">
                <a:solidFill>
                  <a:srgbClr val="000000"/>
                </a:solidFill>
              </a:rPr>
              <a:t>  - vous pensez que nous ne respectons pas vos droits d'auteur,</a:t>
            </a:r>
            <a:br>
              <a:rPr lang="fr-FR" altLang="fr-FR" sz="1200" b="1" dirty="0">
                <a:solidFill>
                  <a:srgbClr val="000000"/>
                </a:solidFill>
              </a:rPr>
            </a:br>
            <a:r>
              <a:rPr lang="fr-FR" altLang="fr-FR" sz="1200" dirty="0">
                <a:solidFill>
                  <a:srgbClr val="000000"/>
                </a:solidFill>
              </a:rPr>
              <a:t/>
            </a:r>
            <a:br>
              <a:rPr lang="fr-FR" altLang="fr-FR" sz="1200" dirty="0">
                <a:solidFill>
                  <a:srgbClr val="000000"/>
                </a:solidFill>
              </a:rPr>
            </a:br>
            <a:r>
              <a:rPr lang="fr-FR" altLang="fr-FR" sz="1200" dirty="0">
                <a:solidFill>
                  <a:srgbClr val="000000"/>
                </a:solidFill>
              </a:rPr>
              <a:t>en d'autres termes si vous pensez que ce site doit être modifié.</a:t>
            </a:r>
            <a:br>
              <a:rPr lang="fr-FR" altLang="fr-FR" sz="1200" dirty="0">
                <a:solidFill>
                  <a:srgbClr val="000000"/>
                </a:solidFill>
              </a:rPr>
            </a:br>
            <a:r>
              <a:rPr lang="fr-FR" altLang="fr-FR" sz="1200" dirty="0">
                <a:solidFill>
                  <a:srgbClr val="000000"/>
                </a:solidFill>
              </a:rPr>
              <a:t/>
            </a:r>
            <a:br>
              <a:rPr lang="fr-FR" altLang="fr-FR" sz="1200" dirty="0">
                <a:solidFill>
                  <a:srgbClr val="000000"/>
                </a:solidFill>
              </a:rPr>
            </a:br>
            <a:r>
              <a:rPr lang="fr-FR" altLang="fr-FR" sz="1200" dirty="0">
                <a:solidFill>
                  <a:srgbClr val="000000"/>
                </a:solidFill>
              </a:rPr>
              <a:t>Merci de </a:t>
            </a:r>
            <a:r>
              <a:rPr lang="fr-FR" altLang="fr-FR" sz="1200" dirty="0">
                <a:solidFill>
                  <a:srgbClr val="000000"/>
                </a:solidFill>
                <a:hlinkClick r:id="rId3"/>
              </a:rPr>
              <a:t>nous contacter </a:t>
            </a:r>
            <a:r>
              <a:rPr lang="fr-FR" altLang="fr-FR" sz="1200" dirty="0">
                <a:solidFill>
                  <a:srgbClr val="000000"/>
                </a:solidFill>
              </a:rPr>
              <a:t>pour nous suggérer vos modifications, nous corrigerons ... </a:t>
            </a:r>
          </a:p>
          <a:p>
            <a:pPr eaLnBrk="1" hangingPunct="1">
              <a:buFont typeface="Wingdings 2" pitchFamily="18" charset="2"/>
              <a:buChar char=""/>
            </a:pPr>
            <a:endParaRPr lang="fr-FR" altLang="fr-FR" dirty="0"/>
          </a:p>
        </p:txBody>
      </p:sp>
      <p:pic>
        <p:nvPicPr>
          <p:cNvPr id="9" name="Picture 1" descr="attention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1556792"/>
            <a:ext cx="3429000" cy="471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 rot="16200000">
            <a:off x="-2392328" y="3336490"/>
            <a:ext cx="5735639" cy="61656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718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0" name="Rectangle 2"/>
          <p:cNvSpPr>
            <a:spLocks noGrp="1"/>
          </p:cNvSpPr>
          <p:nvPr>
            <p:ph type="title" idx="4294967295"/>
          </p:nvPr>
        </p:nvSpPr>
        <p:spPr>
          <a:xfrm>
            <a:off x="1035462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/>
              <a:t>Sommaire</a:t>
            </a:r>
          </a:p>
        </p:txBody>
      </p:sp>
      <p:sp>
        <p:nvSpPr>
          <p:cNvPr id="11" name="Rectangle 3"/>
          <p:cNvSpPr>
            <a:spLocks noGrp="1"/>
          </p:cNvSpPr>
          <p:nvPr>
            <p:ph idx="4294967295"/>
          </p:nvPr>
        </p:nvSpPr>
        <p:spPr>
          <a:xfrm>
            <a:off x="1013237" y="1935163"/>
            <a:ext cx="5231681" cy="4389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Définition</a:t>
            </a:r>
          </a:p>
          <a:p>
            <a:pPr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Principe</a:t>
            </a:r>
          </a:p>
          <a:p>
            <a:pPr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Évaluation </a:t>
            </a:r>
            <a:r>
              <a:rPr lang="fr-FR" altLang="fr-FR" sz="2000" dirty="0">
                <a:latin typeface="Calibri" panose="020F0502020204030204" pitchFamily="34" charset="0"/>
              </a:rPr>
              <a:t>de la </a:t>
            </a:r>
            <a:r>
              <a:rPr lang="fr-FR" altLang="fr-FR" sz="2000" dirty="0" smtClean="0">
                <a:latin typeface="Calibri" panose="020F0502020204030204" pitchFamily="34" charset="0"/>
              </a:rPr>
              <a:t>rugosité</a:t>
            </a:r>
          </a:p>
          <a:p>
            <a:pPr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Échantillon </a:t>
            </a:r>
            <a:r>
              <a:rPr lang="fr-FR" altLang="fr-FR" sz="2000" dirty="0">
                <a:latin typeface="Calibri" panose="020F0502020204030204" pitchFamily="34" charset="0"/>
              </a:rPr>
              <a:t>/ </a:t>
            </a:r>
            <a:r>
              <a:rPr lang="fr-FR" altLang="fr-FR" sz="2000" dirty="0" smtClean="0">
                <a:latin typeface="Calibri" panose="020F0502020204030204" pitchFamily="34" charset="0"/>
              </a:rPr>
              <a:t>Appareils</a:t>
            </a:r>
          </a:p>
          <a:p>
            <a:pPr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Appareils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Interprétation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>
                <a:latin typeface="Calibri" panose="020F0502020204030204" pitchFamily="34" charset="0"/>
              </a:rPr>
              <a:t>Échelle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Résultats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Domaines d’application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Application </a:t>
            </a:r>
            <a:r>
              <a:rPr lang="fr-FR" altLang="fr-FR" sz="2000" dirty="0">
                <a:latin typeface="Calibri" panose="020F0502020204030204" pitchFamily="34" charset="0"/>
              </a:rPr>
              <a:t>dans la plasturgie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>
                <a:latin typeface="Calibri" panose="020F0502020204030204" pitchFamily="34" charset="0"/>
              </a:rPr>
              <a:t>Interrelations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>
                <a:latin typeface="Calibri" panose="020F0502020204030204" pitchFamily="34" charset="0"/>
              </a:rPr>
              <a:t>Lexique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r>
              <a:rPr lang="fr-FR" altLang="fr-FR" sz="2000" dirty="0" smtClean="0">
                <a:latin typeface="Calibri" panose="020F0502020204030204" pitchFamily="34" charset="0"/>
              </a:rPr>
              <a:t>Sources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Char char=""/>
            </a:pPr>
            <a:endParaRPr lang="fr-FR" altLang="fr-FR" sz="19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16200000">
            <a:off x="-2457642" y="3401804"/>
            <a:ext cx="5735639" cy="4859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1104900" y="9334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Définition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04900" y="2505075"/>
            <a:ext cx="3765550" cy="2520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Font typeface="Wingdings 2" pitchFamily="18" charset="2"/>
              <a:buChar char=""/>
            </a:pPr>
            <a:r>
              <a:rPr lang="fr-BE" altLang="fr-FR" sz="1900"/>
              <a:t>La rugosimétrie est l’étude du profil d’une surface, elle permet </a:t>
            </a:r>
            <a:r>
              <a:rPr lang="fr-FR" altLang="fr-FR" sz="1900"/>
              <a:t>de mettre en évidence le profil d'une surface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fr-BE" altLang="fr-FR" sz="190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"/>
            </a:pPr>
            <a:r>
              <a:rPr lang="fr-FR" altLang="fr-FR" sz="1900"/>
              <a:t>Ce profil se décompose en </a:t>
            </a:r>
            <a:r>
              <a:rPr lang="fr-FR" altLang="fr-FR" sz="1900" b="1"/>
              <a:t>ondulation </a:t>
            </a:r>
            <a:r>
              <a:rPr lang="fr-FR" altLang="fr-FR" sz="1900"/>
              <a:t>et</a:t>
            </a:r>
            <a:r>
              <a:rPr lang="fr-FR" altLang="fr-FR" sz="1900" b="1"/>
              <a:t> rugosité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fr-BE" altLang="fr-FR" sz="1900">
              <a:solidFill>
                <a:schemeClr val="folHlink"/>
              </a:solidFill>
            </a:endParaRPr>
          </a:p>
        </p:txBody>
      </p:sp>
      <p:pic>
        <p:nvPicPr>
          <p:cNvPr id="9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2289175"/>
            <a:ext cx="3762375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 rot="16200000">
            <a:off x="-2286670" y="3230832"/>
            <a:ext cx="5735639" cy="8278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0" name="Rectangle 4"/>
          <p:cNvSpPr>
            <a:spLocks noGrp="1"/>
          </p:cNvSpPr>
          <p:nvPr>
            <p:ph type="title" idx="4294967295"/>
          </p:nvPr>
        </p:nvSpPr>
        <p:spPr>
          <a:xfrm>
            <a:off x="1543050" y="481013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Principe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238250" y="1714500"/>
            <a:ext cx="90868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r>
              <a:rPr lang="fr-FR" altLang="fr-FR" sz="2400" dirty="0"/>
              <a:t>L’objectif est toujours d’obtenir une topographie de la surface à partir d’un palpage ou d’une acquisition d’image </a:t>
            </a:r>
            <a:r>
              <a:rPr lang="fr-FR" altLang="fr-FR" sz="2400" dirty="0" smtClean="0"/>
              <a:t>microscopique</a:t>
            </a: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 smtClean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endParaRPr lang="fr-FR" altLang="fr-FR" sz="2400" dirty="0"/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 2" pitchFamily="18" charset="2"/>
              <a:buChar char=""/>
            </a:pPr>
            <a:r>
              <a:rPr lang="fr-FR" altLang="fr-FR" sz="2400" dirty="0"/>
              <a:t>Le plus important est alors de pouvoir traiter ces topographies pour en extraire les différents paramètres de rugosité, permettant ainsi de qualifier la surface étudiée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2730500"/>
            <a:ext cx="2570163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25" y="2941638"/>
            <a:ext cx="2913063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 rot="16200000">
            <a:off x="-2286670" y="3230832"/>
            <a:ext cx="5735639" cy="8278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952500" y="76200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Évaluation de la rugosité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1866900" y="1957388"/>
            <a:ext cx="8229600" cy="44815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Par </a:t>
            </a:r>
            <a:r>
              <a:rPr lang="fr-FR" altLang="fr-FR" b="1" dirty="0"/>
              <a:t>comparaison </a:t>
            </a:r>
            <a:r>
              <a:rPr lang="fr-FR" altLang="fr-FR" dirty="0"/>
              <a:t>(échantillons </a:t>
            </a:r>
            <a:r>
              <a:rPr lang="fr-FR" altLang="fr-FR" dirty="0" err="1"/>
              <a:t>viso</a:t>
            </a:r>
            <a:r>
              <a:rPr lang="fr-FR" altLang="fr-FR" dirty="0"/>
              <a:t>-tactiles) : </a:t>
            </a:r>
            <a:r>
              <a:rPr lang="fr-FR" altLang="fr-FR" b="1" dirty="0" err="1"/>
              <a:t>Rugotest</a:t>
            </a:r>
            <a:endParaRPr lang="fr-FR" altLang="fr-FR" b="1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buFont typeface="Wingdings 2" pitchFamily="18" charset="2"/>
              <a:buNone/>
            </a:pPr>
            <a:endParaRPr lang="fr-FR" altLang="fr-FR" sz="200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Par </a:t>
            </a:r>
            <a:r>
              <a:rPr lang="fr-FR" altLang="fr-FR" b="1" dirty="0"/>
              <a:t>test de rugosité : feuille de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altLang="fr-FR" b="1" dirty="0"/>
              <a:t>papier</a:t>
            </a:r>
            <a:r>
              <a:rPr lang="fr-FR" altLang="fr-FR" dirty="0"/>
              <a:t> </a:t>
            </a:r>
            <a:r>
              <a:rPr lang="fr-FR" altLang="fr-FR" b="1" dirty="0"/>
              <a:t>à</a:t>
            </a:r>
            <a:r>
              <a:rPr lang="fr-FR" altLang="fr-FR" dirty="0"/>
              <a:t> </a:t>
            </a:r>
            <a:r>
              <a:rPr lang="fr-FR" altLang="fr-FR" b="1" dirty="0"/>
              <a:t>cigarette</a:t>
            </a:r>
            <a:r>
              <a:rPr lang="fr-FR" altLang="fr-FR" dirty="0"/>
              <a:t> </a:t>
            </a:r>
            <a:r>
              <a:rPr lang="fr-FR" altLang="fr-FR" i="1" dirty="0"/>
              <a:t>(l'état de surface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altLang="fr-FR" i="1" dirty="0"/>
              <a:t>ne provoque pas la déchirure du papier frotté sur la surface)</a:t>
            </a:r>
          </a:p>
          <a:p>
            <a:pPr eaLnBrk="1" hangingPunct="1">
              <a:buFont typeface="Wingdings 2" pitchFamily="18" charset="2"/>
              <a:buChar char=""/>
            </a:pPr>
            <a:endParaRPr lang="fr-FR" altLang="fr-FR" sz="500" i="1" dirty="0"/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dirty="0"/>
              <a:t>Par </a:t>
            </a:r>
            <a:r>
              <a:rPr lang="fr-FR" altLang="fr-FR" b="1" dirty="0"/>
              <a:t>mesure </a:t>
            </a:r>
            <a:r>
              <a:rPr lang="fr-FR" altLang="fr-FR" dirty="0"/>
              <a:t>(appareils électroniques à capteurs ou appareils optiques) : </a:t>
            </a:r>
            <a:r>
              <a:rPr lang="fr-FR" altLang="fr-FR" b="1" dirty="0"/>
              <a:t>Rugosimètre</a:t>
            </a:r>
            <a:endParaRPr lang="fr-FR" altLang="fr-FR" i="1" dirty="0"/>
          </a:p>
          <a:p>
            <a:pPr eaLnBrk="1" hangingPunct="1">
              <a:buFont typeface="Wingdings 2" pitchFamily="18" charset="2"/>
              <a:buChar char=""/>
            </a:pPr>
            <a:endParaRPr lang="fr-FR" altLang="fr-FR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2400300"/>
            <a:ext cx="2916238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 rot="16200000">
            <a:off x="-2348785" y="3292947"/>
            <a:ext cx="5735639" cy="7036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3"/>
          <p:cNvSpPr>
            <a:spLocks noGrp="1"/>
          </p:cNvSpPr>
          <p:nvPr>
            <p:ph idx="4294967295"/>
          </p:nvPr>
        </p:nvSpPr>
        <p:spPr>
          <a:xfrm>
            <a:off x="1485900" y="1163638"/>
            <a:ext cx="8291513" cy="43211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 2" pitchFamily="18" charset="2"/>
              <a:buChar char=""/>
            </a:pPr>
            <a:endParaRPr lang="fr-FR" altLang="fr-FR" dirty="0"/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fr-FR" altLang="fr-FR" dirty="0"/>
          </a:p>
          <a:p>
            <a:pPr eaLnBrk="1" hangingPunct="1">
              <a:lnSpc>
                <a:spcPct val="120000"/>
              </a:lnSpc>
              <a:buFont typeface="Wingdings 2" pitchFamily="18" charset="2"/>
              <a:buChar char=""/>
            </a:pPr>
            <a:endParaRPr lang="fr-FR" altLang="fr-FR" dirty="0"/>
          </a:p>
          <a:p>
            <a:pPr eaLnBrk="1" hangingPunct="1">
              <a:buFont typeface="Wingdings 2" pitchFamily="18" charset="2"/>
              <a:buChar char=""/>
            </a:pPr>
            <a:endParaRPr lang="fr-FR" alt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24150" y="2679700"/>
            <a:ext cx="8332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altLang="fr-FR" sz="2000" b="1" dirty="0"/>
              <a:t>En mécanique </a:t>
            </a:r>
            <a:r>
              <a:rPr lang="fr-FR" altLang="fr-FR" sz="2000" dirty="0">
                <a:sym typeface="Wingdings" pitchFamily="2" charset="2"/>
              </a:rPr>
              <a:t></a:t>
            </a:r>
            <a:r>
              <a:rPr lang="fr-FR" altLang="fr-FR" sz="2000" dirty="0"/>
              <a:t> Rugosimètre avec une pointe de rayon courbure de l'ordre du </a:t>
            </a:r>
            <a:r>
              <a:rPr lang="fr-FR" altLang="fr-FR" sz="2000" b="1" dirty="0"/>
              <a:t>dixième de micromètre</a:t>
            </a:r>
            <a:endParaRPr lang="fr-FR" altLang="fr-FR" sz="22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78175" y="3467100"/>
            <a:ext cx="5688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altLang="fr-FR" sz="2000" b="1" dirty="0"/>
              <a:t>En microélectronique</a:t>
            </a:r>
            <a:r>
              <a:rPr lang="fr-FR" altLang="fr-FR" sz="2000" dirty="0"/>
              <a:t> </a:t>
            </a:r>
            <a:r>
              <a:rPr lang="fr-FR" altLang="fr-FR" sz="2000" dirty="0">
                <a:sym typeface="Wingdings" pitchFamily="2" charset="2"/>
              </a:rPr>
              <a:t></a:t>
            </a:r>
            <a:r>
              <a:rPr lang="fr-FR" altLang="fr-FR" sz="2000" dirty="0"/>
              <a:t> Tous les microscopes permettant d'accéder au relief d'une surface à </a:t>
            </a:r>
            <a:r>
              <a:rPr lang="fr-FR" altLang="fr-FR" sz="2000" b="1" dirty="0"/>
              <a:t>l'échelle</a:t>
            </a:r>
            <a:r>
              <a:rPr lang="fr-FR" altLang="fr-FR" sz="2000" dirty="0"/>
              <a:t> </a:t>
            </a:r>
            <a:r>
              <a:rPr lang="fr-FR" altLang="fr-FR" sz="2000" b="1" dirty="0"/>
              <a:t>nanométrique</a:t>
            </a:r>
          </a:p>
        </p:txBody>
      </p:sp>
      <p:pic>
        <p:nvPicPr>
          <p:cNvPr id="10" name="Picture 2" descr="http://librairie.orexad.com/portail/imagesweb/produits/1014109_3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30" y="4691236"/>
            <a:ext cx="2611438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Ver imagen orig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972" y="4619228"/>
            <a:ext cx="2241550" cy="16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>
            <a:spLocks noGrp="1"/>
          </p:cNvSpPr>
          <p:nvPr>
            <p:ph type="title" idx="4294967295"/>
          </p:nvPr>
        </p:nvSpPr>
        <p:spPr>
          <a:xfrm>
            <a:off x="100965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Échantillon / Appareils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981200" y="1804988"/>
            <a:ext cx="83534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>
                <a:schemeClr val="accent1"/>
              </a:buClr>
              <a:buFontTx/>
              <a:buChar char="•"/>
            </a:pPr>
            <a:r>
              <a:rPr lang="fr-FR" altLang="fr-FR" sz="2400" dirty="0"/>
              <a:t>La taille de l’échantillon et l’appareillage dépendent de la technique utilisée pour caractériser la surface</a:t>
            </a:r>
          </a:p>
        </p:txBody>
      </p:sp>
      <p:sp>
        <p:nvSpPr>
          <p:cNvPr id="1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 rot="16200000">
            <a:off x="-2421357" y="3365519"/>
            <a:ext cx="5735639" cy="5585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1123950" y="63658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Appareils</a:t>
            </a:r>
          </a:p>
        </p:txBody>
      </p:sp>
      <p:sp>
        <p:nvSpPr>
          <p:cNvPr id="8" name="Rectangle 3"/>
          <p:cNvSpPr>
            <a:spLocks noGrp="1"/>
          </p:cNvSpPr>
          <p:nvPr>
            <p:ph idx="4294967295"/>
          </p:nvPr>
        </p:nvSpPr>
        <p:spPr>
          <a:xfrm>
            <a:off x="1276350" y="2286000"/>
            <a:ext cx="5903913" cy="2984500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 err="1"/>
              <a:t>Rugosimètre</a:t>
            </a:r>
            <a:endParaRPr lang="fr-FR" altLang="fr-FR" sz="2200" dirty="0"/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/>
              <a:t>Microscope à effet tunnel (STM)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/>
              <a:t>Microscope a force atomique (AFM)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/>
              <a:t>Microscope électronique à balayage (MEB)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/>
              <a:t>Microscope à interférométrie à lumière blanche ou laser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fr-FR" altLang="fr-FR" sz="2200" dirty="0"/>
              <a:t>Microscope mécanique à balayage</a:t>
            </a:r>
          </a:p>
        </p:txBody>
      </p:sp>
      <p:pic>
        <p:nvPicPr>
          <p:cNvPr id="9" name="Picture 2" descr="http://jean-jacques.auclair.pagesperso-orange.fr/meb/meb_ensem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538" y="4215582"/>
            <a:ext cx="1511300" cy="167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g.directindustry.fr/images_di/photo-g/microscopes-force-atomique-afm-58428-24172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363" y="1287438"/>
            <a:ext cx="17716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www.micronfrance.com/media/catalog/product/cache/1/image/1000x600/9df78eab33525d08d6e5fb8d27136e95/1/7/178560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1087170"/>
            <a:ext cx="1725613" cy="131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uta.edu/nano/images/2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358" y="990779"/>
            <a:ext cx="2237309" cy="150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Line 10"/>
          <p:cNvCxnSpPr>
            <a:cxnSpLocks noChangeShapeType="1"/>
          </p:cNvCxnSpPr>
          <p:nvPr/>
        </p:nvCxnSpPr>
        <p:spPr bwMode="auto">
          <a:xfrm flipH="1">
            <a:off x="3238500" y="2195513"/>
            <a:ext cx="1550989" cy="3009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1"/>
          <p:cNvCxnSpPr>
            <a:cxnSpLocks noChangeShapeType="1"/>
          </p:cNvCxnSpPr>
          <p:nvPr/>
        </p:nvCxnSpPr>
        <p:spPr bwMode="auto">
          <a:xfrm flipH="1">
            <a:off x="5412581" y="2487588"/>
            <a:ext cx="1948657" cy="36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2"/>
          <p:cNvCxnSpPr>
            <a:cxnSpLocks noChangeShapeType="1"/>
          </p:cNvCxnSpPr>
          <p:nvPr/>
        </p:nvCxnSpPr>
        <p:spPr bwMode="auto">
          <a:xfrm flipH="1">
            <a:off x="5788819" y="3136876"/>
            <a:ext cx="2829719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3"/>
          <p:cNvCxnSpPr>
            <a:cxnSpLocks noChangeShapeType="1"/>
          </p:cNvCxnSpPr>
          <p:nvPr/>
        </p:nvCxnSpPr>
        <p:spPr bwMode="auto">
          <a:xfrm flipH="1" flipV="1">
            <a:off x="6601358" y="3782988"/>
            <a:ext cx="2017181" cy="4325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Line 14"/>
          <p:cNvCxnSpPr>
            <a:cxnSpLocks noChangeShapeType="1"/>
          </p:cNvCxnSpPr>
          <p:nvPr/>
        </p:nvCxnSpPr>
        <p:spPr bwMode="auto">
          <a:xfrm flipH="1" flipV="1">
            <a:off x="5481639" y="5054578"/>
            <a:ext cx="614361" cy="4603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Picture 15" descr="http://91.68.209.12/bmi/www.akilog.com/images/banc_rugosite_microscopi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207" y="4752952"/>
            <a:ext cx="1202755" cy="15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714750" y="6356350"/>
            <a:ext cx="4405313" cy="365125"/>
          </a:xfrm>
        </p:spPr>
        <p:txBody>
          <a:bodyPr/>
          <a:lstStyle/>
          <a:p>
            <a:r>
              <a:rPr lang="en-US" altLang="en-US" dirty="0" smtClean="0"/>
              <a:t>Grosset Heidi – Nava-Vazquez Zurisadai</a:t>
            </a:r>
            <a:endParaRPr lang="fr-FR" altLang="en-US" dirty="0"/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 rot="16200000">
            <a:off x="-2399585" y="3343747"/>
            <a:ext cx="5735639" cy="6020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/>
              <a:t>Interprétation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06700" y="4868863"/>
            <a:ext cx="73279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fr-FR" altLang="fr-FR" sz="1400" dirty="0"/>
              <a:t> </a:t>
            </a:r>
            <a:r>
              <a:rPr lang="fr-FR" altLang="fr-FR" sz="1400" b="1" dirty="0" err="1"/>
              <a:t>Rp</a:t>
            </a:r>
            <a:r>
              <a:rPr lang="fr-FR" altLang="fr-FR" sz="1400" dirty="0"/>
              <a:t> : </a:t>
            </a:r>
            <a:r>
              <a:rPr lang="fr-FR" altLang="fr-FR" sz="1600" dirty="0"/>
              <a:t>Pic maximal observé depuis la moyenne</a:t>
            </a:r>
          </a:p>
          <a:p>
            <a:r>
              <a:rPr lang="fr-FR" altLang="fr-FR" sz="1400" i="1" dirty="0"/>
              <a:t>(Valeur entre la ligne moyenne et la  tangente au pic le plus élevé) </a:t>
            </a:r>
          </a:p>
          <a:p>
            <a:pPr>
              <a:buFontTx/>
              <a:buChar char="•"/>
            </a:pPr>
            <a:r>
              <a:rPr lang="fr-FR" altLang="fr-FR" sz="1400" dirty="0"/>
              <a:t> </a:t>
            </a:r>
            <a:r>
              <a:rPr lang="fr-FR" altLang="fr-FR" sz="1400" b="1" dirty="0"/>
              <a:t>Ra</a:t>
            </a:r>
            <a:r>
              <a:rPr lang="fr-FR" altLang="fr-FR" sz="1400" dirty="0"/>
              <a:t> : R</a:t>
            </a:r>
            <a:r>
              <a:rPr lang="fr-FR" altLang="fr-FR" sz="1600" dirty="0"/>
              <a:t>ugosité moyenne </a:t>
            </a:r>
          </a:p>
          <a:p>
            <a:r>
              <a:rPr lang="fr-FR" altLang="fr-FR" sz="1400" i="1" dirty="0"/>
              <a:t>(Moyenne arithmétique de la valeur absolue de l'écart entre le plan moyen et les pics ou creux de l'échantillon</a:t>
            </a:r>
          </a:p>
          <a:p>
            <a:pPr>
              <a:buFontTx/>
              <a:buChar char="•"/>
            </a:pPr>
            <a:r>
              <a:rPr lang="fr-FR" altLang="fr-FR" sz="1400" dirty="0"/>
              <a:t> </a:t>
            </a:r>
            <a:r>
              <a:rPr lang="fr-FR" altLang="fr-FR" sz="1400" b="1" dirty="0" err="1"/>
              <a:t>Rmax</a:t>
            </a:r>
            <a:r>
              <a:rPr lang="fr-FR" altLang="fr-FR" sz="1400" dirty="0"/>
              <a:t> : </a:t>
            </a:r>
            <a:r>
              <a:rPr lang="fr-FR" altLang="fr-FR" sz="1600" dirty="0"/>
              <a:t>Rugosité maximale</a:t>
            </a:r>
          </a:p>
          <a:p>
            <a:endParaRPr lang="fr-FR" altLang="fr-FR" sz="14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60800" y="4416425"/>
            <a:ext cx="5424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1200" i="1"/>
              <a:t>Schéma de la rugosité d'une surface et les variables régissant cette dernière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789113"/>
            <a:ext cx="6354763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385071" y="3329233"/>
            <a:ext cx="5735639" cy="631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Rugosimétrie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628</Words>
  <Application>Microsoft Office PowerPoint</Application>
  <PresentationFormat>Personnalisé</PresentationFormat>
  <Paragraphs>164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Mise en garde</vt:lpstr>
      <vt:lpstr>Sommaire</vt:lpstr>
      <vt:lpstr>Définition</vt:lpstr>
      <vt:lpstr>Principe</vt:lpstr>
      <vt:lpstr>Évaluation de la rugosité</vt:lpstr>
      <vt:lpstr>Échantillon / Appareils</vt:lpstr>
      <vt:lpstr>Appareils</vt:lpstr>
      <vt:lpstr>Interprétation</vt:lpstr>
      <vt:lpstr>Échelle</vt:lpstr>
      <vt:lpstr>Résultats</vt:lpstr>
      <vt:lpstr>Domaines d’applications</vt:lpstr>
      <vt:lpstr>Application dans la plasturgie</vt:lpstr>
      <vt:lpstr>Interrelations</vt:lpstr>
      <vt:lpstr>Lexique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biodégradation</dc:title>
  <dc:creator>Antoine</dc:creator>
  <cp:lastModifiedBy>GROSSET, Heidi</cp:lastModifiedBy>
  <cp:revision>56</cp:revision>
  <dcterms:created xsi:type="dcterms:W3CDTF">2015-12-07T19:50:37Z</dcterms:created>
  <dcterms:modified xsi:type="dcterms:W3CDTF">2016-06-21T07:10:34Z</dcterms:modified>
</cp:coreProperties>
</file>