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74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069F"/>
    <a:srgbClr val="9395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5104" autoAdjust="0"/>
  </p:normalViewPr>
  <p:slideViewPr>
    <p:cSldViewPr snapToGrid="0">
      <p:cViewPr>
        <p:scale>
          <a:sx n="60" d="100"/>
          <a:sy n="60" d="100"/>
        </p:scale>
        <p:origin x="-798" y="-9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95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30DBE-9299-4C07-BC5B-2D89AD6DD05E}" type="datetimeFigureOut">
              <a:rPr lang="fr-FR" smtClean="0"/>
              <a:t>31/03/2016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6EE1C-9B07-48AC-B5A7-C831B6A8BF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4292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625D87-EBBE-45F6-9280-F673CD5E30AF}" type="datetimeFigureOut">
              <a:rPr lang="fr-FR" smtClean="0"/>
              <a:pPr/>
              <a:t>31/03/2016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3204E-AD81-45AF-B330-C7284304A74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8200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3204E-AD81-45AF-B330-C7284304A747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69390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3204E-AD81-45AF-B330-C7284304A747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8382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3204E-AD81-45AF-B330-C7284304A747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8382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3204E-AD81-45AF-B330-C7284304A747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8382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3204E-AD81-45AF-B330-C7284304A747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8382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3204E-AD81-45AF-B330-C7284304A747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838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3204E-AD81-45AF-B330-C7284304A747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6656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3204E-AD81-45AF-B330-C7284304A747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838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3204E-AD81-45AF-B330-C7284304A747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838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3204E-AD81-45AF-B330-C7284304A747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838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3204E-AD81-45AF-B330-C7284304A747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838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3204E-AD81-45AF-B330-C7284304A747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838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3204E-AD81-45AF-B330-C7284304A747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838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3204E-AD81-45AF-B330-C7284304A747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838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5BEE-F25C-4FE5-8620-D2DD7010568C}" type="datetime1">
              <a:rPr lang="fr-FR" smtClean="0"/>
              <a:pPr/>
              <a:t>31/03/2016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243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AE56B-E5F1-4ADA-8439-0B4CBD093491}" type="datetime1">
              <a:rPr lang="fr-FR" smtClean="0"/>
              <a:pPr/>
              <a:t>31/03/2016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9166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D830-A8AA-4B94-B7C9-C36CDAC6DC6B}" type="datetime1">
              <a:rPr lang="fr-FR" smtClean="0"/>
              <a:pPr/>
              <a:t>31/03/2016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4807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2A84-EC23-43AB-BE80-1A532FAF5894}" type="datetime1">
              <a:rPr lang="fr-FR" smtClean="0"/>
              <a:pPr/>
              <a:t>31/03/2016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7249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98B4-F6F8-47CB-90A0-CDE4CA3709F1}" type="datetime1">
              <a:rPr lang="fr-FR" smtClean="0"/>
              <a:pPr/>
              <a:t>31/03/2016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6339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A8F4-8E6C-40FB-8E78-1E4ECE11C218}" type="datetime1">
              <a:rPr lang="fr-FR" smtClean="0"/>
              <a:pPr/>
              <a:t>31/03/2016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3638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DE13-89DF-44B4-B324-56169540DE54}" type="datetime1">
              <a:rPr lang="fr-FR" smtClean="0"/>
              <a:pPr/>
              <a:t>31/03/2016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779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B76B8-F287-4CC7-BD42-513B788C5D15}" type="datetime1">
              <a:rPr lang="fr-FR" smtClean="0"/>
              <a:pPr/>
              <a:t>31/03/2016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920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9250-26F4-4AF3-BC8C-259679B700DC}" type="datetime1">
              <a:rPr lang="fr-FR" smtClean="0"/>
              <a:pPr/>
              <a:t>31/03/2016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9310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D090F-C02C-4C32-9948-D9F40CE0CE99}" type="datetime1">
              <a:rPr lang="fr-FR" smtClean="0"/>
              <a:pPr/>
              <a:t>31/03/2016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5427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BD66-BEF8-4039-BD4E-42D6E709C9A4}" type="datetime1">
              <a:rPr lang="fr-FR" smtClean="0"/>
              <a:pPr/>
              <a:t>31/03/2016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058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38476-1342-47B4-BD8F-0FB5C62F6598}" type="datetime1">
              <a:rPr lang="fr-FR" smtClean="0"/>
              <a:pPr/>
              <a:t>31/03/2016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64C0E-5842-43BF-BCC1-810351AC69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082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gm.univ-savoie.fr/LP/carac_2014/Boiteux_Oudin/Boiteux_Oudin_LOI.mht4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://www.taconic-add.com/pdf/technicalarticles--environmental_aspects_of_ptfe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qualitest-inc.com/loi.htm" TargetMode="External"/><Relationship Id="rId5" Type="http://schemas.openxmlformats.org/officeDocument/2006/relationships/hyperlink" Target="http://www.hubermaterials.com/products/alumina-trihydrate-ath-magnesium-hydroxide-mdh/flame-retardants-smoke-suppressants/kemgard-molybdate-smoke-suppressants.aspx" TargetMode="External"/><Relationship Id="rId10" Type="http://schemas.openxmlformats.org/officeDocument/2006/relationships/hyperlink" Target="http://inventor.grantadesign.com/en/notes/science/durability/D07%20Flammability.htm" TargetMode="External"/><Relationship Id="rId4" Type="http://schemas.openxmlformats.org/officeDocument/2006/relationships/hyperlink" Target="http://www.ais.fr/fr/prod_labo/essai_feu/ilo.htm" TargetMode="External"/><Relationship Id="rId9" Type="http://schemas.openxmlformats.org/officeDocument/2006/relationships/hyperlink" Target="http://www.uow.edu.au/~mnelson/review.dir/oxygen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mailto:Lionel.Flandin@univ-savoie.fr?subject=Probl%E8me%20sur%20le%20site%20web%20LP%20-%20Caract&#233;risation&amp;Body=Bonjour%20Monsieur,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77371"/>
            <a:ext cx="12192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85086" y="1370591"/>
            <a:ext cx="9144000" cy="1469792"/>
          </a:xfrm>
        </p:spPr>
        <p:txBody>
          <a:bodyPr>
            <a:normAutofit fontScale="90000"/>
          </a:bodyPr>
          <a:lstStyle/>
          <a:p>
            <a:r>
              <a:rPr lang="fr-FR" altLang="en-US" sz="7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Indice Limite d’Oxygène (LOI)</a:t>
            </a:r>
            <a:endParaRPr lang="fr-FR" altLang="en-US" sz="72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16200000">
            <a:off x="-1909309" y="3162302"/>
            <a:ext cx="5735639" cy="1655762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LOI</a:t>
            </a:r>
            <a:endParaRPr lang="fr-FR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0" y="8227"/>
            <a:ext cx="2381250" cy="123825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-3" y="5750007"/>
            <a:ext cx="12192000" cy="110799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Grosset Heidi – </a:t>
            </a:r>
            <a:r>
              <a:rPr lang="fr-FR" sz="2000" b="1" dirty="0" err="1" smtClean="0">
                <a:solidFill>
                  <a:srgbClr val="10069F"/>
                </a:solidFill>
              </a:rPr>
              <a:t>Nava</a:t>
            </a:r>
            <a:r>
              <a:rPr lang="fr-FR" sz="2000" b="1" dirty="0" smtClean="0">
                <a:solidFill>
                  <a:srgbClr val="10069F"/>
                </a:solidFill>
              </a:rPr>
              <a:t> </a:t>
            </a:r>
            <a:r>
              <a:rPr lang="fr-FR" sz="2000" b="1" dirty="0" err="1" smtClean="0">
                <a:solidFill>
                  <a:srgbClr val="10069F"/>
                </a:solidFill>
              </a:rPr>
              <a:t>Vazquez</a:t>
            </a:r>
            <a:r>
              <a:rPr lang="fr-FR" sz="2000" b="1" dirty="0" smtClean="0">
                <a:solidFill>
                  <a:srgbClr val="10069F"/>
                </a:solidFill>
              </a:rPr>
              <a:t> </a:t>
            </a:r>
            <a:r>
              <a:rPr lang="fr-FR" sz="2000" b="1" dirty="0" err="1" smtClean="0">
                <a:solidFill>
                  <a:srgbClr val="10069F"/>
                </a:solidFill>
              </a:rPr>
              <a:t>Zurisadai</a:t>
            </a:r>
            <a:endParaRPr lang="fr-FR" sz="2000" b="1" dirty="0" smtClean="0">
              <a:solidFill>
                <a:srgbClr val="10069F"/>
              </a:solidFill>
            </a:endParaRPr>
          </a:p>
          <a:p>
            <a:pPr algn="ctr"/>
            <a:endParaRPr lang="fr-FR" sz="600" b="1" dirty="0" smtClean="0">
              <a:solidFill>
                <a:srgbClr val="10069F"/>
              </a:solidFill>
            </a:endParaRPr>
          </a:p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Licence professionnelle </a:t>
            </a:r>
            <a:r>
              <a:rPr lang="fr-FR" sz="2000" b="1" dirty="0" err="1" smtClean="0">
                <a:solidFill>
                  <a:srgbClr val="10069F"/>
                </a:solidFill>
              </a:rPr>
              <a:t>Polymer</a:t>
            </a:r>
            <a:r>
              <a:rPr lang="fr-FR" sz="2000" b="1" dirty="0" smtClean="0">
                <a:solidFill>
                  <a:srgbClr val="10069F"/>
                </a:solidFill>
              </a:rPr>
              <a:t> Engineering – 2015-2016</a:t>
            </a:r>
          </a:p>
          <a:p>
            <a:pPr algn="ctr"/>
            <a:endParaRPr lang="fr-FR" sz="2000" b="1" dirty="0" smtClean="0">
              <a:solidFill>
                <a:srgbClr val="10069F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237" y="2171782"/>
            <a:ext cx="4978400" cy="357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565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3057" cy="6852498"/>
          </a:xfrm>
          <a:prstGeom prst="rect">
            <a:avLst/>
          </a:prstGeom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9448800" y="6487373"/>
            <a:ext cx="2743200" cy="365125"/>
          </a:xfrm>
        </p:spPr>
        <p:txBody>
          <a:bodyPr/>
          <a:lstStyle/>
          <a:p>
            <a:fld id="{19164C0E-5842-43BF-BCC1-810351AC69BF}" type="slidenum">
              <a:rPr lang="fr-FR" sz="2000" smtClean="0">
                <a:solidFill>
                  <a:schemeClr val="tx1"/>
                </a:solidFill>
              </a:rPr>
              <a:pPr/>
              <a:t>10</a:t>
            </a:fld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398331" y="6277781"/>
            <a:ext cx="4405742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Grosset Heidi – </a:t>
            </a:r>
            <a:r>
              <a:rPr lang="fr-FR" sz="2000" b="1" dirty="0" err="1" smtClean="0">
                <a:solidFill>
                  <a:srgbClr val="10069F"/>
                </a:solidFill>
              </a:rPr>
              <a:t>Nava</a:t>
            </a:r>
            <a:r>
              <a:rPr lang="fr-FR" sz="2000" b="1" dirty="0" smtClean="0">
                <a:solidFill>
                  <a:srgbClr val="10069F"/>
                </a:solidFill>
              </a:rPr>
              <a:t> </a:t>
            </a:r>
            <a:r>
              <a:rPr lang="fr-FR" sz="2000" b="1" dirty="0" err="1" smtClean="0">
                <a:solidFill>
                  <a:srgbClr val="10069F"/>
                </a:solidFill>
              </a:rPr>
              <a:t>Vazquez</a:t>
            </a:r>
            <a:r>
              <a:rPr lang="fr-FR" sz="2000" b="1" dirty="0" smtClean="0">
                <a:solidFill>
                  <a:srgbClr val="10069F"/>
                </a:solidFill>
              </a:rPr>
              <a:t> </a:t>
            </a:r>
            <a:r>
              <a:rPr lang="fr-FR" sz="2000" b="1" dirty="0" err="1" smtClean="0">
                <a:solidFill>
                  <a:srgbClr val="10069F"/>
                </a:solidFill>
              </a:rPr>
              <a:t>Zurisadai</a:t>
            </a:r>
            <a:endParaRPr lang="fr-FR" sz="600" b="1" dirty="0" smtClean="0">
              <a:solidFill>
                <a:srgbClr val="10069F"/>
              </a:solidFill>
            </a:endParaRP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 rot="16200000">
            <a:off x="-2124392" y="3068554"/>
            <a:ext cx="5735639" cy="115243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DRX</a:t>
            </a:r>
            <a:endParaRPr lang="fr-FR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-1057" y="7776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			</a:t>
            </a:r>
            <a:r>
              <a:rPr lang="fr-FR" altLang="en-US" sz="4800" dirty="0"/>
              <a:t>Interprétation des résultats</a:t>
            </a:r>
            <a:endParaRPr lang="fr-FR" sz="4800" dirty="0" smtClean="0"/>
          </a:p>
        </p:txBody>
      </p:sp>
      <p:sp>
        <p:nvSpPr>
          <p:cNvPr id="13" name="Text Box 49"/>
          <p:cNvSpPr txBox="1">
            <a:spLocks noChangeArrowheads="1"/>
          </p:cNvSpPr>
          <p:nvPr/>
        </p:nvSpPr>
        <p:spPr bwMode="auto">
          <a:xfrm>
            <a:off x="1619250" y="2133600"/>
            <a:ext cx="2709863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en-US" dirty="0"/>
              <a:t>21 % d’oxygène dans l’air, donc si l’IOL est </a:t>
            </a:r>
            <a:r>
              <a:rPr lang="fr-FR" altLang="en-US" dirty="0" smtClean="0"/>
              <a:t>inférieur </a:t>
            </a:r>
            <a:r>
              <a:rPr lang="fr-FR" altLang="en-US" dirty="0"/>
              <a:t>à cette valeur alors le polymère est dit </a:t>
            </a:r>
            <a:r>
              <a:rPr lang="fr-FR" altLang="en-US" dirty="0" smtClean="0"/>
              <a:t>inflammable au dessus de 28% il est dit auto-extinguible</a:t>
            </a:r>
            <a:endParaRPr lang="fr-FR" altLang="en-US" dirty="0"/>
          </a:p>
        </p:txBody>
      </p:sp>
      <p:sp>
        <p:nvSpPr>
          <p:cNvPr id="14" name="Rectangle 50"/>
          <p:cNvSpPr>
            <a:spLocks noChangeArrowheads="1"/>
          </p:cNvSpPr>
          <p:nvPr/>
        </p:nvSpPr>
        <p:spPr bwMode="auto">
          <a:xfrm>
            <a:off x="1619250" y="5510213"/>
            <a:ext cx="8423384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lnSpc>
                <a:spcPct val="90000"/>
              </a:lnSpc>
            </a:pPr>
            <a:r>
              <a:rPr lang="fr-FR" altLang="en-US" dirty="0"/>
              <a:t>Plus l’IOL d’un matériau est BAS , plus il est </a:t>
            </a:r>
            <a:r>
              <a:rPr lang="fr-FR" altLang="en-US" dirty="0" smtClean="0"/>
              <a:t>INFLAMMABLE et inversement à 100% le matériau est NON-IMFLAMMABLE </a:t>
            </a:r>
            <a:endParaRPr lang="fr-FR" altLang="en-US" dirty="0"/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885371"/>
              </p:ext>
            </p:extLst>
          </p:nvPr>
        </p:nvGraphicFramePr>
        <p:xfrm>
          <a:off x="4284663" y="2036763"/>
          <a:ext cx="4679950" cy="3170232"/>
        </p:xfrm>
        <a:graphic>
          <a:graphicData uri="http://schemas.openxmlformats.org/drawingml/2006/table">
            <a:tbl>
              <a:tblPr/>
              <a:tblGrid>
                <a:gridCol w="2703972"/>
                <a:gridCol w="1975978"/>
              </a:tblGrid>
              <a:tr h="243864">
                <a:tc>
                  <a:txBody>
                    <a:bodyPr/>
                    <a:lstStyle>
                      <a:lvl1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Polymère</a:t>
                      </a:r>
                      <a:endParaRPr kumimoji="0" lang="fr-FR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ILO (%)</a:t>
                      </a:r>
                      <a:endParaRPr kumimoji="0" lang="fr-FR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43864">
                <a:tc>
                  <a:txBody>
                    <a:bodyPr/>
                    <a:lstStyle>
                      <a:lvl1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POM</a:t>
                      </a: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43864">
                <a:tc>
                  <a:txBody>
                    <a:bodyPr/>
                    <a:lstStyle>
                      <a:lvl1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PE</a:t>
                      </a: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43864">
                <a:tc>
                  <a:txBody>
                    <a:bodyPr/>
                    <a:lstStyle>
                      <a:lvl1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PP</a:t>
                      </a: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43864">
                <a:tc>
                  <a:txBody>
                    <a:bodyPr/>
                    <a:lstStyle>
                      <a:lvl1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PMMA</a:t>
                      </a: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43864">
                <a:tc>
                  <a:txBody>
                    <a:bodyPr/>
                    <a:lstStyle>
                      <a:lvl1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PS</a:t>
                      </a: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43864">
                <a:tc>
                  <a:txBody>
                    <a:bodyPr/>
                    <a:lstStyle>
                      <a:lvl1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Epoxy</a:t>
                      </a: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 – 35</a:t>
                      </a: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64">
                <a:tc>
                  <a:txBody>
                    <a:bodyPr/>
                    <a:lstStyle>
                      <a:lvl1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PC</a:t>
                      </a: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64">
                <a:tc>
                  <a:txBody>
                    <a:bodyPr/>
                    <a:lstStyle>
                      <a:lvl1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PVC (plastifié)</a:t>
                      </a: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64">
                <a:tc>
                  <a:txBody>
                    <a:bodyPr/>
                    <a:lstStyle>
                      <a:lvl1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PVC (rigide)</a:t>
                      </a: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243864">
                <a:tc>
                  <a:txBody>
                    <a:bodyPr/>
                    <a:lstStyle>
                      <a:lvl1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PVC</a:t>
                      </a: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243864">
                <a:tc>
                  <a:txBody>
                    <a:bodyPr/>
                    <a:lstStyle>
                      <a:lvl1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PTFE</a:t>
                      </a: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95</a:t>
                      </a: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243864">
                <a:tc>
                  <a:txBody>
                    <a:bodyPr/>
                    <a:lstStyle>
                      <a:lvl1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PCTFE</a:t>
                      </a: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2" name="Accolade fermante 1"/>
          <p:cNvSpPr/>
          <p:nvPr/>
        </p:nvSpPr>
        <p:spPr>
          <a:xfrm>
            <a:off x="9112469" y="2301766"/>
            <a:ext cx="204952" cy="1124483"/>
          </a:xfrm>
          <a:prstGeom prst="rightBrac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9601202" y="2617076"/>
            <a:ext cx="2758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Polymères inflammables</a:t>
            </a:r>
            <a:endParaRPr lang="fr-FR" dirty="0"/>
          </a:p>
        </p:txBody>
      </p:sp>
      <p:sp>
        <p:nvSpPr>
          <p:cNvPr id="16" name="Accolade fermante 15"/>
          <p:cNvSpPr/>
          <p:nvPr/>
        </p:nvSpPr>
        <p:spPr>
          <a:xfrm>
            <a:off x="9112469" y="4182161"/>
            <a:ext cx="204952" cy="1124483"/>
          </a:xfrm>
          <a:prstGeom prst="rightBrac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9601202" y="4497471"/>
            <a:ext cx="2758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Polymères auto-extinguibles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066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9448800" y="6487373"/>
            <a:ext cx="2743200" cy="365125"/>
          </a:xfrm>
        </p:spPr>
        <p:txBody>
          <a:bodyPr/>
          <a:lstStyle/>
          <a:p>
            <a:fld id="{19164C0E-5842-43BF-BCC1-810351AC69BF}" type="slidenum">
              <a:rPr lang="fr-FR" sz="2000" smtClean="0">
                <a:solidFill>
                  <a:schemeClr val="tx1"/>
                </a:solidFill>
              </a:rPr>
              <a:pPr/>
              <a:t>11</a:t>
            </a:fld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398331" y="6277781"/>
            <a:ext cx="4405742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Grosset Heidi – </a:t>
            </a:r>
            <a:r>
              <a:rPr lang="fr-FR" sz="2000" b="1" dirty="0" err="1" smtClean="0">
                <a:solidFill>
                  <a:srgbClr val="10069F"/>
                </a:solidFill>
              </a:rPr>
              <a:t>Nava</a:t>
            </a:r>
            <a:r>
              <a:rPr lang="fr-FR" sz="2000" b="1" dirty="0" smtClean="0">
                <a:solidFill>
                  <a:srgbClr val="10069F"/>
                </a:solidFill>
              </a:rPr>
              <a:t> </a:t>
            </a:r>
            <a:r>
              <a:rPr lang="fr-FR" sz="2000" b="1" dirty="0" err="1" smtClean="0">
                <a:solidFill>
                  <a:srgbClr val="10069F"/>
                </a:solidFill>
              </a:rPr>
              <a:t>Vazquez</a:t>
            </a:r>
            <a:r>
              <a:rPr lang="fr-FR" sz="2000" b="1" dirty="0" smtClean="0">
                <a:solidFill>
                  <a:srgbClr val="10069F"/>
                </a:solidFill>
              </a:rPr>
              <a:t> </a:t>
            </a:r>
            <a:r>
              <a:rPr lang="fr-FR" sz="2000" b="1" dirty="0" err="1" smtClean="0">
                <a:solidFill>
                  <a:srgbClr val="10069F"/>
                </a:solidFill>
              </a:rPr>
              <a:t>Zurisadai</a:t>
            </a:r>
            <a:endParaRPr lang="fr-FR" sz="600" b="1" dirty="0" smtClean="0">
              <a:solidFill>
                <a:srgbClr val="10069F"/>
              </a:solidFill>
            </a:endParaRP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 rot="16200000">
            <a:off x="-2124392" y="3068554"/>
            <a:ext cx="5735639" cy="115243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DRX</a:t>
            </a:r>
            <a:endParaRPr lang="fr-FR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-1057" y="7776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			</a:t>
            </a:r>
            <a:r>
              <a:rPr lang="fr-FR" altLang="en-US" sz="4800" dirty="0" smtClean="0"/>
              <a:t>Conclusion</a:t>
            </a:r>
            <a:endParaRPr lang="fr-FR" sz="4800" dirty="0" smtClean="0"/>
          </a:p>
        </p:txBody>
      </p:sp>
      <p:sp>
        <p:nvSpPr>
          <p:cNvPr id="13" name="Rectangle 3"/>
          <p:cNvSpPr>
            <a:spLocks noGrp="1"/>
          </p:cNvSpPr>
          <p:nvPr>
            <p:ph idx="4294967295"/>
          </p:nvPr>
        </p:nvSpPr>
        <p:spPr>
          <a:xfrm>
            <a:off x="1500188" y="1935163"/>
            <a:ext cx="7186612" cy="4389437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2" panose="05020102010507070707" pitchFamily="18" charset="2"/>
              <a:buChar char="—"/>
            </a:pPr>
            <a:r>
              <a:rPr lang="fr-FR" altLang="en-US" b="1" u="sng" dirty="0">
                <a:solidFill>
                  <a:srgbClr val="00B050"/>
                </a:solidFill>
              </a:rPr>
              <a:t>Avantages : </a:t>
            </a:r>
          </a:p>
          <a:p>
            <a:pPr lvl="1" eaLnBrk="1" hangingPunct="1">
              <a:buFont typeface="Wingdings 2" panose="05020102010507070707" pitchFamily="18" charset="2"/>
              <a:buChar char="—"/>
            </a:pPr>
            <a:r>
              <a:rPr lang="fr-FR" altLang="en-US" sz="1800" dirty="0">
                <a:solidFill>
                  <a:srgbClr val="00B050"/>
                </a:solidFill>
              </a:rPr>
              <a:t>Connaissance de la résistance à la combustion du matériau</a:t>
            </a:r>
          </a:p>
          <a:p>
            <a:pPr lvl="1" eaLnBrk="1" hangingPunct="1">
              <a:buFont typeface="Wingdings 2" panose="05020102010507070707" pitchFamily="18" charset="2"/>
              <a:buChar char="—"/>
            </a:pPr>
            <a:r>
              <a:rPr lang="fr-FR" altLang="en-US" sz="1800" dirty="0">
                <a:solidFill>
                  <a:srgbClr val="00B050"/>
                </a:solidFill>
              </a:rPr>
              <a:t>Méthode précise et économique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fr-FR" altLang="en-US" sz="1700" dirty="0"/>
          </a:p>
          <a:p>
            <a:pPr eaLnBrk="1" hangingPunct="1">
              <a:buFont typeface="Wingdings 2" panose="05020102010507070707" pitchFamily="18" charset="2"/>
              <a:buChar char="—"/>
            </a:pPr>
            <a:r>
              <a:rPr lang="fr-FR" altLang="en-US" b="1" u="sng" dirty="0">
                <a:solidFill>
                  <a:srgbClr val="FF0000"/>
                </a:solidFill>
              </a:rPr>
              <a:t>Inconvénient :</a:t>
            </a:r>
          </a:p>
          <a:p>
            <a:pPr lvl="1" eaLnBrk="1" hangingPunct="1">
              <a:buFont typeface="Wingdings 2" panose="05020102010507070707" pitchFamily="18" charset="2"/>
              <a:buChar char="—"/>
            </a:pPr>
            <a:r>
              <a:rPr lang="fr-FR" altLang="en-US" sz="1800" dirty="0">
                <a:solidFill>
                  <a:srgbClr val="FF0000"/>
                </a:solidFill>
              </a:rPr>
              <a:t>Pas de renseignement sur le comportement du polymère pendant la combustion</a:t>
            </a:r>
          </a:p>
          <a:p>
            <a:pPr lvl="1" eaLnBrk="1" hangingPunct="1">
              <a:buFont typeface="Wingdings 2" panose="05020102010507070707" pitchFamily="18" charset="2"/>
              <a:buChar char="—"/>
            </a:pPr>
            <a:endParaRPr lang="fr-FR" altLang="en-US" sz="1800" dirty="0"/>
          </a:p>
          <a:p>
            <a:pPr eaLnBrk="1" hangingPunct="1">
              <a:buFont typeface="Wingdings 2" panose="05020102010507070707" pitchFamily="18" charset="2"/>
              <a:buChar char="—"/>
            </a:pPr>
            <a:r>
              <a:rPr lang="fr-FR" altLang="en-US" dirty="0"/>
              <a:t>Domaines d’application :</a:t>
            </a:r>
          </a:p>
          <a:p>
            <a:pPr lvl="1" eaLnBrk="1" hangingPunct="1">
              <a:buFont typeface="Wingdings 2" panose="05020102010507070707" pitchFamily="18" charset="2"/>
              <a:buChar char="—"/>
            </a:pPr>
            <a:r>
              <a:rPr lang="fr-FR" altLang="en-US" sz="1800" dirty="0"/>
              <a:t>Électricité</a:t>
            </a:r>
          </a:p>
          <a:p>
            <a:pPr lvl="1" eaLnBrk="1" hangingPunct="1">
              <a:buFont typeface="Wingdings 2" panose="05020102010507070707" pitchFamily="18" charset="2"/>
              <a:buChar char="—"/>
            </a:pPr>
            <a:r>
              <a:rPr lang="fr-FR" altLang="en-US" sz="1800" dirty="0"/>
              <a:t>Bâtiment</a:t>
            </a:r>
          </a:p>
          <a:p>
            <a:pPr lvl="1" eaLnBrk="1" hangingPunct="1">
              <a:buFont typeface="Wingdings 2" panose="05020102010507070707" pitchFamily="18" charset="2"/>
              <a:buChar char="—"/>
            </a:pPr>
            <a:r>
              <a:rPr lang="fr-FR" altLang="en-US" sz="1800" dirty="0"/>
              <a:t>Automobile</a:t>
            </a:r>
          </a:p>
          <a:p>
            <a:pPr lvl="1" eaLnBrk="1" hangingPunct="1">
              <a:buFont typeface="Wingdings 2" panose="05020102010507070707" pitchFamily="18" charset="2"/>
              <a:buChar char="—"/>
            </a:pPr>
            <a:r>
              <a:rPr lang="fr-FR" altLang="en-US" sz="1800" dirty="0"/>
              <a:t>Aéronautique</a:t>
            </a:r>
          </a:p>
        </p:txBody>
      </p:sp>
    </p:spTree>
    <p:extLst>
      <p:ext uri="{BB962C8B-B14F-4D97-AF65-F5344CB8AC3E}">
        <p14:creationId xmlns:p14="http://schemas.microsoft.com/office/powerpoint/2010/main" val="161548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3057" cy="6852498"/>
          </a:xfrm>
          <a:prstGeom prst="rect">
            <a:avLst/>
          </a:prstGeom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9448800" y="6487373"/>
            <a:ext cx="2743200" cy="365125"/>
          </a:xfrm>
        </p:spPr>
        <p:txBody>
          <a:bodyPr/>
          <a:lstStyle/>
          <a:p>
            <a:fld id="{19164C0E-5842-43BF-BCC1-810351AC69BF}" type="slidenum">
              <a:rPr lang="fr-FR" sz="2000" smtClean="0">
                <a:solidFill>
                  <a:schemeClr val="tx1"/>
                </a:solidFill>
              </a:rPr>
              <a:pPr/>
              <a:t>12</a:t>
            </a:fld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398331" y="6277781"/>
            <a:ext cx="4405742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Grosset Heidi – </a:t>
            </a:r>
            <a:r>
              <a:rPr lang="fr-FR" sz="2000" b="1" dirty="0" err="1" smtClean="0">
                <a:solidFill>
                  <a:srgbClr val="10069F"/>
                </a:solidFill>
              </a:rPr>
              <a:t>Nava</a:t>
            </a:r>
            <a:r>
              <a:rPr lang="fr-FR" sz="2000" b="1" dirty="0" smtClean="0">
                <a:solidFill>
                  <a:srgbClr val="10069F"/>
                </a:solidFill>
              </a:rPr>
              <a:t> </a:t>
            </a:r>
            <a:r>
              <a:rPr lang="fr-FR" sz="2000" b="1" dirty="0" err="1" smtClean="0">
                <a:solidFill>
                  <a:srgbClr val="10069F"/>
                </a:solidFill>
              </a:rPr>
              <a:t>Vazquez</a:t>
            </a:r>
            <a:r>
              <a:rPr lang="fr-FR" sz="2000" b="1" dirty="0" smtClean="0">
                <a:solidFill>
                  <a:srgbClr val="10069F"/>
                </a:solidFill>
              </a:rPr>
              <a:t> </a:t>
            </a:r>
            <a:r>
              <a:rPr lang="fr-FR" sz="2000" b="1" dirty="0" err="1" smtClean="0">
                <a:solidFill>
                  <a:srgbClr val="10069F"/>
                </a:solidFill>
              </a:rPr>
              <a:t>Zurisadai</a:t>
            </a:r>
            <a:endParaRPr lang="fr-FR" sz="600" b="1" dirty="0" smtClean="0">
              <a:solidFill>
                <a:srgbClr val="10069F"/>
              </a:solidFill>
            </a:endParaRP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 rot="16200000">
            <a:off x="-2124392" y="3068554"/>
            <a:ext cx="5735639" cy="115243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DRX</a:t>
            </a:r>
            <a:endParaRPr lang="fr-FR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776953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en-US" sz="4800" dirty="0"/>
              <a:t>	</a:t>
            </a:r>
            <a:r>
              <a:rPr lang="fr-FR" altLang="en-US" sz="4800" dirty="0" smtClean="0"/>
              <a:t>Interrelations </a:t>
            </a:r>
            <a:r>
              <a:rPr lang="fr-FR" altLang="en-US" sz="4800" dirty="0"/>
              <a:t>avec d’autres essais</a:t>
            </a:r>
            <a:endParaRPr lang="fr-FR" sz="4800" dirty="0" smtClean="0"/>
          </a:p>
        </p:txBody>
      </p:sp>
      <p:sp>
        <p:nvSpPr>
          <p:cNvPr id="18" name="Rectangle 3"/>
          <p:cNvSpPr>
            <a:spLocks noGrp="1"/>
          </p:cNvSpPr>
          <p:nvPr>
            <p:ph idx="4294967295"/>
          </p:nvPr>
        </p:nvSpPr>
        <p:spPr>
          <a:xfrm>
            <a:off x="1511300" y="2205038"/>
            <a:ext cx="7632700" cy="3527425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 typeface="Wingdings 2" panose="05020102010507070707" pitchFamily="18" charset="2"/>
              <a:buChar char="—"/>
            </a:pPr>
            <a:r>
              <a:rPr lang="fr-FR" altLang="en-US" dirty="0"/>
              <a:t>ATG</a:t>
            </a:r>
          </a:p>
          <a:p>
            <a:pPr eaLnBrk="1" hangingPunct="1">
              <a:buFont typeface="Wingdings 2" panose="05020102010507070707" pitchFamily="18" charset="2"/>
              <a:buChar char="—"/>
            </a:pPr>
            <a:endParaRPr lang="fr-FR" altLang="en-US" dirty="0"/>
          </a:p>
          <a:p>
            <a:pPr eaLnBrk="1" hangingPunct="1">
              <a:buFont typeface="Wingdings 2" panose="05020102010507070707" pitchFamily="18" charset="2"/>
              <a:buChar char="—"/>
            </a:pPr>
            <a:r>
              <a:rPr lang="fr-FR" altLang="en-US" dirty="0"/>
              <a:t>Cône calorimétrique</a:t>
            </a:r>
          </a:p>
          <a:p>
            <a:pPr eaLnBrk="1" hangingPunct="1">
              <a:buFont typeface="Wingdings 2" panose="05020102010507070707" pitchFamily="18" charset="2"/>
              <a:buChar char="—"/>
            </a:pPr>
            <a:endParaRPr lang="fr-FR" altLang="en-US" dirty="0"/>
          </a:p>
          <a:p>
            <a:pPr eaLnBrk="1" hangingPunct="1">
              <a:buFont typeface="Wingdings 2" panose="05020102010507070707" pitchFamily="18" charset="2"/>
              <a:buChar char="—"/>
            </a:pPr>
            <a:r>
              <a:rPr lang="fr-FR" altLang="en-US" dirty="0"/>
              <a:t>Inflammabilité des matières plastiques sous forme de barreaux</a:t>
            </a:r>
          </a:p>
          <a:p>
            <a:pPr eaLnBrk="1" hangingPunct="1">
              <a:buFont typeface="Wingdings 2" panose="05020102010507070707" pitchFamily="18" charset="2"/>
              <a:buChar char="—"/>
            </a:pPr>
            <a:endParaRPr lang="fr-FR" altLang="en-US" dirty="0"/>
          </a:p>
          <a:p>
            <a:pPr eaLnBrk="1" hangingPunct="1">
              <a:buFont typeface="Wingdings 2" panose="05020102010507070707" pitchFamily="18" charset="2"/>
              <a:buChar char="—"/>
            </a:pPr>
            <a:r>
              <a:rPr lang="fr-FR" altLang="en-US" dirty="0"/>
              <a:t>Tenue au fil incandescent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fr-FR" altLang="en-US" dirty="0"/>
          </a:p>
          <a:p>
            <a:pPr eaLnBrk="1" hangingPunct="1">
              <a:buFont typeface="Wingdings 2" panose="05020102010507070707" pitchFamily="18" charset="2"/>
              <a:buChar char="—"/>
            </a:pPr>
            <a:r>
              <a:rPr lang="fr-FR" altLang="en-US" dirty="0"/>
              <a:t>Test de combustion vertical et horizontal</a:t>
            </a:r>
          </a:p>
          <a:p>
            <a:pPr eaLnBrk="1" hangingPunct="1">
              <a:buFont typeface="Wingdings 2" panose="05020102010507070707" pitchFamily="18" charset="2"/>
              <a:buChar char="—"/>
            </a:pPr>
            <a:endParaRPr lang="fr-FR" altLang="en-US" dirty="0"/>
          </a:p>
          <a:p>
            <a:pPr eaLnBrk="1" hangingPunct="1">
              <a:buFont typeface="Wingdings 2" panose="05020102010507070707" pitchFamily="18" charset="2"/>
              <a:buChar char="—"/>
            </a:pPr>
            <a:endParaRPr lang="fr-FR" altLang="en-US" dirty="0"/>
          </a:p>
          <a:p>
            <a:pPr eaLnBrk="1" hangingPunct="1">
              <a:buFont typeface="Wingdings 2" panose="05020102010507070707" pitchFamily="18" charset="2"/>
              <a:buChar char="—"/>
            </a:pPr>
            <a:endParaRPr lang="fr-FR" altLang="en-US" dirty="0"/>
          </a:p>
        </p:txBody>
      </p:sp>
    </p:spTree>
    <p:extLst>
      <p:ext uri="{BB962C8B-B14F-4D97-AF65-F5344CB8AC3E}">
        <p14:creationId xmlns:p14="http://schemas.microsoft.com/office/powerpoint/2010/main" val="369780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3057" cy="6852498"/>
          </a:xfrm>
          <a:prstGeom prst="rect">
            <a:avLst/>
          </a:prstGeom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9448800" y="6487373"/>
            <a:ext cx="2743200" cy="365125"/>
          </a:xfrm>
        </p:spPr>
        <p:txBody>
          <a:bodyPr/>
          <a:lstStyle/>
          <a:p>
            <a:fld id="{19164C0E-5842-43BF-BCC1-810351AC69BF}" type="slidenum">
              <a:rPr lang="fr-FR" sz="2000" smtClean="0">
                <a:solidFill>
                  <a:schemeClr val="tx1"/>
                </a:solidFill>
              </a:rPr>
              <a:pPr/>
              <a:t>13</a:t>
            </a:fld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398331" y="6277781"/>
            <a:ext cx="4405742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Grosset Heidi – </a:t>
            </a:r>
            <a:r>
              <a:rPr lang="fr-FR" sz="2000" b="1" dirty="0" err="1" smtClean="0">
                <a:solidFill>
                  <a:srgbClr val="10069F"/>
                </a:solidFill>
              </a:rPr>
              <a:t>Nava</a:t>
            </a:r>
            <a:r>
              <a:rPr lang="fr-FR" sz="2000" b="1" dirty="0" smtClean="0">
                <a:solidFill>
                  <a:srgbClr val="10069F"/>
                </a:solidFill>
              </a:rPr>
              <a:t> </a:t>
            </a:r>
            <a:r>
              <a:rPr lang="fr-FR" sz="2000" b="1" dirty="0" err="1" smtClean="0">
                <a:solidFill>
                  <a:srgbClr val="10069F"/>
                </a:solidFill>
              </a:rPr>
              <a:t>Vazquez</a:t>
            </a:r>
            <a:r>
              <a:rPr lang="fr-FR" sz="2000" b="1" dirty="0" smtClean="0">
                <a:solidFill>
                  <a:srgbClr val="10069F"/>
                </a:solidFill>
              </a:rPr>
              <a:t> </a:t>
            </a:r>
            <a:r>
              <a:rPr lang="fr-FR" sz="2000" b="1" dirty="0" err="1" smtClean="0">
                <a:solidFill>
                  <a:srgbClr val="10069F"/>
                </a:solidFill>
              </a:rPr>
              <a:t>Zurisadai</a:t>
            </a:r>
            <a:endParaRPr lang="fr-FR" sz="600" b="1" dirty="0" smtClean="0">
              <a:solidFill>
                <a:srgbClr val="10069F"/>
              </a:solidFill>
            </a:endParaRP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 rot="16200000">
            <a:off x="-2124392" y="3068554"/>
            <a:ext cx="5735639" cy="115243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DRX</a:t>
            </a:r>
            <a:endParaRPr lang="fr-FR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776953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			</a:t>
            </a:r>
            <a:r>
              <a:rPr lang="fr-FR" altLang="en-US" sz="4800" dirty="0"/>
              <a:t>Lexique</a:t>
            </a:r>
            <a:endParaRPr lang="fr-FR" sz="4800" dirty="0" smtClean="0"/>
          </a:p>
        </p:txBody>
      </p:sp>
      <p:sp>
        <p:nvSpPr>
          <p:cNvPr id="11" name="Rectangle 3"/>
          <p:cNvSpPr>
            <a:spLocks noGrp="1"/>
          </p:cNvSpPr>
          <p:nvPr>
            <p:ph idx="4294967295"/>
          </p:nvPr>
        </p:nvSpPr>
        <p:spPr>
          <a:xfrm>
            <a:off x="1692275" y="2276475"/>
            <a:ext cx="9595835" cy="324008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 2" panose="05020102010507070707" pitchFamily="18" charset="2"/>
              <a:buChar char="—"/>
            </a:pPr>
            <a:r>
              <a:rPr lang="fr-FR" altLang="en-US" dirty="0"/>
              <a:t>Agent </a:t>
            </a:r>
            <a:r>
              <a:rPr lang="fr-FR" altLang="en-US" dirty="0" err="1"/>
              <a:t>porogène</a:t>
            </a:r>
            <a:r>
              <a:rPr lang="fr-FR" altLang="en-US" dirty="0"/>
              <a:t> inflammable : </a:t>
            </a:r>
            <a:r>
              <a:rPr lang="fr-FR" altLang="en-US" dirty="0" err="1"/>
              <a:t>Foaming</a:t>
            </a:r>
            <a:r>
              <a:rPr lang="fr-FR" altLang="en-US" dirty="0"/>
              <a:t> </a:t>
            </a:r>
            <a:r>
              <a:rPr lang="fr-FR" altLang="en-US" dirty="0" smtClean="0"/>
              <a:t> </a:t>
            </a:r>
            <a:r>
              <a:rPr lang="fr-FR" altLang="en-US" dirty="0" err="1" smtClean="0"/>
              <a:t>flammable</a:t>
            </a:r>
            <a:r>
              <a:rPr lang="fr-FR" altLang="en-US" dirty="0" smtClean="0"/>
              <a:t> </a:t>
            </a:r>
            <a:r>
              <a:rPr lang="fr-FR" altLang="en-US" dirty="0"/>
              <a:t>agent</a:t>
            </a:r>
          </a:p>
          <a:p>
            <a:pPr eaLnBrk="1" hangingPunct="1">
              <a:buFont typeface="Wingdings 2" panose="05020102010507070707" pitchFamily="18" charset="2"/>
              <a:buChar char="—"/>
            </a:pPr>
            <a:endParaRPr lang="fr-FR" altLang="en-US" dirty="0"/>
          </a:p>
          <a:p>
            <a:pPr eaLnBrk="1" hangingPunct="1">
              <a:buFont typeface="Wingdings 2" panose="05020102010507070707" pitchFamily="18" charset="2"/>
              <a:buChar char="—"/>
            </a:pPr>
            <a:r>
              <a:rPr lang="fr-FR" altLang="en-US" dirty="0"/>
              <a:t>Auto-extinguible : Self-</a:t>
            </a:r>
            <a:r>
              <a:rPr lang="fr-FR" altLang="en-US" dirty="0" err="1"/>
              <a:t>extinguishing</a:t>
            </a:r>
            <a:endParaRPr lang="fr-FR" altLang="en-US" dirty="0"/>
          </a:p>
          <a:p>
            <a:pPr eaLnBrk="1" hangingPunct="1">
              <a:buFont typeface="Wingdings 2" panose="05020102010507070707" pitchFamily="18" charset="2"/>
              <a:buChar char="—"/>
            </a:pPr>
            <a:endParaRPr lang="fr-FR" altLang="en-US" dirty="0"/>
          </a:p>
          <a:p>
            <a:pPr eaLnBrk="1" hangingPunct="1">
              <a:buFont typeface="Wingdings 2" panose="05020102010507070707" pitchFamily="18" charset="2"/>
              <a:buChar char="—"/>
            </a:pPr>
            <a:r>
              <a:rPr lang="fr-FR" altLang="en-US" dirty="0"/>
              <a:t>Indice Limite d’Oxygène : </a:t>
            </a:r>
            <a:r>
              <a:rPr lang="fr-FR" altLang="en-US" dirty="0" err="1"/>
              <a:t>Limit</a:t>
            </a:r>
            <a:r>
              <a:rPr lang="fr-FR" altLang="en-US" dirty="0"/>
              <a:t> </a:t>
            </a:r>
            <a:r>
              <a:rPr lang="fr-FR" altLang="en-US" dirty="0" err="1"/>
              <a:t>Oxygen</a:t>
            </a:r>
            <a:r>
              <a:rPr lang="fr-FR" altLang="en-US" dirty="0"/>
              <a:t> Index</a:t>
            </a:r>
          </a:p>
          <a:p>
            <a:pPr eaLnBrk="1" hangingPunct="1">
              <a:buFont typeface="Wingdings 2" panose="05020102010507070707" pitchFamily="18" charset="2"/>
              <a:buChar char="—"/>
            </a:pPr>
            <a:endParaRPr lang="fr-FR" altLang="en-US" dirty="0"/>
          </a:p>
          <a:p>
            <a:pPr eaLnBrk="1" hangingPunct="1">
              <a:buFont typeface="Wingdings 2" panose="05020102010507070707" pitchFamily="18" charset="2"/>
              <a:buChar char="—"/>
            </a:pPr>
            <a:r>
              <a:rPr lang="fr-FR" altLang="en-US" dirty="0"/>
              <a:t>Matériau alvéolaire : </a:t>
            </a:r>
            <a:r>
              <a:rPr lang="fr-FR" altLang="en-US" dirty="0" err="1"/>
              <a:t>Foam</a:t>
            </a:r>
            <a:r>
              <a:rPr lang="fr-FR" altLang="en-US" dirty="0"/>
              <a:t> </a:t>
            </a:r>
            <a:r>
              <a:rPr lang="fr-FR" altLang="en-US" dirty="0" err="1" smtClean="0"/>
              <a:t>material</a:t>
            </a:r>
            <a:endParaRPr lang="fr-FR" altLang="en-US" dirty="0" smtClean="0"/>
          </a:p>
          <a:p>
            <a:pPr eaLnBrk="1" hangingPunct="1">
              <a:buFont typeface="Wingdings 2" panose="05020102010507070707" pitchFamily="18" charset="2"/>
              <a:buChar char="—"/>
            </a:pPr>
            <a:endParaRPr lang="fr-FR" altLang="en-US" dirty="0"/>
          </a:p>
          <a:p>
            <a:pPr eaLnBrk="1" hangingPunct="1">
              <a:buFont typeface="Wingdings 2" panose="05020102010507070707" pitchFamily="18" charset="2"/>
              <a:buChar char="—"/>
            </a:pPr>
            <a:endParaRPr lang="fr-FR" altLang="en-US" dirty="0"/>
          </a:p>
          <a:p>
            <a:pPr eaLnBrk="1" hangingPunct="1">
              <a:buFont typeface="Wingdings 2" panose="05020102010507070707" pitchFamily="18" charset="2"/>
              <a:buChar char="—"/>
            </a:pPr>
            <a:endParaRPr lang="fr-FR" altLang="en-US" dirty="0"/>
          </a:p>
          <a:p>
            <a:pPr eaLnBrk="1" hangingPunct="1">
              <a:buFont typeface="Wingdings 2" panose="05020102010507070707" pitchFamily="18" charset="2"/>
              <a:buChar char="—"/>
            </a:pPr>
            <a:endParaRPr lang="fr-FR" altLang="en-US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fr-F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8660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3057" cy="6852498"/>
          </a:xfrm>
          <a:prstGeom prst="rect">
            <a:avLst/>
          </a:prstGeom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9448800" y="6487373"/>
            <a:ext cx="2743200" cy="365125"/>
          </a:xfrm>
        </p:spPr>
        <p:txBody>
          <a:bodyPr/>
          <a:lstStyle/>
          <a:p>
            <a:fld id="{19164C0E-5842-43BF-BCC1-810351AC69BF}" type="slidenum">
              <a:rPr lang="fr-FR" sz="2000" smtClean="0">
                <a:solidFill>
                  <a:schemeClr val="tx1"/>
                </a:solidFill>
              </a:rPr>
              <a:pPr/>
              <a:t>14</a:t>
            </a:fld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398331" y="6277781"/>
            <a:ext cx="4405742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Grosset Heidi – </a:t>
            </a:r>
            <a:r>
              <a:rPr lang="fr-FR" sz="2000" b="1" dirty="0" err="1" smtClean="0">
                <a:solidFill>
                  <a:srgbClr val="10069F"/>
                </a:solidFill>
              </a:rPr>
              <a:t>Nava</a:t>
            </a:r>
            <a:r>
              <a:rPr lang="fr-FR" sz="2000" b="1" dirty="0" smtClean="0">
                <a:solidFill>
                  <a:srgbClr val="10069F"/>
                </a:solidFill>
              </a:rPr>
              <a:t> </a:t>
            </a:r>
            <a:r>
              <a:rPr lang="fr-FR" sz="2000" b="1" dirty="0" err="1" smtClean="0">
                <a:solidFill>
                  <a:srgbClr val="10069F"/>
                </a:solidFill>
              </a:rPr>
              <a:t>Vazquez</a:t>
            </a:r>
            <a:r>
              <a:rPr lang="fr-FR" sz="2000" b="1" dirty="0" smtClean="0">
                <a:solidFill>
                  <a:srgbClr val="10069F"/>
                </a:solidFill>
              </a:rPr>
              <a:t> </a:t>
            </a:r>
            <a:r>
              <a:rPr lang="fr-FR" sz="2000" b="1" dirty="0" err="1" smtClean="0">
                <a:solidFill>
                  <a:srgbClr val="10069F"/>
                </a:solidFill>
              </a:rPr>
              <a:t>Zurisadai</a:t>
            </a:r>
            <a:endParaRPr lang="fr-FR" sz="600" b="1" dirty="0" smtClean="0">
              <a:solidFill>
                <a:srgbClr val="10069F"/>
              </a:solidFill>
            </a:endParaRP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 rot="16200000">
            <a:off x="-2124392" y="3068554"/>
            <a:ext cx="5735639" cy="115243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DRX</a:t>
            </a:r>
            <a:endParaRPr lang="fr-FR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776953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			</a:t>
            </a:r>
            <a:r>
              <a:rPr lang="fr-FR" altLang="en-US" sz="4800" dirty="0"/>
              <a:t>Sources</a:t>
            </a:r>
            <a:endParaRPr lang="fr-FR" sz="4800" dirty="0" smtClean="0"/>
          </a:p>
        </p:txBody>
      </p:sp>
      <p:sp>
        <p:nvSpPr>
          <p:cNvPr id="12" name="Rectangle 3"/>
          <p:cNvSpPr>
            <a:spLocks noGrp="1"/>
          </p:cNvSpPr>
          <p:nvPr>
            <p:ph idx="4294967295"/>
          </p:nvPr>
        </p:nvSpPr>
        <p:spPr>
          <a:xfrm>
            <a:off x="2187911" y="1607950"/>
            <a:ext cx="7186612" cy="4389437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Char char="—"/>
            </a:pPr>
            <a:r>
              <a:rPr lang="fr-FR" altLang="en-US" sz="1400" dirty="0" smtClean="0">
                <a:hlinkClick r:id="rId4"/>
              </a:rPr>
              <a:t>http</a:t>
            </a:r>
            <a:r>
              <a:rPr lang="fr-FR" altLang="en-US" sz="1400" dirty="0">
                <a:hlinkClick r:id="rId4"/>
              </a:rPr>
              <a:t>://www.ais.fr/fr/prod_labo/essai_feu/ilo.htm</a:t>
            </a:r>
            <a:endParaRPr lang="fr-FR" altLang="en-US" sz="1400" dirty="0"/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Char char="—"/>
            </a:pPr>
            <a:endParaRPr lang="fr-FR" altLang="en-US" sz="1400" dirty="0"/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Char char="—"/>
            </a:pPr>
            <a:r>
              <a:rPr lang="fr-FR" altLang="en-US" sz="1400" dirty="0">
                <a:hlinkClick r:id="rId5"/>
              </a:rPr>
              <a:t>http://www.hubermaterials.com/products/alumina-trihydrate-ath-magnesium-hydroxide-mdh/flame-retardants-smoke-suppressants/kemgard-molybdate-smoke-suppressants.aspx</a:t>
            </a:r>
            <a:endParaRPr lang="fr-FR" altLang="en-US" sz="1400" dirty="0"/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Char char="—"/>
            </a:pPr>
            <a:endParaRPr lang="fr-FR" altLang="en-US" sz="1400" dirty="0"/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Char char="—"/>
            </a:pPr>
            <a:r>
              <a:rPr lang="fr-FR" altLang="en-US" sz="1400" dirty="0">
                <a:hlinkClick r:id="rId6"/>
              </a:rPr>
              <a:t>http://www.qualitest-inc.com/loi.htm</a:t>
            </a:r>
            <a:endParaRPr lang="fr-FR" altLang="en-US" sz="1400" dirty="0"/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Char char="—"/>
            </a:pPr>
            <a:endParaRPr lang="fr-FR" altLang="en-US" sz="1400" dirty="0"/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Char char="—"/>
            </a:pPr>
            <a:r>
              <a:rPr lang="fr-FR" altLang="en-US" sz="1400" dirty="0">
                <a:hlinkClick r:id="rId7"/>
              </a:rPr>
              <a:t>http://www.taconic-add.com/pdf/technicalarticles--environmental_aspects_of_ptfe.pdf</a:t>
            </a:r>
            <a:endParaRPr lang="fr-FR" altLang="en-US" sz="1400" dirty="0"/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Char char="—"/>
            </a:pPr>
            <a:endParaRPr lang="fr-FR" altLang="en-US" sz="1400" dirty="0"/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Char char="—"/>
            </a:pPr>
            <a:r>
              <a:rPr lang="fr-FR" altLang="en-US" sz="1400" dirty="0" smtClean="0">
                <a:hlinkClick r:id="rId8"/>
              </a:rPr>
              <a:t>http://www.sgm.univ-savoie.fr/LP/carac_2014/Boiteux_Oudin/Boiteux_Oudin_LOI.mht4</a:t>
            </a:r>
            <a:endParaRPr lang="fr-FR" altLang="en-US" sz="14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fr-FR" altLang="en-US" sz="1400" dirty="0" smtClean="0"/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Char char="—"/>
            </a:pPr>
            <a:r>
              <a:rPr lang="fr-FR" altLang="en-US" sz="1400" dirty="0" smtClean="0">
                <a:hlinkClick r:id="rId9"/>
              </a:rPr>
              <a:t>http://www.uow.edu.au/~mnelson/review.dir/oxygen.html</a:t>
            </a:r>
            <a:endParaRPr lang="fr-FR" altLang="en-US" sz="14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fr-FR" altLang="en-US" sz="1400" dirty="0" smtClean="0"/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Char char="—"/>
            </a:pPr>
            <a:r>
              <a:rPr lang="fr-FR" altLang="en-US" sz="1400" dirty="0" smtClean="0">
                <a:hlinkClick r:id="rId10"/>
              </a:rPr>
              <a:t>http://inventor.grantadesign.com/en/notes/science/durability/D07%20Flammability.htm</a:t>
            </a:r>
            <a:endParaRPr lang="fr-FR" altLang="en-US" sz="1400" dirty="0" smtClean="0"/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Char char="—"/>
            </a:pPr>
            <a:endParaRPr lang="fr-FR" altLang="en-US" sz="14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fr-FR" altLang="en-US" sz="1400" dirty="0"/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Char char="—"/>
            </a:pPr>
            <a:endParaRPr lang="fr-F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77989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057" y="5502"/>
            <a:ext cx="12193057" cy="6852498"/>
          </a:xfrm>
          <a:prstGeom prst="rect">
            <a:avLst/>
          </a:prstGeom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9448800" y="6487373"/>
            <a:ext cx="2743200" cy="365125"/>
          </a:xfrm>
        </p:spPr>
        <p:txBody>
          <a:bodyPr/>
          <a:lstStyle/>
          <a:p>
            <a:fld id="{19164C0E-5842-43BF-BCC1-810351AC69BF}" type="slidenum">
              <a:rPr lang="fr-FR" sz="2000" smtClean="0">
                <a:solidFill>
                  <a:schemeClr val="tx1"/>
                </a:solidFill>
              </a:rPr>
              <a:pPr/>
              <a:t>2</a:t>
            </a:fld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-1057" y="7776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			Mise en garde</a:t>
            </a:r>
            <a:endParaRPr lang="fr-FR" sz="480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319942" y="1702679"/>
            <a:ext cx="4644344" cy="50612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altLang="fr-FR" sz="1600" dirty="0" smtClean="0"/>
              <a:t>Cette présentation a été réalisée dans le cadre de notre formation en licence professionnelle plasturgie ; elle résulte de la synthèse des sources (Cf. fin de présentation) que nous avons pu trouver, et nous ne pouvons en aucun cas être tenu responsable des éventuelles erreurs techniques.</a:t>
            </a:r>
          </a:p>
          <a:p>
            <a:pPr algn="just"/>
            <a:r>
              <a:rPr lang="fr-FR" altLang="fr-FR" sz="1600" dirty="0" smtClean="0"/>
              <a:t>Vous devrez être critique quand à l’utilisation de ce support, et nous vous invitons à vous référer directement aux sources citées.	</a:t>
            </a:r>
          </a:p>
          <a:p>
            <a:r>
              <a:rPr lang="fr-FR" altLang="fr-FR" sz="1600" dirty="0" smtClean="0"/>
              <a:t>Si ... </a:t>
            </a:r>
            <a:br>
              <a:rPr lang="fr-FR" altLang="fr-FR" sz="1600" dirty="0" smtClean="0"/>
            </a:br>
            <a:r>
              <a:rPr lang="fr-FR" altLang="fr-FR" sz="1600" dirty="0" smtClean="0"/>
              <a:t> </a:t>
            </a:r>
            <a:r>
              <a:rPr lang="fr-FR" altLang="fr-FR" sz="1600" b="1" dirty="0" smtClean="0">
                <a:solidFill>
                  <a:srgbClr val="CC6600"/>
                </a:solidFill>
              </a:rPr>
              <a:t>- vous rencontrez un problème de navigation (type </a:t>
            </a:r>
            <a:r>
              <a:rPr lang="fr-FR" altLang="fr-FR" sz="1600" b="1" dirty="0" err="1" smtClean="0">
                <a:solidFill>
                  <a:srgbClr val="CC6600"/>
                </a:solidFill>
              </a:rPr>
              <a:t>error</a:t>
            </a:r>
            <a:r>
              <a:rPr lang="fr-FR" altLang="fr-FR" sz="1600" b="1" dirty="0" smtClean="0">
                <a:solidFill>
                  <a:srgbClr val="CC6600"/>
                </a:solidFill>
              </a:rPr>
              <a:t> 404),</a:t>
            </a:r>
            <a:br>
              <a:rPr lang="fr-FR" altLang="fr-FR" sz="1600" b="1" dirty="0" smtClean="0">
                <a:solidFill>
                  <a:srgbClr val="CC6600"/>
                </a:solidFill>
              </a:rPr>
            </a:br>
            <a:r>
              <a:rPr lang="fr-FR" altLang="fr-FR" sz="1600" b="1" dirty="0" smtClean="0">
                <a:solidFill>
                  <a:srgbClr val="CC6600"/>
                </a:solidFill>
              </a:rPr>
              <a:t> - vous tombez sur une faute ... de frappe,</a:t>
            </a:r>
            <a:br>
              <a:rPr lang="fr-FR" altLang="fr-FR" sz="1600" b="1" dirty="0" smtClean="0">
                <a:solidFill>
                  <a:srgbClr val="CC6600"/>
                </a:solidFill>
              </a:rPr>
            </a:br>
            <a:r>
              <a:rPr lang="fr-FR" altLang="fr-FR" sz="1600" b="1" dirty="0" smtClean="0">
                <a:solidFill>
                  <a:srgbClr val="CC6600"/>
                </a:solidFill>
              </a:rPr>
              <a:t>  - vous pensez que des choses manques ou sont en trop,</a:t>
            </a:r>
            <a:br>
              <a:rPr lang="fr-FR" altLang="fr-FR" sz="1600" b="1" dirty="0" smtClean="0">
                <a:solidFill>
                  <a:srgbClr val="CC6600"/>
                </a:solidFill>
              </a:rPr>
            </a:br>
            <a:r>
              <a:rPr lang="fr-FR" altLang="fr-FR" sz="1600" b="1" dirty="0" smtClean="0">
                <a:solidFill>
                  <a:srgbClr val="CC6600"/>
                </a:solidFill>
              </a:rPr>
              <a:t>  - vous pensez que nous ne respectons pas vos droits d'auteur,</a:t>
            </a:r>
            <a:br>
              <a:rPr lang="fr-FR" altLang="fr-FR" sz="1600" b="1" dirty="0" smtClean="0">
                <a:solidFill>
                  <a:srgbClr val="CC6600"/>
                </a:solidFill>
              </a:rPr>
            </a:br>
            <a:r>
              <a:rPr lang="fr-FR" altLang="fr-FR" sz="1600" dirty="0" smtClean="0"/>
              <a:t/>
            </a:r>
            <a:br>
              <a:rPr lang="fr-FR" altLang="fr-FR" sz="1600" dirty="0" smtClean="0"/>
            </a:br>
            <a:r>
              <a:rPr lang="fr-FR" altLang="fr-FR" sz="1600" dirty="0" smtClean="0"/>
              <a:t>en d'autres termes si vous pensez que ce site doit être modifié.</a:t>
            </a:r>
            <a:br>
              <a:rPr lang="fr-FR" altLang="fr-FR" sz="1600" dirty="0" smtClean="0"/>
            </a:br>
            <a:r>
              <a:rPr lang="fr-FR" altLang="fr-FR" sz="1600" dirty="0" smtClean="0"/>
              <a:t/>
            </a:r>
            <a:br>
              <a:rPr lang="fr-FR" altLang="fr-FR" sz="1600" dirty="0" smtClean="0"/>
            </a:br>
            <a:r>
              <a:rPr lang="fr-FR" altLang="fr-FR" sz="1600" dirty="0" smtClean="0"/>
              <a:t>Merci de </a:t>
            </a:r>
            <a:r>
              <a:rPr lang="fr-FR" altLang="fr-FR" sz="1600" dirty="0" smtClean="0">
                <a:hlinkClick r:id="rId4"/>
              </a:rPr>
              <a:t>nous contacter </a:t>
            </a:r>
            <a:r>
              <a:rPr lang="fr-FR" altLang="fr-FR" sz="1600" dirty="0" smtClean="0"/>
              <a:t>pour nous suggérer vos modifications, nous corrigerons ...</a:t>
            </a:r>
          </a:p>
          <a:p>
            <a:pPr algn="just"/>
            <a:endParaRPr lang="fr-FR" altLang="fr-FR" sz="1400" dirty="0"/>
          </a:p>
        </p:txBody>
      </p:sp>
      <p:pic>
        <p:nvPicPr>
          <p:cNvPr id="2" name="Picture 2" descr="Afficher l'image d'origin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766" y="1948087"/>
            <a:ext cx="3484034" cy="4199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ous-titre 2"/>
          <p:cNvSpPr txBox="1">
            <a:spLocks/>
          </p:cNvSpPr>
          <p:nvPr/>
        </p:nvSpPr>
        <p:spPr>
          <a:xfrm rot="16200000">
            <a:off x="-1872730" y="2816892"/>
            <a:ext cx="5735639" cy="165576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LOI</a:t>
            </a:r>
            <a:endParaRPr lang="fr-FR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85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057" y="5502"/>
            <a:ext cx="12193057" cy="6852498"/>
          </a:xfrm>
          <a:prstGeom prst="rect">
            <a:avLst/>
          </a:prstGeom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9448800" y="6487373"/>
            <a:ext cx="2743200" cy="365125"/>
          </a:xfrm>
        </p:spPr>
        <p:txBody>
          <a:bodyPr/>
          <a:lstStyle/>
          <a:p>
            <a:fld id="{19164C0E-5842-43BF-BCC1-810351AC69BF}" type="slidenum">
              <a:rPr lang="fr-FR" sz="2000" smtClean="0">
                <a:solidFill>
                  <a:schemeClr val="tx1"/>
                </a:solidFill>
              </a:rPr>
              <a:pPr/>
              <a:t>3</a:t>
            </a:fld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-1057" y="7776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			Sommaire</a:t>
            </a:r>
            <a:endParaRPr lang="fr-FR" sz="48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278082" y="1836796"/>
            <a:ext cx="10525991" cy="48470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anose="05020102010507070707" pitchFamily="18" charset="2"/>
              <a:buChar char="—"/>
            </a:pPr>
            <a:r>
              <a:rPr lang="fr-FR" altLang="en-US" dirty="0"/>
              <a:t>Combustion d’un polymère</a:t>
            </a:r>
          </a:p>
          <a:p>
            <a:pPr>
              <a:buFont typeface="Wingdings 2" panose="05020102010507070707" pitchFamily="18" charset="2"/>
              <a:buChar char="—"/>
            </a:pPr>
            <a:r>
              <a:rPr lang="fr-FR" altLang="en-US" dirty="0"/>
              <a:t>Principe</a:t>
            </a:r>
          </a:p>
          <a:p>
            <a:pPr>
              <a:buFont typeface="Wingdings 2" panose="05020102010507070707" pitchFamily="18" charset="2"/>
              <a:buChar char="—"/>
            </a:pPr>
            <a:r>
              <a:rPr lang="fr-FR" altLang="en-US" dirty="0"/>
              <a:t>Mode opératoire</a:t>
            </a:r>
          </a:p>
          <a:p>
            <a:pPr>
              <a:buFont typeface="Wingdings 2" panose="05020102010507070707" pitchFamily="18" charset="2"/>
              <a:buChar char="—"/>
            </a:pPr>
            <a:r>
              <a:rPr lang="fr-FR" altLang="en-US" dirty="0"/>
              <a:t>Echantillon</a:t>
            </a:r>
          </a:p>
          <a:p>
            <a:pPr>
              <a:buFont typeface="Wingdings 2" panose="05020102010507070707" pitchFamily="18" charset="2"/>
              <a:buChar char="—"/>
            </a:pPr>
            <a:r>
              <a:rPr lang="fr-FR" altLang="en-US" dirty="0"/>
              <a:t>Données brutes extraites</a:t>
            </a:r>
          </a:p>
          <a:p>
            <a:pPr>
              <a:buFont typeface="Wingdings 2" panose="05020102010507070707" pitchFamily="18" charset="2"/>
              <a:buChar char="—"/>
            </a:pPr>
            <a:r>
              <a:rPr lang="fr-FR" altLang="en-US" dirty="0"/>
              <a:t>Interprétation des résultats</a:t>
            </a:r>
          </a:p>
          <a:p>
            <a:pPr>
              <a:buFont typeface="Wingdings 2" panose="05020102010507070707" pitchFamily="18" charset="2"/>
              <a:buChar char="—"/>
            </a:pPr>
            <a:r>
              <a:rPr lang="fr-FR" altLang="en-US" dirty="0"/>
              <a:t>Conclusion</a:t>
            </a:r>
          </a:p>
          <a:p>
            <a:pPr>
              <a:buFont typeface="Wingdings 2" panose="05020102010507070707" pitchFamily="18" charset="2"/>
              <a:buChar char="—"/>
            </a:pPr>
            <a:r>
              <a:rPr lang="fr-FR" altLang="en-US" dirty="0"/>
              <a:t>Interrelations</a:t>
            </a:r>
          </a:p>
          <a:p>
            <a:pPr>
              <a:buFont typeface="Wingdings 2" panose="05020102010507070707" pitchFamily="18" charset="2"/>
              <a:buChar char="—"/>
            </a:pPr>
            <a:r>
              <a:rPr lang="fr-FR" altLang="en-US" dirty="0"/>
              <a:t>Lexique </a:t>
            </a:r>
          </a:p>
          <a:p>
            <a:pPr>
              <a:buFont typeface="Wingdings 2" panose="05020102010507070707" pitchFamily="18" charset="2"/>
              <a:buChar char="—"/>
            </a:pPr>
            <a:r>
              <a:rPr lang="fr-FR" altLang="en-US" dirty="0"/>
              <a:t>Sources</a:t>
            </a:r>
          </a:p>
          <a:p>
            <a:pPr marL="0" indent="0" algn="just">
              <a:buNone/>
            </a:pPr>
            <a:endParaRPr lang="fr-FR" altLang="fr-FR" sz="1400" dirty="0"/>
          </a:p>
        </p:txBody>
      </p:sp>
      <p:sp>
        <p:nvSpPr>
          <p:cNvPr id="9" name="ZoneTexte 8"/>
          <p:cNvSpPr txBox="1"/>
          <p:nvPr/>
        </p:nvSpPr>
        <p:spPr>
          <a:xfrm>
            <a:off x="7398331" y="6277781"/>
            <a:ext cx="4405742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Grosset Heidi – </a:t>
            </a:r>
            <a:r>
              <a:rPr lang="fr-FR" sz="2000" b="1" dirty="0" err="1" smtClean="0">
                <a:solidFill>
                  <a:srgbClr val="10069F"/>
                </a:solidFill>
              </a:rPr>
              <a:t>Nava</a:t>
            </a:r>
            <a:r>
              <a:rPr lang="fr-FR" sz="2000" b="1" dirty="0" smtClean="0">
                <a:solidFill>
                  <a:srgbClr val="10069F"/>
                </a:solidFill>
              </a:rPr>
              <a:t> </a:t>
            </a:r>
            <a:r>
              <a:rPr lang="fr-FR" sz="2000" b="1" dirty="0" err="1" smtClean="0">
                <a:solidFill>
                  <a:srgbClr val="10069F"/>
                </a:solidFill>
              </a:rPr>
              <a:t>Vazquez</a:t>
            </a:r>
            <a:r>
              <a:rPr lang="fr-FR" sz="2000" b="1" dirty="0" smtClean="0">
                <a:solidFill>
                  <a:srgbClr val="10069F"/>
                </a:solidFill>
              </a:rPr>
              <a:t> </a:t>
            </a:r>
            <a:r>
              <a:rPr lang="fr-FR" sz="2000" b="1" dirty="0" err="1" smtClean="0">
                <a:solidFill>
                  <a:srgbClr val="10069F"/>
                </a:solidFill>
              </a:rPr>
              <a:t>Zurisadai</a:t>
            </a:r>
            <a:endParaRPr lang="fr-FR" sz="600" b="1" dirty="0" smtClean="0">
              <a:solidFill>
                <a:srgbClr val="10069F"/>
              </a:solidFill>
            </a:endParaRP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 rot="16200000">
            <a:off x="-2124392" y="3068554"/>
            <a:ext cx="5735639" cy="115243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LOI</a:t>
            </a:r>
            <a:endParaRPr lang="fr-FR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88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057" y="5502"/>
            <a:ext cx="12193057" cy="6852498"/>
          </a:xfrm>
          <a:prstGeom prst="rect">
            <a:avLst/>
          </a:prstGeom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9448800" y="6487373"/>
            <a:ext cx="2743200" cy="365125"/>
          </a:xfrm>
        </p:spPr>
        <p:txBody>
          <a:bodyPr/>
          <a:lstStyle/>
          <a:p>
            <a:fld id="{19164C0E-5842-43BF-BCC1-810351AC69BF}" type="slidenum">
              <a:rPr lang="fr-FR" sz="2000" smtClean="0">
                <a:solidFill>
                  <a:schemeClr val="tx1"/>
                </a:solidFill>
              </a:rPr>
              <a:pPr/>
              <a:t>4</a:t>
            </a:fld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398331" y="6277781"/>
            <a:ext cx="4405742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Grosset Heidi – </a:t>
            </a:r>
            <a:r>
              <a:rPr lang="fr-FR" sz="2000" b="1" dirty="0" err="1" smtClean="0">
                <a:solidFill>
                  <a:srgbClr val="10069F"/>
                </a:solidFill>
              </a:rPr>
              <a:t>Nava</a:t>
            </a:r>
            <a:r>
              <a:rPr lang="fr-FR" sz="2000" b="1" dirty="0" smtClean="0">
                <a:solidFill>
                  <a:srgbClr val="10069F"/>
                </a:solidFill>
              </a:rPr>
              <a:t> </a:t>
            </a:r>
            <a:r>
              <a:rPr lang="fr-FR" sz="2000" b="1" dirty="0" err="1" smtClean="0">
                <a:solidFill>
                  <a:srgbClr val="10069F"/>
                </a:solidFill>
              </a:rPr>
              <a:t>Vazquez</a:t>
            </a:r>
            <a:r>
              <a:rPr lang="fr-FR" sz="2000" b="1" dirty="0" smtClean="0">
                <a:solidFill>
                  <a:srgbClr val="10069F"/>
                </a:solidFill>
              </a:rPr>
              <a:t> </a:t>
            </a:r>
            <a:r>
              <a:rPr lang="fr-FR" sz="2000" b="1" dirty="0" err="1" smtClean="0">
                <a:solidFill>
                  <a:srgbClr val="10069F"/>
                </a:solidFill>
              </a:rPr>
              <a:t>Zurisadai</a:t>
            </a:r>
            <a:endParaRPr lang="fr-FR" sz="600" b="1" dirty="0" smtClean="0">
              <a:solidFill>
                <a:srgbClr val="10069F"/>
              </a:solidFill>
            </a:endParaRP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 rot="16200000">
            <a:off x="-2124392" y="3068554"/>
            <a:ext cx="5735639" cy="115243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LOI</a:t>
            </a:r>
            <a:endParaRPr lang="fr-FR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-1709517" y="776951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			</a:t>
            </a:r>
            <a:r>
              <a:rPr lang="fr-FR" altLang="en-US" sz="4800" dirty="0"/>
              <a:t>Combustion d’un polymère</a:t>
            </a:r>
            <a:endParaRPr lang="fr-FR" sz="480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3"/>
              <p:cNvSpPr>
                <a:spLocks noGrp="1"/>
              </p:cNvSpPr>
              <p:nvPr>
                <p:ph idx="4294967295"/>
              </p:nvPr>
            </p:nvSpPr>
            <p:spPr>
              <a:xfrm>
                <a:off x="2502165" y="1888343"/>
                <a:ext cx="7186612" cy="4389438"/>
              </a:xfrm>
            </p:spPr>
            <p:txBody>
              <a:bodyPr>
                <a:normAutofit fontScale="92500" lnSpcReduction="20000"/>
              </a:bodyPr>
              <a:lstStyle/>
              <a:p>
                <a:pPr algn="ctr" eaLnBrk="1" hangingPunct="1">
                  <a:lnSpc>
                    <a:spcPct val="80000"/>
                  </a:lnSpc>
                  <a:buFontTx/>
                  <a:buNone/>
                </a:pPr>
                <a:r>
                  <a:rPr lang="fr-FR" altLang="en-US" sz="3000" dirty="0" smtClean="0"/>
                  <a:t>DEGRADATION THERMIQUE</a:t>
                </a:r>
              </a:p>
              <a:p>
                <a:pPr algn="ctr" eaLnBrk="1" hangingPunct="1">
                  <a:lnSpc>
                    <a:spcPct val="80000"/>
                  </a:lnSpc>
                  <a:buFontTx/>
                  <a:buNone/>
                </a:pPr>
                <a:r>
                  <a:rPr lang="fr-FR" altLang="en-US" sz="3000" dirty="0" smtClean="0"/>
                  <a:t>Réaction exothermique</a:t>
                </a:r>
                <a:endParaRPr lang="fr-FR" altLang="en-US" sz="3000" dirty="0"/>
              </a:p>
              <a:p>
                <a:pPr algn="ctr" eaLnBrk="1" hangingPunct="1">
                  <a:lnSpc>
                    <a:spcPct val="80000"/>
                  </a:lnSpc>
                  <a:buFont typeface="Wingdings 2" panose="05020102010507070707" pitchFamily="18" charset="2"/>
                  <a:buChar char="—"/>
                </a:pPr>
                <a:endParaRPr lang="fr-FR" altLang="en-US" sz="3000" dirty="0"/>
              </a:p>
              <a:p>
                <a:pPr algn="ctr" eaLnBrk="1" hangingPunct="1">
                  <a:lnSpc>
                    <a:spcPct val="80000"/>
                  </a:lnSpc>
                  <a:buFont typeface="Wingdings 2" panose="05020102010507070707" pitchFamily="18" charset="2"/>
                  <a:buChar char="—"/>
                </a:pPr>
                <a:endParaRPr lang="fr-FR" altLang="en-US" sz="3000" dirty="0"/>
              </a:p>
              <a:p>
                <a:pPr marL="0" indent="0" algn="ctr" eaLnBrk="1" hangingPunct="1">
                  <a:lnSpc>
                    <a:spcPct val="80000"/>
                  </a:lnSpc>
                  <a:buNone/>
                </a:pPr>
                <a:r>
                  <a:rPr lang="fr-FR" altLang="en-US" sz="3000" dirty="0" smtClean="0"/>
                  <a:t>Décomposition gazeuse en</a:t>
                </a:r>
                <a:endParaRPr lang="fr-FR" altLang="en-US" sz="3000" dirty="0"/>
              </a:p>
              <a:p>
                <a:pPr algn="ctr" eaLnBrk="1" hangingPunct="1">
                  <a:lnSpc>
                    <a:spcPct val="80000"/>
                  </a:lnSpc>
                  <a:buFontTx/>
                  <a:buNone/>
                </a:pPr>
                <a:r>
                  <a:rPr lang="fr-FR" altLang="en-US" sz="3000" dirty="0"/>
                  <a:t>h</a:t>
                </a:r>
                <a:r>
                  <a:rPr lang="fr-FR" altLang="en-US" sz="3000" dirty="0" smtClean="0"/>
                  <a:t>ydrocarbures oxydés 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altLang="en-US" sz="3000" b="0" i="0" smtClean="0">
                        <a:latin typeface="Cambria Math" panose="02040503050406030204" pitchFamily="18" charset="0"/>
                      </a:rPr>
                      <m:t>C</m:t>
                    </m:r>
                    <m:sSub>
                      <m:sSubPr>
                        <m:ctrlPr>
                          <a:rPr lang="fr-FR" altLang="en-US" sz="3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altLang="en-US" sz="30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fr-FR" altLang="en-US" sz="3000" b="0" i="1" smtClean="0">
                            <a:latin typeface="Cambria Math" panose="02040503050406030204" pitchFamily="18" charset="0"/>
                          </a:rPr>
                          <m:t>2 </m:t>
                        </m:r>
                      </m:sub>
                    </m:sSub>
                  </m:oMath>
                </a14:m>
                <a:r>
                  <a:rPr lang="fr-FR" altLang="en-US" sz="3000" dirty="0" smtClean="0"/>
                  <a:t>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altLang="en-US" sz="3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altLang="en-US" sz="30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fr-FR" altLang="en-US" sz="3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fr-FR" altLang="en-US" sz="30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endParaRPr lang="fr-FR" altLang="en-US" sz="3000" dirty="0"/>
              </a:p>
              <a:p>
                <a:pPr algn="ctr" eaLnBrk="1" hangingPunct="1">
                  <a:lnSpc>
                    <a:spcPct val="80000"/>
                  </a:lnSpc>
                  <a:buFontTx/>
                  <a:buNone/>
                </a:pPr>
                <a:r>
                  <a:rPr lang="fr-FR" altLang="en-US" sz="3000" dirty="0"/>
                  <a:t>(</a:t>
                </a:r>
                <a:r>
                  <a:rPr lang="fr-FR" altLang="en-US" sz="2200" u="sng" dirty="0" err="1"/>
                  <a:t>rq</a:t>
                </a:r>
                <a:r>
                  <a:rPr lang="fr-FR" altLang="en-US" sz="2200" u="sng" dirty="0"/>
                  <a:t> :</a:t>
                </a:r>
                <a:r>
                  <a:rPr lang="fr-FR" altLang="en-US" sz="2200" dirty="0"/>
                  <a:t> l’émission d’halogènes peut inhiber la combustion)</a:t>
                </a:r>
              </a:p>
              <a:p>
                <a:pPr algn="ctr" eaLnBrk="1" hangingPunct="1">
                  <a:lnSpc>
                    <a:spcPct val="80000"/>
                  </a:lnSpc>
                  <a:buFontTx/>
                  <a:buNone/>
                </a:pPr>
                <a:endParaRPr lang="fr-FR" altLang="en-US" sz="2200" dirty="0"/>
              </a:p>
              <a:p>
                <a:pPr algn="ctr" eaLnBrk="1" hangingPunct="1">
                  <a:lnSpc>
                    <a:spcPct val="80000"/>
                  </a:lnSpc>
                  <a:buFontTx/>
                  <a:buNone/>
                </a:pPr>
                <a:endParaRPr lang="fr-FR" altLang="en-US" sz="3000" dirty="0"/>
              </a:p>
              <a:p>
                <a:pPr algn="ctr" eaLnBrk="1" hangingPunct="1">
                  <a:lnSpc>
                    <a:spcPct val="80000"/>
                  </a:lnSpc>
                  <a:buFontTx/>
                  <a:buNone/>
                </a:pPr>
                <a:endParaRPr lang="fr-FR" altLang="en-US" sz="3000" dirty="0"/>
              </a:p>
              <a:p>
                <a:pPr algn="ctr" eaLnBrk="1" hangingPunct="1">
                  <a:lnSpc>
                    <a:spcPct val="80000"/>
                  </a:lnSpc>
                  <a:buFontTx/>
                  <a:buNone/>
                </a:pPr>
                <a:r>
                  <a:rPr lang="fr-FR" altLang="en-US" sz="3000" dirty="0"/>
                  <a:t>ALIMENTATION DE LA FLAMME</a:t>
                </a:r>
              </a:p>
              <a:p>
                <a:pPr eaLnBrk="1" hangingPunct="1">
                  <a:lnSpc>
                    <a:spcPct val="80000"/>
                  </a:lnSpc>
                  <a:buFont typeface="Wingdings 2" panose="05020102010507070707" pitchFamily="18" charset="2"/>
                  <a:buChar char="—"/>
                </a:pPr>
                <a:endParaRPr lang="fr-FR" altLang="en-US" sz="1900" dirty="0"/>
              </a:p>
            </p:txBody>
          </p:sp>
        </mc:Choice>
        <mc:Fallback>
          <p:sp>
            <p:nvSpPr>
              <p:cNvPr id="1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502165" y="1888343"/>
                <a:ext cx="7186612" cy="4389438"/>
              </a:xfrm>
              <a:blipFill rotWithShape="1">
                <a:blip r:embed="rId4"/>
                <a:stretch>
                  <a:fillRect t="-444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utoShape 6"/>
          <p:cNvSpPr>
            <a:spLocks noChangeArrowheads="1"/>
          </p:cNvSpPr>
          <p:nvPr/>
        </p:nvSpPr>
        <p:spPr bwMode="auto">
          <a:xfrm>
            <a:off x="5843852" y="2748361"/>
            <a:ext cx="503238" cy="576263"/>
          </a:xfrm>
          <a:prstGeom prst="downArrow">
            <a:avLst>
              <a:gd name="adj1" fmla="val 50000"/>
              <a:gd name="adj2" fmla="val 30107"/>
            </a:avLst>
          </a:prstGeom>
          <a:solidFill>
            <a:srgbClr val="948A5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fr-FR" altLang="en-US"/>
          </a:p>
        </p:txBody>
      </p:sp>
      <p:sp>
        <p:nvSpPr>
          <p:cNvPr id="18" name="AutoShape 6"/>
          <p:cNvSpPr>
            <a:spLocks noChangeArrowheads="1"/>
          </p:cNvSpPr>
          <p:nvPr/>
        </p:nvSpPr>
        <p:spPr bwMode="auto">
          <a:xfrm>
            <a:off x="5843852" y="4720452"/>
            <a:ext cx="503238" cy="576263"/>
          </a:xfrm>
          <a:prstGeom prst="downArrow">
            <a:avLst>
              <a:gd name="adj1" fmla="val 50000"/>
              <a:gd name="adj2" fmla="val 30107"/>
            </a:avLst>
          </a:prstGeom>
          <a:solidFill>
            <a:srgbClr val="948A5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34908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114" y="0"/>
            <a:ext cx="12193057" cy="6852498"/>
          </a:xfrm>
          <a:prstGeom prst="rect">
            <a:avLst/>
          </a:prstGeom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9448800" y="6487373"/>
            <a:ext cx="2743200" cy="365125"/>
          </a:xfrm>
        </p:spPr>
        <p:txBody>
          <a:bodyPr/>
          <a:lstStyle/>
          <a:p>
            <a:fld id="{19164C0E-5842-43BF-BCC1-810351AC69BF}" type="slidenum">
              <a:rPr lang="fr-FR" sz="2000" smtClean="0">
                <a:solidFill>
                  <a:schemeClr val="tx1"/>
                </a:solidFill>
              </a:rPr>
              <a:pPr/>
              <a:t>5</a:t>
            </a:fld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398331" y="6277781"/>
            <a:ext cx="4405742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Grosset Heidi – </a:t>
            </a:r>
            <a:r>
              <a:rPr lang="fr-FR" sz="2000" b="1" dirty="0" err="1" smtClean="0">
                <a:solidFill>
                  <a:srgbClr val="10069F"/>
                </a:solidFill>
              </a:rPr>
              <a:t>Nava</a:t>
            </a:r>
            <a:r>
              <a:rPr lang="fr-FR" sz="2000" b="1" dirty="0" smtClean="0">
                <a:solidFill>
                  <a:srgbClr val="10069F"/>
                </a:solidFill>
              </a:rPr>
              <a:t> </a:t>
            </a:r>
            <a:r>
              <a:rPr lang="fr-FR" sz="2000" b="1" dirty="0" err="1" smtClean="0">
                <a:solidFill>
                  <a:srgbClr val="10069F"/>
                </a:solidFill>
              </a:rPr>
              <a:t>Vazquez</a:t>
            </a:r>
            <a:r>
              <a:rPr lang="fr-FR" sz="2000" b="1" dirty="0" smtClean="0">
                <a:solidFill>
                  <a:srgbClr val="10069F"/>
                </a:solidFill>
              </a:rPr>
              <a:t> </a:t>
            </a:r>
            <a:r>
              <a:rPr lang="fr-FR" sz="2000" b="1" dirty="0" err="1" smtClean="0">
                <a:solidFill>
                  <a:srgbClr val="10069F"/>
                </a:solidFill>
              </a:rPr>
              <a:t>Zurisadai</a:t>
            </a:r>
            <a:endParaRPr lang="fr-FR" sz="600" b="1" dirty="0" smtClean="0">
              <a:solidFill>
                <a:srgbClr val="10069F"/>
              </a:solidFill>
            </a:endParaRP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 rot="16200000">
            <a:off x="-2124392" y="3068554"/>
            <a:ext cx="5735639" cy="115243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LOI</a:t>
            </a:r>
            <a:endParaRPr lang="fr-FR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-1057" y="7776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		</a:t>
            </a:r>
            <a:r>
              <a:rPr lang="fr-FR" altLang="en-US" sz="4800" dirty="0" smtClean="0"/>
              <a:t>Principe</a:t>
            </a:r>
            <a:endParaRPr lang="fr-FR" sz="4800" dirty="0" smtClean="0"/>
          </a:p>
        </p:txBody>
      </p:sp>
      <p:sp>
        <p:nvSpPr>
          <p:cNvPr id="13" name="Rectangle 4"/>
          <p:cNvSpPr>
            <a:spLocks noGrp="1"/>
          </p:cNvSpPr>
          <p:nvPr>
            <p:ph idx="4294967295"/>
          </p:nvPr>
        </p:nvSpPr>
        <p:spPr>
          <a:xfrm>
            <a:off x="1476375" y="1820863"/>
            <a:ext cx="6398352" cy="4681537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fr-FR" altLang="en-US" sz="2200" dirty="0"/>
              <a:t>L’IOL détermine la </a:t>
            </a:r>
            <a:r>
              <a:rPr lang="fr-FR" altLang="en-US" sz="2200" u="sng" dirty="0"/>
              <a:t>proportion minimale d’O</a:t>
            </a:r>
            <a:r>
              <a:rPr lang="fr-FR" altLang="en-US" sz="2200" u="sng" baseline="-25000" dirty="0"/>
              <a:t>2</a:t>
            </a:r>
            <a:r>
              <a:rPr lang="fr-FR" altLang="en-US" sz="2200" dirty="0"/>
              <a:t> dans une enceinte close (dans un mélange O</a:t>
            </a:r>
            <a:r>
              <a:rPr lang="fr-FR" altLang="en-US" sz="2200" baseline="-25000" dirty="0"/>
              <a:t>2</a:t>
            </a:r>
            <a:r>
              <a:rPr lang="fr-FR" altLang="en-US" sz="2200" dirty="0"/>
              <a:t>/N</a:t>
            </a:r>
            <a:r>
              <a:rPr lang="fr-FR" altLang="en-US" sz="2200" baseline="-25000" dirty="0"/>
              <a:t>2</a:t>
            </a:r>
            <a:r>
              <a:rPr lang="fr-FR" altLang="en-US" sz="2200" dirty="0"/>
              <a:t>) nécessaire à l’auto entretien de la combustion d’un polymère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Font typeface="Wingdings 2" panose="05020102010507070707" pitchFamily="18" charset="2"/>
              <a:buChar char="—"/>
            </a:pPr>
            <a:endParaRPr lang="fr-FR" altLang="en-US" sz="2200" dirty="0"/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fr-FR" altLang="en-US" sz="2200" dirty="0"/>
              <a:t> Le résultat permet de déterminer si le polymère étudié est dit </a:t>
            </a:r>
            <a:r>
              <a:rPr lang="fr-FR" altLang="en-US" sz="2200" u="sng" dirty="0"/>
              <a:t>AUTO EXTINGUIBLE</a:t>
            </a:r>
            <a:r>
              <a:rPr lang="fr-FR" altLang="en-US" sz="2200" dirty="0"/>
              <a:t>. C’est-à-dire s’il s’arrête de brûler après l’extinction de la flamme dans l’air ambiant</a:t>
            </a:r>
          </a:p>
        </p:txBody>
      </p:sp>
      <p:pic>
        <p:nvPicPr>
          <p:cNvPr id="14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727" y="1608647"/>
            <a:ext cx="3452949" cy="3642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996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114" y="0"/>
            <a:ext cx="12193057" cy="6852498"/>
          </a:xfrm>
          <a:prstGeom prst="rect">
            <a:avLst/>
          </a:prstGeom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9448800" y="6487373"/>
            <a:ext cx="2743200" cy="365125"/>
          </a:xfrm>
        </p:spPr>
        <p:txBody>
          <a:bodyPr/>
          <a:lstStyle/>
          <a:p>
            <a:fld id="{19164C0E-5842-43BF-BCC1-810351AC69BF}" type="slidenum">
              <a:rPr lang="fr-FR" sz="2000" smtClean="0">
                <a:solidFill>
                  <a:schemeClr val="tx1"/>
                </a:solidFill>
              </a:rPr>
              <a:pPr/>
              <a:t>6</a:t>
            </a:fld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398331" y="6277781"/>
            <a:ext cx="4405742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Grosset Heidi – </a:t>
            </a:r>
            <a:r>
              <a:rPr lang="fr-FR" sz="2000" b="1" dirty="0" err="1" smtClean="0">
                <a:solidFill>
                  <a:srgbClr val="10069F"/>
                </a:solidFill>
              </a:rPr>
              <a:t>Nava</a:t>
            </a:r>
            <a:r>
              <a:rPr lang="fr-FR" sz="2000" b="1" dirty="0" smtClean="0">
                <a:solidFill>
                  <a:srgbClr val="10069F"/>
                </a:solidFill>
              </a:rPr>
              <a:t> </a:t>
            </a:r>
            <a:r>
              <a:rPr lang="fr-FR" sz="2000" b="1" dirty="0" err="1" smtClean="0">
                <a:solidFill>
                  <a:srgbClr val="10069F"/>
                </a:solidFill>
              </a:rPr>
              <a:t>Vazquez</a:t>
            </a:r>
            <a:r>
              <a:rPr lang="fr-FR" sz="2000" b="1" dirty="0" smtClean="0">
                <a:solidFill>
                  <a:srgbClr val="10069F"/>
                </a:solidFill>
              </a:rPr>
              <a:t> </a:t>
            </a:r>
            <a:r>
              <a:rPr lang="fr-FR" sz="2000" b="1" dirty="0" err="1" smtClean="0">
                <a:solidFill>
                  <a:srgbClr val="10069F"/>
                </a:solidFill>
              </a:rPr>
              <a:t>Zurisadai</a:t>
            </a:r>
            <a:endParaRPr lang="fr-FR" sz="600" b="1" dirty="0" smtClean="0">
              <a:solidFill>
                <a:srgbClr val="10069F"/>
              </a:solidFill>
            </a:endParaRP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 rot="16200000">
            <a:off x="-2124392" y="3068554"/>
            <a:ext cx="5735639" cy="115243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LOI</a:t>
            </a:r>
            <a:endParaRPr lang="fr-FR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-580724" y="776953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		</a:t>
            </a:r>
            <a:r>
              <a:rPr lang="fr-FR" altLang="en-US" sz="4800" dirty="0"/>
              <a:t>Mode opératoire</a:t>
            </a:r>
            <a:endParaRPr lang="fr-FR" sz="4800" dirty="0" smtClean="0"/>
          </a:p>
        </p:txBody>
      </p:sp>
      <p:sp>
        <p:nvSpPr>
          <p:cNvPr id="16" name="Rectangle 3"/>
          <p:cNvSpPr>
            <a:spLocks noGrp="1"/>
          </p:cNvSpPr>
          <p:nvPr>
            <p:ph idx="4294967295"/>
          </p:nvPr>
        </p:nvSpPr>
        <p:spPr>
          <a:xfrm>
            <a:off x="1909270" y="2060447"/>
            <a:ext cx="7212012" cy="316865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20000"/>
              </a:lnSpc>
              <a:buFont typeface="Wingdings 2" panose="05020102010507070707" pitchFamily="18" charset="2"/>
              <a:buChar char="—"/>
            </a:pPr>
            <a:r>
              <a:rPr lang="fr-FR" altLang="en-US" dirty="0"/>
              <a:t>Fixer  verticalement  l’échantillon dans l’axe de la colonne d’essai</a:t>
            </a:r>
          </a:p>
          <a:p>
            <a:pPr eaLnBrk="1" hangingPunct="1">
              <a:lnSpc>
                <a:spcPct val="120000"/>
              </a:lnSpc>
              <a:buFont typeface="Wingdings 2" panose="05020102010507070707" pitchFamily="18" charset="2"/>
              <a:buChar char="—"/>
            </a:pPr>
            <a:endParaRPr lang="fr-FR" altLang="en-US" dirty="0"/>
          </a:p>
          <a:p>
            <a:pPr eaLnBrk="1" hangingPunct="1">
              <a:lnSpc>
                <a:spcPct val="120000"/>
              </a:lnSpc>
              <a:buFont typeface="Wingdings 2" panose="05020102010507070707" pitchFamily="18" charset="2"/>
              <a:buChar char="—"/>
            </a:pPr>
            <a:r>
              <a:rPr lang="fr-FR" altLang="en-US" dirty="0"/>
              <a:t>Purger la colonne d’essai avec le mélange de gaz (choisir une teneur en oxygène initiale et un débit de 3 à 5 cm</a:t>
            </a:r>
            <a:r>
              <a:rPr lang="fr-FR" altLang="en-US" baseline="30000" dirty="0"/>
              <a:t>3</a:t>
            </a:r>
            <a:r>
              <a:rPr lang="fr-FR" altLang="en-US" dirty="0"/>
              <a:t>/s) pendant 30 secondes environ</a:t>
            </a:r>
          </a:p>
          <a:p>
            <a:pPr eaLnBrk="1" hangingPunct="1">
              <a:lnSpc>
                <a:spcPct val="120000"/>
              </a:lnSpc>
              <a:buFont typeface="Wingdings 2" panose="05020102010507070707" pitchFamily="18" charset="2"/>
              <a:buNone/>
            </a:pPr>
            <a:endParaRPr lang="fr-FR" altLang="en-US" dirty="0"/>
          </a:p>
          <a:p>
            <a:pPr eaLnBrk="1" hangingPunct="1">
              <a:lnSpc>
                <a:spcPct val="120000"/>
              </a:lnSpc>
              <a:buFont typeface="Wingdings 2" panose="05020102010507070707" pitchFamily="18" charset="2"/>
              <a:buChar char="—"/>
            </a:pPr>
            <a:endParaRPr lang="fr-FR" altLang="en-US" dirty="0"/>
          </a:p>
          <a:p>
            <a:pPr eaLnBrk="1" hangingPunct="1">
              <a:lnSpc>
                <a:spcPct val="120000"/>
              </a:lnSpc>
              <a:buFont typeface="Wingdings 2" panose="05020102010507070707" pitchFamily="18" charset="2"/>
              <a:buNone/>
            </a:pPr>
            <a:endParaRPr lang="fr-FR" altLang="en-US" dirty="0"/>
          </a:p>
          <a:p>
            <a:pPr eaLnBrk="1" hangingPunct="1">
              <a:lnSpc>
                <a:spcPct val="120000"/>
              </a:lnSpc>
              <a:buFont typeface="Wingdings 2" panose="05020102010507070707" pitchFamily="18" charset="2"/>
              <a:buChar char="—"/>
            </a:pPr>
            <a:endParaRPr lang="fr-FR" altLang="en-US" dirty="0"/>
          </a:p>
          <a:p>
            <a:pPr eaLnBrk="1" hangingPunct="1">
              <a:buFont typeface="Wingdings 2" panose="05020102010507070707" pitchFamily="18" charset="2"/>
              <a:buChar char="—"/>
            </a:pPr>
            <a:endParaRPr lang="fr-FR" altLang="en-US" dirty="0"/>
          </a:p>
        </p:txBody>
      </p:sp>
    </p:spTree>
    <p:extLst>
      <p:ext uri="{BB962C8B-B14F-4D97-AF65-F5344CB8AC3E}">
        <p14:creationId xmlns:p14="http://schemas.microsoft.com/office/powerpoint/2010/main" val="99948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115" y="5502"/>
            <a:ext cx="12193057" cy="6852498"/>
          </a:xfrm>
          <a:prstGeom prst="rect">
            <a:avLst/>
          </a:prstGeom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9448800" y="6487373"/>
            <a:ext cx="2743200" cy="365125"/>
          </a:xfrm>
        </p:spPr>
        <p:txBody>
          <a:bodyPr/>
          <a:lstStyle/>
          <a:p>
            <a:fld id="{19164C0E-5842-43BF-BCC1-810351AC69BF}" type="slidenum">
              <a:rPr lang="fr-FR" sz="2000" smtClean="0">
                <a:solidFill>
                  <a:schemeClr val="tx1"/>
                </a:solidFill>
              </a:rPr>
              <a:pPr/>
              <a:t>7</a:t>
            </a:fld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398331" y="6277781"/>
            <a:ext cx="4405742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Grosset Heidi – </a:t>
            </a:r>
            <a:r>
              <a:rPr lang="fr-FR" sz="2000" b="1" dirty="0" err="1" smtClean="0">
                <a:solidFill>
                  <a:srgbClr val="10069F"/>
                </a:solidFill>
              </a:rPr>
              <a:t>Nava</a:t>
            </a:r>
            <a:r>
              <a:rPr lang="fr-FR" sz="2000" b="1" dirty="0" smtClean="0">
                <a:solidFill>
                  <a:srgbClr val="10069F"/>
                </a:solidFill>
              </a:rPr>
              <a:t> </a:t>
            </a:r>
            <a:r>
              <a:rPr lang="fr-FR" sz="2000" b="1" dirty="0" err="1" smtClean="0">
                <a:solidFill>
                  <a:srgbClr val="10069F"/>
                </a:solidFill>
              </a:rPr>
              <a:t>Vazquez</a:t>
            </a:r>
            <a:r>
              <a:rPr lang="fr-FR" sz="2000" b="1" dirty="0" smtClean="0">
                <a:solidFill>
                  <a:srgbClr val="10069F"/>
                </a:solidFill>
              </a:rPr>
              <a:t> </a:t>
            </a:r>
            <a:r>
              <a:rPr lang="fr-FR" sz="2000" b="1" dirty="0" err="1" smtClean="0">
                <a:solidFill>
                  <a:srgbClr val="10069F"/>
                </a:solidFill>
              </a:rPr>
              <a:t>Zurisadai</a:t>
            </a:r>
            <a:endParaRPr lang="fr-FR" sz="600" b="1" dirty="0" smtClean="0">
              <a:solidFill>
                <a:srgbClr val="10069F"/>
              </a:solidFill>
            </a:endParaRP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 rot="16200000">
            <a:off x="-2124392" y="3068554"/>
            <a:ext cx="5735639" cy="115243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DRX</a:t>
            </a:r>
            <a:endParaRPr lang="fr-FR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-1058" y="7776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			</a:t>
            </a:r>
            <a:r>
              <a:rPr lang="fr-FR" altLang="en-US" sz="4800" dirty="0"/>
              <a:t>Mode opératoire</a:t>
            </a:r>
            <a:endParaRPr lang="fr-FR" sz="4800" dirty="0" smtClean="0"/>
          </a:p>
        </p:txBody>
      </p:sp>
      <p:sp>
        <p:nvSpPr>
          <p:cNvPr id="12" name="Rectangle 4"/>
          <p:cNvSpPr>
            <a:spLocks noGrp="1"/>
          </p:cNvSpPr>
          <p:nvPr>
            <p:ph idx="4294967295"/>
          </p:nvPr>
        </p:nvSpPr>
        <p:spPr>
          <a:xfrm>
            <a:off x="1476375" y="1855788"/>
            <a:ext cx="4833938" cy="4525962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buFont typeface="Wingdings 2" panose="05020102010507070707" pitchFamily="18" charset="2"/>
              <a:buChar char="—"/>
            </a:pPr>
            <a:r>
              <a:rPr lang="fr-FR" altLang="en-US" dirty="0"/>
              <a:t>Appliquer une flamme jusqu’à combustion de l’extrémité de l’échantillon</a:t>
            </a:r>
          </a:p>
          <a:p>
            <a:pPr eaLnBrk="1" hangingPunct="1">
              <a:lnSpc>
                <a:spcPct val="120000"/>
              </a:lnSpc>
              <a:buFont typeface="Wingdings 2" panose="05020102010507070707" pitchFamily="18" charset="2"/>
              <a:buChar char="—"/>
            </a:pPr>
            <a:endParaRPr lang="fr-FR" altLang="en-US" dirty="0"/>
          </a:p>
          <a:p>
            <a:pPr eaLnBrk="1" hangingPunct="1">
              <a:lnSpc>
                <a:spcPct val="120000"/>
              </a:lnSpc>
              <a:buFont typeface="Wingdings 2" panose="05020102010507070707" pitchFamily="18" charset="2"/>
              <a:buChar char="—"/>
            </a:pPr>
            <a:r>
              <a:rPr lang="fr-FR" altLang="en-US" dirty="0"/>
              <a:t>Au bout de 3 minutes d’application de la flamme, réduire le débit d’O</a:t>
            </a:r>
            <a:r>
              <a:rPr lang="fr-FR" altLang="en-US" baseline="-25000" dirty="0"/>
              <a:t>2</a:t>
            </a:r>
            <a:r>
              <a:rPr lang="fr-FR" altLang="en-US" dirty="0"/>
              <a:t> jusqu’à l’arrêt de la combustion </a:t>
            </a:r>
          </a:p>
          <a:p>
            <a:pPr eaLnBrk="1" hangingPunct="1">
              <a:lnSpc>
                <a:spcPct val="120000"/>
              </a:lnSpc>
              <a:buFont typeface="Wingdings 2" panose="05020102010507070707" pitchFamily="18" charset="2"/>
              <a:buChar char="—"/>
            </a:pPr>
            <a:endParaRPr lang="fr-FR" altLang="en-US" dirty="0"/>
          </a:p>
          <a:p>
            <a:pPr eaLnBrk="1" hangingPunct="1">
              <a:lnSpc>
                <a:spcPct val="120000"/>
              </a:lnSpc>
              <a:buFont typeface="Wingdings 2" panose="05020102010507070707" pitchFamily="18" charset="2"/>
              <a:buChar char="—"/>
            </a:pPr>
            <a:r>
              <a:rPr lang="fr-FR" altLang="en-US" dirty="0"/>
              <a:t>Relever le taux d’O</a:t>
            </a:r>
            <a:r>
              <a:rPr lang="fr-FR" altLang="en-US" baseline="-25000" dirty="0"/>
              <a:t>2 </a:t>
            </a:r>
            <a:r>
              <a:rPr lang="fr-FR" altLang="en-US" dirty="0"/>
              <a:t>indiqué par l’appareil</a:t>
            </a:r>
            <a:endParaRPr lang="fr-FR" altLang="en-US" baseline="-25000" dirty="0"/>
          </a:p>
          <a:p>
            <a:pPr eaLnBrk="1" hangingPunct="1">
              <a:buFont typeface="Wingdings 2" panose="05020102010507070707" pitchFamily="18" charset="2"/>
              <a:buChar char="—"/>
            </a:pPr>
            <a:endParaRPr lang="fr-FR" altLang="en-US" dirty="0"/>
          </a:p>
        </p:txBody>
      </p:sp>
      <p:pic>
        <p:nvPicPr>
          <p:cNvPr id="15" name="Espace réservé du contenu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221" y="1739772"/>
            <a:ext cx="33337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434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502"/>
            <a:ext cx="12193057" cy="6852498"/>
          </a:xfrm>
          <a:prstGeom prst="rect">
            <a:avLst/>
          </a:prstGeom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9448800" y="6487373"/>
            <a:ext cx="2743200" cy="365125"/>
          </a:xfrm>
        </p:spPr>
        <p:txBody>
          <a:bodyPr/>
          <a:lstStyle/>
          <a:p>
            <a:fld id="{19164C0E-5842-43BF-BCC1-810351AC69BF}" type="slidenum">
              <a:rPr lang="fr-FR" sz="2000" smtClean="0">
                <a:solidFill>
                  <a:schemeClr val="tx1"/>
                </a:solidFill>
              </a:rPr>
              <a:pPr/>
              <a:t>8</a:t>
            </a:fld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398331" y="6277781"/>
            <a:ext cx="4405742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Grosset Heidi – </a:t>
            </a:r>
            <a:r>
              <a:rPr lang="fr-FR" sz="2000" b="1" dirty="0" err="1" smtClean="0">
                <a:solidFill>
                  <a:srgbClr val="10069F"/>
                </a:solidFill>
              </a:rPr>
              <a:t>Nava</a:t>
            </a:r>
            <a:r>
              <a:rPr lang="fr-FR" sz="2000" b="1" dirty="0" smtClean="0">
                <a:solidFill>
                  <a:srgbClr val="10069F"/>
                </a:solidFill>
              </a:rPr>
              <a:t> </a:t>
            </a:r>
            <a:r>
              <a:rPr lang="fr-FR" sz="2000" b="1" dirty="0" err="1" smtClean="0">
                <a:solidFill>
                  <a:srgbClr val="10069F"/>
                </a:solidFill>
              </a:rPr>
              <a:t>Vazquez</a:t>
            </a:r>
            <a:r>
              <a:rPr lang="fr-FR" sz="2000" b="1" dirty="0" smtClean="0">
                <a:solidFill>
                  <a:srgbClr val="10069F"/>
                </a:solidFill>
              </a:rPr>
              <a:t> </a:t>
            </a:r>
            <a:r>
              <a:rPr lang="fr-FR" sz="2000" b="1" dirty="0" err="1" smtClean="0">
                <a:solidFill>
                  <a:srgbClr val="10069F"/>
                </a:solidFill>
              </a:rPr>
              <a:t>Zurisadai</a:t>
            </a:r>
            <a:endParaRPr lang="fr-FR" sz="600" b="1" dirty="0" smtClean="0">
              <a:solidFill>
                <a:srgbClr val="10069F"/>
              </a:solidFill>
            </a:endParaRP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 rot="16200000">
            <a:off x="-2124392" y="3068554"/>
            <a:ext cx="5735639" cy="115243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DRX</a:t>
            </a:r>
            <a:endParaRPr lang="fr-FR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7776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			</a:t>
            </a:r>
            <a:r>
              <a:rPr lang="fr-FR" altLang="en-US" sz="4800" dirty="0"/>
              <a:t>Échantillon</a:t>
            </a:r>
            <a:endParaRPr lang="fr-FR" sz="4800" dirty="0" smtClean="0"/>
          </a:p>
        </p:txBody>
      </p:sp>
      <p:sp>
        <p:nvSpPr>
          <p:cNvPr id="11" name="Rectangle 3"/>
          <p:cNvSpPr>
            <a:spLocks noGrp="1"/>
          </p:cNvSpPr>
          <p:nvPr>
            <p:ph idx="4294967295"/>
          </p:nvPr>
        </p:nvSpPr>
        <p:spPr>
          <a:xfrm>
            <a:off x="3187098" y="1888344"/>
            <a:ext cx="7186612" cy="438943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 2" panose="05020102010507070707" pitchFamily="18" charset="2"/>
              <a:buChar char="—"/>
            </a:pPr>
            <a:r>
              <a:rPr lang="fr-FR" altLang="en-US" sz="1800" dirty="0"/>
              <a:t>Deux catégories de matériaux : alvéolaires et compacts</a:t>
            </a:r>
          </a:p>
          <a:p>
            <a:pPr eaLnBrk="1" hangingPunct="1">
              <a:buFont typeface="Wingdings 2" panose="05020102010507070707" pitchFamily="18" charset="2"/>
              <a:buChar char="—"/>
            </a:pPr>
            <a:endParaRPr lang="fr-FR" altLang="en-US" sz="1300" dirty="0"/>
          </a:p>
          <a:p>
            <a:pPr eaLnBrk="1" hangingPunct="1">
              <a:buFont typeface="Wingdings 2" panose="05020102010507070707" pitchFamily="18" charset="2"/>
              <a:buChar char="—"/>
            </a:pPr>
            <a:endParaRPr lang="fr-FR" altLang="en-US" sz="1300" dirty="0"/>
          </a:p>
          <a:p>
            <a:pPr eaLnBrk="1" hangingPunct="1">
              <a:buFont typeface="Wingdings 2" panose="05020102010507070707" pitchFamily="18" charset="2"/>
              <a:buChar char="—"/>
            </a:pPr>
            <a:endParaRPr lang="fr-FR" altLang="en-US" sz="1300" dirty="0"/>
          </a:p>
          <a:p>
            <a:pPr eaLnBrk="1" hangingPunct="1">
              <a:buFont typeface="Wingdings 2" panose="05020102010507070707" pitchFamily="18" charset="2"/>
              <a:buChar char="—"/>
            </a:pPr>
            <a:endParaRPr lang="fr-FR" altLang="en-US" sz="1300" dirty="0"/>
          </a:p>
          <a:p>
            <a:pPr eaLnBrk="1" hangingPunct="1">
              <a:buFont typeface="Wingdings 2" panose="05020102010507070707" pitchFamily="18" charset="2"/>
              <a:buChar char="—"/>
            </a:pPr>
            <a:endParaRPr lang="fr-FR" altLang="en-US" sz="1300" dirty="0"/>
          </a:p>
          <a:p>
            <a:pPr eaLnBrk="1" hangingPunct="1">
              <a:buFont typeface="Wingdings 2" panose="05020102010507070707" pitchFamily="18" charset="2"/>
              <a:buChar char="—"/>
            </a:pPr>
            <a:endParaRPr lang="fr-FR" altLang="en-US" sz="1300" dirty="0"/>
          </a:p>
          <a:p>
            <a:pPr eaLnBrk="1" hangingPunct="1">
              <a:buFont typeface="Wingdings 2" panose="05020102010507070707" pitchFamily="18" charset="2"/>
              <a:buChar char="—"/>
            </a:pPr>
            <a:endParaRPr lang="fr-FR" altLang="en-US" sz="1300" dirty="0"/>
          </a:p>
          <a:p>
            <a:pPr eaLnBrk="1" hangingPunct="1">
              <a:buFont typeface="Wingdings 2" panose="05020102010507070707" pitchFamily="18" charset="2"/>
              <a:buChar char="—"/>
            </a:pPr>
            <a:r>
              <a:rPr lang="fr-FR" altLang="en-US" sz="1800" dirty="0"/>
              <a:t>10 échantillons minimum (ou 5 si les résultats sont très proches)</a:t>
            </a:r>
          </a:p>
          <a:p>
            <a:pPr eaLnBrk="1" hangingPunct="1">
              <a:buFont typeface="Wingdings 2" panose="05020102010507070707" pitchFamily="18" charset="2"/>
              <a:buChar char="—"/>
            </a:pPr>
            <a:endParaRPr lang="fr-FR" altLang="en-US" sz="1300" dirty="0"/>
          </a:p>
          <a:p>
            <a:pPr eaLnBrk="1" hangingPunct="1">
              <a:buFont typeface="Wingdings 2" panose="05020102010507070707" pitchFamily="18" charset="2"/>
              <a:buChar char="—"/>
            </a:pPr>
            <a:r>
              <a:rPr lang="fr-FR" altLang="en-US" sz="1800" dirty="0"/>
              <a:t>Conditionnement : température de 23 ± 2 °C et 50 ± 5% d’humidité relative pendant 48 heures minimum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fr-FR" altLang="en-US" sz="1800" dirty="0"/>
          </a:p>
          <a:p>
            <a:pPr eaLnBrk="1" hangingPunct="1">
              <a:buFont typeface="Wingdings 2" panose="05020102010507070707" pitchFamily="18" charset="2"/>
              <a:buChar char="—"/>
            </a:pPr>
            <a:r>
              <a:rPr lang="fr-FR" altLang="en-US" sz="1800" dirty="0"/>
              <a:t>Matériaux alvéolaires : stabilisation par étuvage à 70°C pendant 48 heures si expansés avec un agent </a:t>
            </a:r>
            <a:r>
              <a:rPr lang="fr-FR" altLang="en-US" sz="1800" dirty="0" err="1"/>
              <a:t>porogène</a:t>
            </a:r>
            <a:r>
              <a:rPr lang="fr-FR" altLang="en-US" sz="1800" dirty="0"/>
              <a:t> inflammable 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Char char="—"/>
            </a:pPr>
            <a:endParaRPr lang="fr-FR" altLang="en-US" sz="1300" dirty="0"/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Char char="—"/>
            </a:pPr>
            <a:endParaRPr lang="fr-FR" altLang="en-US" sz="1300" dirty="0"/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Char char="—"/>
            </a:pPr>
            <a:endParaRPr lang="fr-FR" altLang="en-US" sz="1300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219" y="2314575"/>
            <a:ext cx="7346950" cy="159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342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502"/>
            <a:ext cx="12193057" cy="6852498"/>
          </a:xfrm>
          <a:prstGeom prst="rect">
            <a:avLst/>
          </a:prstGeom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9448800" y="6487373"/>
            <a:ext cx="2743200" cy="365125"/>
          </a:xfrm>
        </p:spPr>
        <p:txBody>
          <a:bodyPr/>
          <a:lstStyle/>
          <a:p>
            <a:fld id="{19164C0E-5842-43BF-BCC1-810351AC69BF}" type="slidenum">
              <a:rPr lang="fr-FR" sz="2000" smtClean="0">
                <a:solidFill>
                  <a:schemeClr val="tx1"/>
                </a:solidFill>
              </a:rPr>
              <a:pPr/>
              <a:t>9</a:t>
            </a:fld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398331" y="6277781"/>
            <a:ext cx="4405742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Grosset Heidi – </a:t>
            </a:r>
            <a:r>
              <a:rPr lang="fr-FR" sz="2000" b="1" dirty="0" err="1" smtClean="0">
                <a:solidFill>
                  <a:srgbClr val="10069F"/>
                </a:solidFill>
              </a:rPr>
              <a:t>Nava</a:t>
            </a:r>
            <a:r>
              <a:rPr lang="fr-FR" sz="2000" b="1" dirty="0" smtClean="0">
                <a:solidFill>
                  <a:srgbClr val="10069F"/>
                </a:solidFill>
              </a:rPr>
              <a:t> </a:t>
            </a:r>
            <a:r>
              <a:rPr lang="fr-FR" sz="2000" b="1" dirty="0" err="1" smtClean="0">
                <a:solidFill>
                  <a:srgbClr val="10069F"/>
                </a:solidFill>
              </a:rPr>
              <a:t>Vazquez</a:t>
            </a:r>
            <a:r>
              <a:rPr lang="fr-FR" sz="2000" b="1" dirty="0" smtClean="0">
                <a:solidFill>
                  <a:srgbClr val="10069F"/>
                </a:solidFill>
              </a:rPr>
              <a:t> </a:t>
            </a:r>
            <a:r>
              <a:rPr lang="fr-FR" sz="2000" b="1" dirty="0" err="1" smtClean="0">
                <a:solidFill>
                  <a:srgbClr val="10069F"/>
                </a:solidFill>
              </a:rPr>
              <a:t>Zurisadai</a:t>
            </a:r>
            <a:endParaRPr lang="fr-FR" sz="600" b="1" dirty="0" smtClean="0">
              <a:solidFill>
                <a:srgbClr val="10069F"/>
              </a:solidFill>
            </a:endParaRP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 rot="16200000">
            <a:off x="-2124392" y="3068554"/>
            <a:ext cx="5735639" cy="115243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DRX</a:t>
            </a:r>
            <a:endParaRPr lang="fr-FR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-127182" y="7776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			</a:t>
            </a:r>
            <a:r>
              <a:rPr lang="fr-FR" altLang="en-US" sz="4800" dirty="0"/>
              <a:t>Données brutes extraites</a:t>
            </a:r>
            <a:endParaRPr lang="fr-FR" sz="4800" dirty="0" smtClean="0"/>
          </a:p>
        </p:txBody>
      </p:sp>
      <p:sp>
        <p:nvSpPr>
          <p:cNvPr id="12" name="Rectangle 3"/>
          <p:cNvSpPr>
            <a:spLocks noGrp="1"/>
          </p:cNvSpPr>
          <p:nvPr>
            <p:ph idx="4294967295"/>
          </p:nvPr>
        </p:nvSpPr>
        <p:spPr>
          <a:xfrm>
            <a:off x="1458913" y="2216151"/>
            <a:ext cx="8229600" cy="403673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Char char="—"/>
            </a:pPr>
            <a:r>
              <a:rPr lang="fr-FR" altLang="en-US" dirty="0"/>
              <a:t>Valeur de l’Indice d’Oxygène Limite relevée par le dispositif de mesure ou calculée</a:t>
            </a:r>
            <a:endParaRPr lang="fr-FR" altLang="en-US" b="1" u="sng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Char char="—"/>
            </a:pPr>
            <a:endParaRPr lang="fr-FR" altLang="en-US" b="1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Char char="—"/>
            </a:pPr>
            <a:endParaRPr lang="fr-FR" altLang="en-US" b="1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Char char="—"/>
            </a:pPr>
            <a:r>
              <a:rPr lang="fr-FR" altLang="en-US" sz="2200" u="sng" dirty="0"/>
              <a:t>Formule de calcul :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Char char="—"/>
            </a:pPr>
            <a:endParaRPr lang="fr-FR" altLang="en-US" b="1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Char char="—"/>
            </a:pPr>
            <a:endParaRPr lang="fr-FR" altLang="en-US" b="1" dirty="0"/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Char char="—"/>
            </a:pPr>
            <a:r>
              <a:rPr lang="fr-FR" altLang="en-US" dirty="0"/>
              <a:t>D</a:t>
            </a:r>
            <a:r>
              <a:rPr lang="fr-FR" altLang="en-US" baseline="-25000" dirty="0"/>
              <a:t>O2</a:t>
            </a:r>
            <a:r>
              <a:rPr lang="fr-FR" altLang="en-US" dirty="0"/>
              <a:t>: débit volumique en oxygène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Char char="—"/>
            </a:pPr>
            <a:r>
              <a:rPr lang="fr-FR" altLang="en-US" dirty="0"/>
              <a:t>D</a:t>
            </a:r>
            <a:r>
              <a:rPr lang="fr-FR" altLang="en-US" baseline="-25000" dirty="0"/>
              <a:t>N2</a:t>
            </a:r>
            <a:r>
              <a:rPr lang="fr-FR" altLang="en-US" dirty="0"/>
              <a:t>: débit volumique en azote</a:t>
            </a:r>
          </a:p>
          <a:p>
            <a:pPr eaLnBrk="1" hangingPunct="1">
              <a:buFont typeface="Wingdings 2" panose="05020102010507070707" pitchFamily="18" charset="2"/>
              <a:buChar char="—"/>
            </a:pPr>
            <a:endParaRPr lang="fr-FR" altLang="en-US" dirty="0"/>
          </a:p>
        </p:txBody>
      </p:sp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9868" y="3764046"/>
            <a:ext cx="1668463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868" y="3756108"/>
            <a:ext cx="420688" cy="846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406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664</Words>
  <Application>Microsoft Office PowerPoint</Application>
  <PresentationFormat>Personnalisé</PresentationFormat>
  <Paragraphs>206</Paragraphs>
  <Slides>14</Slides>
  <Notes>14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Indice Limite d’Oxygène (LOI)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biodégradation</dc:title>
  <dc:creator>Antoine</dc:creator>
  <cp:lastModifiedBy>GROSSET, Heidi</cp:lastModifiedBy>
  <cp:revision>52</cp:revision>
  <dcterms:created xsi:type="dcterms:W3CDTF">2015-12-07T19:50:37Z</dcterms:created>
  <dcterms:modified xsi:type="dcterms:W3CDTF">2016-03-31T14:27:41Z</dcterms:modified>
</cp:coreProperties>
</file>