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4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5104" autoAdjust="0"/>
  </p:normalViewPr>
  <p:slideViewPr>
    <p:cSldViewPr snapToGrid="0">
      <p:cViewPr>
        <p:scale>
          <a:sx n="60" d="100"/>
          <a:sy n="60" d="100"/>
        </p:scale>
        <p:origin x="-798" y="-9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195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0DBE-9299-4C07-BC5B-2D89AD6DD05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6EE1C-9B07-48AC-B5A7-C831B6A8BF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92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31/03/2016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gm.univ-savoie.fr/LP/carac_2014/Boiteux_Oudin/Boiteux_Oudin_LOI.mht4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taconic-add.com/pdf/technicalarticles--environmental_aspects_of_ptfe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qualitest-inc.com/loi.htm" TargetMode="External"/><Relationship Id="rId5" Type="http://schemas.openxmlformats.org/officeDocument/2006/relationships/hyperlink" Target="http://www.hubermaterials.com/products/alumina-trihydrate-ath-magnesium-hydroxide-mdh/flame-retardants-smoke-suppressants/kemgard-molybdate-smoke-suppressants.aspx" TargetMode="External"/><Relationship Id="rId10" Type="http://schemas.openxmlformats.org/officeDocument/2006/relationships/hyperlink" Target="http://inventor.grantadesign.com/en/notes/science/durability/D07%20Flammability.htm" TargetMode="External"/><Relationship Id="rId4" Type="http://schemas.openxmlformats.org/officeDocument/2006/relationships/hyperlink" Target="http://www.ais.fr/fr/prod_labo/essai_feu/ilo.htm" TargetMode="External"/><Relationship Id="rId9" Type="http://schemas.openxmlformats.org/officeDocument/2006/relationships/hyperlink" Target="http://www.uow.edu.au/~mnelson/review.dir/oxygen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Lionel.Flandin@univ-savoie.fr?subject=Probl%E8me%20sur%20le%20site%20web%20LP%20-%20Caract&#233;risation&amp;Body=Bonjour%20Monsieur,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85086" y="1370591"/>
            <a:ext cx="9144000" cy="1469792"/>
          </a:xfrm>
        </p:spPr>
        <p:txBody>
          <a:bodyPr>
            <a:normAutofit fontScale="90000"/>
          </a:bodyPr>
          <a:lstStyle/>
          <a:p>
            <a:r>
              <a:rPr lang="fr-FR" altLang="en-US" sz="7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Indice Limite d’Oxygène (LOI)</a:t>
            </a:r>
            <a:endParaRPr lang="fr-FR" altLang="en-US" sz="72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37" y="2171782"/>
            <a:ext cx="4978400" cy="357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10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Interprétation des résultats</a:t>
            </a:r>
            <a:endParaRPr lang="fr-FR" sz="4800" dirty="0" smtClean="0"/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619250" y="2133600"/>
            <a:ext cx="270986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dirty="0"/>
              <a:t>21 % d’oxygène dans l’air, donc si l’IOL est </a:t>
            </a:r>
            <a:r>
              <a:rPr lang="fr-FR" altLang="en-US" dirty="0" smtClean="0"/>
              <a:t>inférieur </a:t>
            </a:r>
            <a:r>
              <a:rPr lang="fr-FR" altLang="en-US" dirty="0"/>
              <a:t>à cette valeur alors le polymère est dit </a:t>
            </a:r>
            <a:r>
              <a:rPr lang="fr-FR" altLang="en-US" dirty="0" smtClean="0"/>
              <a:t>inflammable au dessus de 28% il est dit auto-extinguible</a:t>
            </a:r>
            <a:endParaRPr lang="fr-FR" altLang="en-US" dirty="0"/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 bwMode="auto">
          <a:xfrm>
            <a:off x="1619250" y="5510213"/>
            <a:ext cx="8423384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90000"/>
              </a:lnSpc>
            </a:pPr>
            <a:r>
              <a:rPr lang="fr-FR" altLang="en-US" dirty="0"/>
              <a:t>Plus l’IOL d’un matériau est BAS , plus il est </a:t>
            </a:r>
            <a:r>
              <a:rPr lang="fr-FR" altLang="en-US" dirty="0" smtClean="0"/>
              <a:t>INFLAMMABLE et inversement à 100% le matériau est NON-IMFLAMMABLE </a:t>
            </a:r>
            <a:endParaRPr lang="fr-FR" altLang="en-US" dirty="0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885371"/>
              </p:ext>
            </p:extLst>
          </p:nvPr>
        </p:nvGraphicFramePr>
        <p:xfrm>
          <a:off x="4284663" y="2036763"/>
          <a:ext cx="4679950" cy="3170232"/>
        </p:xfrm>
        <a:graphic>
          <a:graphicData uri="http://schemas.openxmlformats.org/drawingml/2006/table">
            <a:tbl>
              <a:tblPr/>
              <a:tblGrid>
                <a:gridCol w="2703972"/>
                <a:gridCol w="1975978"/>
              </a:tblGrid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Polymère</a:t>
                      </a:r>
                      <a:endParaRPr kumimoji="0" lang="fr-FR" alt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ILO (%)</a:t>
                      </a:r>
                      <a:endParaRPr kumimoji="0" lang="fr-FR" alt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POM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PP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PMMA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PS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Epoxy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35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PC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PVC (plastifié)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PVC (rigide)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PVC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PTFE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95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243864"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PCTFE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" name="Accolade fermante 1"/>
          <p:cNvSpPr/>
          <p:nvPr/>
        </p:nvSpPr>
        <p:spPr>
          <a:xfrm>
            <a:off x="9112469" y="2301766"/>
            <a:ext cx="204952" cy="1124483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9601202" y="2617076"/>
            <a:ext cx="275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Polymères inflammables</a:t>
            </a:r>
            <a:endParaRPr lang="fr-FR" dirty="0"/>
          </a:p>
        </p:txBody>
      </p:sp>
      <p:sp>
        <p:nvSpPr>
          <p:cNvPr id="16" name="Accolade fermante 15"/>
          <p:cNvSpPr/>
          <p:nvPr/>
        </p:nvSpPr>
        <p:spPr>
          <a:xfrm>
            <a:off x="9112469" y="4182161"/>
            <a:ext cx="204952" cy="1124483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9601202" y="4497471"/>
            <a:ext cx="275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Polymères auto-extinguibles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66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11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 smtClean="0"/>
              <a:t>Conclusion</a:t>
            </a:r>
            <a:endParaRPr lang="fr-FR" sz="4800" dirty="0" smtClean="0"/>
          </a:p>
        </p:txBody>
      </p:sp>
      <p:sp>
        <p:nvSpPr>
          <p:cNvPr id="13" name="Rectangle 3"/>
          <p:cNvSpPr>
            <a:spLocks noGrp="1"/>
          </p:cNvSpPr>
          <p:nvPr>
            <p:ph idx="4294967295"/>
          </p:nvPr>
        </p:nvSpPr>
        <p:spPr>
          <a:xfrm>
            <a:off x="1500188" y="1935163"/>
            <a:ext cx="7186612" cy="43894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b="1" u="sng" dirty="0">
                <a:solidFill>
                  <a:srgbClr val="00B050"/>
                </a:solidFill>
              </a:rPr>
              <a:t>Avantages : 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>
                <a:solidFill>
                  <a:srgbClr val="00B050"/>
                </a:solidFill>
              </a:rPr>
              <a:t>Connaissance de la résistance à la combustion du matériau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>
                <a:solidFill>
                  <a:srgbClr val="00B050"/>
                </a:solidFill>
              </a:rPr>
              <a:t>Méthode précise et économique</a:t>
            </a:r>
          </a:p>
          <a:p>
            <a:pPr lvl="1" eaLnBrk="1" hangingPunct="1">
              <a:buFont typeface="Wingdings 2" panose="05020102010507070707" pitchFamily="18" charset="2"/>
              <a:buNone/>
            </a:pPr>
            <a:endParaRPr lang="fr-FR" altLang="en-US" sz="1700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b="1" u="sng" dirty="0">
                <a:solidFill>
                  <a:srgbClr val="FF0000"/>
                </a:solidFill>
              </a:rPr>
              <a:t>Inconvénient :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>
                <a:solidFill>
                  <a:srgbClr val="FF0000"/>
                </a:solidFill>
              </a:rPr>
              <a:t>Pas de renseignement sur le comportement du polymère pendant la combustion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endParaRPr lang="fr-FR" altLang="en-US" sz="1800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Domaines d’application :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Électricité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Bâtiment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Automobile</a:t>
            </a:r>
          </a:p>
          <a:p>
            <a:pPr lvl="1"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Aéronautique</a:t>
            </a:r>
          </a:p>
        </p:txBody>
      </p:sp>
    </p:spTree>
    <p:extLst>
      <p:ext uri="{BB962C8B-B14F-4D97-AF65-F5344CB8AC3E}">
        <p14:creationId xmlns:p14="http://schemas.microsoft.com/office/powerpoint/2010/main" val="16154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en-US" sz="4800" dirty="0"/>
              <a:t>	</a:t>
            </a:r>
            <a:r>
              <a:rPr lang="fr-FR" altLang="en-US" sz="4800" dirty="0" smtClean="0"/>
              <a:t>Interrelations </a:t>
            </a:r>
            <a:r>
              <a:rPr lang="fr-FR" altLang="en-US" sz="4800" dirty="0"/>
              <a:t>avec d’autres essais</a:t>
            </a:r>
            <a:endParaRPr lang="fr-FR" sz="4800" dirty="0" smtClean="0"/>
          </a:p>
        </p:txBody>
      </p:sp>
      <p:sp>
        <p:nvSpPr>
          <p:cNvPr id="18" name="Rectangle 3"/>
          <p:cNvSpPr>
            <a:spLocks noGrp="1"/>
          </p:cNvSpPr>
          <p:nvPr>
            <p:ph idx="4294967295"/>
          </p:nvPr>
        </p:nvSpPr>
        <p:spPr>
          <a:xfrm>
            <a:off x="1511300" y="2205038"/>
            <a:ext cx="7632700" cy="352742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ATG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Cône calorimétrique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Inflammabilité des matières plastiques sous forme de barreaux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Tenue au fil incandescent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Test de combustion vertical et horizontal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36978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Lexique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692275" y="2276475"/>
            <a:ext cx="9595835" cy="32400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Agent </a:t>
            </a:r>
            <a:r>
              <a:rPr lang="fr-FR" altLang="en-US" dirty="0" err="1"/>
              <a:t>porogène</a:t>
            </a:r>
            <a:r>
              <a:rPr lang="fr-FR" altLang="en-US" dirty="0"/>
              <a:t> inflammable : </a:t>
            </a:r>
            <a:r>
              <a:rPr lang="fr-FR" altLang="en-US" dirty="0" err="1"/>
              <a:t>Foaming</a:t>
            </a:r>
            <a:r>
              <a:rPr lang="fr-FR" altLang="en-US" dirty="0"/>
              <a:t> 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flammable</a:t>
            </a:r>
            <a:r>
              <a:rPr lang="fr-FR" altLang="en-US" dirty="0" smtClean="0"/>
              <a:t> </a:t>
            </a:r>
            <a:r>
              <a:rPr lang="fr-FR" altLang="en-US" dirty="0"/>
              <a:t>agent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Auto-extinguible : Self-</a:t>
            </a:r>
            <a:r>
              <a:rPr lang="fr-FR" altLang="en-US" dirty="0" err="1"/>
              <a:t>extinguishing</a:t>
            </a: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Indice Limite d’Oxygène : </a:t>
            </a:r>
            <a:r>
              <a:rPr lang="fr-FR" altLang="en-US" dirty="0" err="1"/>
              <a:t>Limit</a:t>
            </a:r>
            <a:r>
              <a:rPr lang="fr-FR" altLang="en-US" dirty="0"/>
              <a:t> </a:t>
            </a:r>
            <a:r>
              <a:rPr lang="fr-FR" altLang="en-US" dirty="0" err="1"/>
              <a:t>Oxygen</a:t>
            </a:r>
            <a:r>
              <a:rPr lang="fr-FR" altLang="en-US" dirty="0"/>
              <a:t> Index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dirty="0"/>
              <a:t>Matériau alvéolaire : </a:t>
            </a:r>
            <a:r>
              <a:rPr lang="fr-FR" altLang="en-US" dirty="0" err="1"/>
              <a:t>Foam</a:t>
            </a:r>
            <a:r>
              <a:rPr lang="fr-FR" altLang="en-US" dirty="0"/>
              <a:t> </a:t>
            </a:r>
            <a:r>
              <a:rPr lang="fr-FR" altLang="en-US" dirty="0" err="1" smtClean="0"/>
              <a:t>material</a:t>
            </a:r>
            <a:endParaRPr lang="fr-FR" altLang="en-US" dirty="0" smtClean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866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Sources</a:t>
            </a:r>
            <a:endParaRPr lang="fr-FR" sz="4800" dirty="0" smtClean="0"/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2187911" y="1607950"/>
            <a:ext cx="7186612" cy="43894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 smtClean="0">
                <a:hlinkClick r:id="rId4"/>
              </a:rPr>
              <a:t>http</a:t>
            </a:r>
            <a:r>
              <a:rPr lang="fr-FR" altLang="en-US" sz="1400" dirty="0">
                <a:hlinkClick r:id="rId4"/>
              </a:rPr>
              <a:t>://www.ais.fr/fr/prod_labo/essai_feu/ilo.htm</a:t>
            </a: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>
                <a:hlinkClick r:id="rId5"/>
              </a:rPr>
              <a:t>http://www.hubermaterials.com/products/alumina-trihydrate-ath-magnesium-hydroxide-mdh/flame-retardants-smoke-suppressants/kemgard-molybdate-smoke-suppressants.aspx</a:t>
            </a: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>
                <a:hlinkClick r:id="rId6"/>
              </a:rPr>
              <a:t>http://www.qualitest-inc.com/loi.htm</a:t>
            </a: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>
                <a:hlinkClick r:id="rId7"/>
              </a:rPr>
              <a:t>http://www.taconic-add.com/pdf/technicalarticles--environmental_aspects_of_ptfe.pdf</a:t>
            </a: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 smtClean="0">
                <a:hlinkClick r:id="rId8"/>
              </a:rPr>
              <a:t>http://www.sgm.univ-savoie.fr/LP/carac_2014/Boiteux_Oudin/Boiteux_Oudin_LOI.mht4</a:t>
            </a:r>
            <a:endParaRPr lang="fr-FR" altLang="en-US" sz="1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en-US" sz="14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 smtClean="0">
                <a:hlinkClick r:id="rId9"/>
              </a:rPr>
              <a:t>http://www.uow.edu.au/~mnelson/review.dir/oxygen.html</a:t>
            </a:r>
            <a:endParaRPr lang="fr-FR" altLang="en-US" sz="1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en-US" sz="14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en-US" sz="1400" dirty="0" smtClean="0">
                <a:hlinkClick r:id="rId10"/>
              </a:rPr>
              <a:t>http://inventor.grantadesign.com/en/notes/science/durability/D07%20Flammability.htm</a:t>
            </a:r>
            <a:endParaRPr lang="fr-FR" altLang="en-US" sz="1400" dirty="0" smtClean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en-US" sz="14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7798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19942" y="170267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a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4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pic>
        <p:nvPicPr>
          <p:cNvPr id="2" name="Picture 2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66" y="1948087"/>
            <a:ext cx="3484034" cy="41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1872730" y="2816892"/>
            <a:ext cx="5735639" cy="1655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78082" y="1836796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Combustion d’un polymère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Principe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Mode opératoire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Echantillon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Données brutes extraites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Interprétation des résultats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Conclusion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Interrelations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Lexique 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en-US" dirty="0"/>
              <a:t>Sources</a:t>
            </a:r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1709517" y="776951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Combustion d’un polymère</a:t>
            </a:r>
            <a:endParaRPr lang="fr-FR" sz="48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3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02165" y="1888343"/>
                <a:ext cx="7186612" cy="4389438"/>
              </a:xfrm>
            </p:spPr>
            <p:txBody>
              <a:bodyPr>
                <a:normAutofit fontScale="92500" lnSpcReduction="20000"/>
              </a:bodyPr>
              <a:lstStyle/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r>
                  <a:rPr lang="fr-FR" altLang="en-US" sz="3000" dirty="0" smtClean="0"/>
                  <a:t>DEGRADATION THERMIQUE</a:t>
                </a:r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r>
                  <a:rPr lang="fr-FR" altLang="en-US" sz="3000" dirty="0" smtClean="0"/>
                  <a:t>Réaction exothermique</a:t>
                </a:r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 typeface="Wingdings 2" panose="05020102010507070707" pitchFamily="18" charset="2"/>
                  <a:buChar char="—"/>
                </a:pPr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 typeface="Wingdings 2" panose="05020102010507070707" pitchFamily="18" charset="2"/>
                  <a:buChar char="—"/>
                </a:pPr>
                <a:endParaRPr lang="fr-FR" altLang="en-US" sz="3000" dirty="0"/>
              </a:p>
              <a:p>
                <a:pPr marL="0" indent="0" algn="ctr" eaLnBrk="1" hangingPunct="1">
                  <a:lnSpc>
                    <a:spcPct val="80000"/>
                  </a:lnSpc>
                  <a:buNone/>
                </a:pPr>
                <a:r>
                  <a:rPr lang="fr-FR" altLang="en-US" sz="3000" dirty="0" smtClean="0"/>
                  <a:t>Décomposition gazeuse en</a:t>
                </a:r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r>
                  <a:rPr lang="fr-FR" altLang="en-US" sz="3000" dirty="0"/>
                  <a:t>h</a:t>
                </a:r>
                <a:r>
                  <a:rPr lang="fr-FR" altLang="en-US" sz="3000" dirty="0" smtClean="0"/>
                  <a:t>ydrocarbures oxydés 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altLang="en-US" sz="3000" b="0" i="0" smtClean="0"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fr-FR" alt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altLang="en-US" sz="3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fr-FR" altLang="en-US" sz="3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fr-FR" altLang="en-US" sz="3000" dirty="0" smtClean="0"/>
                  <a:t>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altLang="en-US" sz="3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fr-FR" alt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altLang="en-US" sz="30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r>
                  <a:rPr lang="fr-FR" altLang="en-US" sz="3000" dirty="0"/>
                  <a:t>(</a:t>
                </a:r>
                <a:r>
                  <a:rPr lang="fr-FR" altLang="en-US" sz="2200" u="sng" dirty="0" err="1"/>
                  <a:t>rq</a:t>
                </a:r>
                <a:r>
                  <a:rPr lang="fr-FR" altLang="en-US" sz="2200" u="sng" dirty="0"/>
                  <a:t> :</a:t>
                </a:r>
                <a:r>
                  <a:rPr lang="fr-FR" altLang="en-US" sz="2200" dirty="0"/>
                  <a:t> l’émission d’halogènes peut inhiber la combustion)</a:t>
                </a:r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endParaRPr lang="fr-FR" altLang="en-US" sz="2200" dirty="0"/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endParaRPr lang="fr-FR" altLang="en-US" sz="3000" dirty="0"/>
              </a:p>
              <a:p>
                <a:pPr algn="ctr" eaLnBrk="1" hangingPunct="1">
                  <a:lnSpc>
                    <a:spcPct val="80000"/>
                  </a:lnSpc>
                  <a:buFontTx/>
                  <a:buNone/>
                </a:pPr>
                <a:r>
                  <a:rPr lang="fr-FR" altLang="en-US" sz="3000" dirty="0"/>
                  <a:t>ALIMENTATION DE LA FLAMME</a:t>
                </a:r>
              </a:p>
              <a:p>
                <a:pPr eaLnBrk="1" hangingPunct="1">
                  <a:lnSpc>
                    <a:spcPct val="80000"/>
                  </a:lnSpc>
                  <a:buFont typeface="Wingdings 2" panose="05020102010507070707" pitchFamily="18" charset="2"/>
                  <a:buChar char="—"/>
                </a:pPr>
                <a:endParaRPr lang="fr-FR" altLang="en-US" sz="1900" dirty="0"/>
              </a:p>
            </p:txBody>
          </p:sp>
        </mc:Choice>
        <mc:Fallback>
          <p:sp>
            <p:nvSpPr>
              <p:cNvPr id="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02165" y="1888343"/>
                <a:ext cx="7186612" cy="4389438"/>
              </a:xfrm>
              <a:blipFill rotWithShape="1">
                <a:blip r:embed="rId4"/>
                <a:stretch>
                  <a:fillRect t="-4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5843852" y="2748361"/>
            <a:ext cx="503238" cy="576263"/>
          </a:xfrm>
          <a:prstGeom prst="downArrow">
            <a:avLst>
              <a:gd name="adj1" fmla="val 50000"/>
              <a:gd name="adj2" fmla="val 30107"/>
            </a:avLst>
          </a:prstGeom>
          <a:solidFill>
            <a:srgbClr val="948A5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en-US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5843852" y="4720452"/>
            <a:ext cx="503238" cy="576263"/>
          </a:xfrm>
          <a:prstGeom prst="downArrow">
            <a:avLst>
              <a:gd name="adj1" fmla="val 50000"/>
              <a:gd name="adj2" fmla="val 30107"/>
            </a:avLst>
          </a:prstGeom>
          <a:solidFill>
            <a:srgbClr val="948A5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490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 smtClean="0"/>
              <a:t>Principe</a:t>
            </a:r>
            <a:endParaRPr lang="fr-FR" sz="4800" dirty="0" smtClean="0"/>
          </a:p>
        </p:txBody>
      </p:sp>
      <p:sp>
        <p:nvSpPr>
          <p:cNvPr id="13" name="Rectangle 4"/>
          <p:cNvSpPr>
            <a:spLocks noGrp="1"/>
          </p:cNvSpPr>
          <p:nvPr>
            <p:ph idx="4294967295"/>
          </p:nvPr>
        </p:nvSpPr>
        <p:spPr>
          <a:xfrm>
            <a:off x="1476375" y="1820863"/>
            <a:ext cx="6398352" cy="46815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fr-FR" altLang="en-US" sz="2200" dirty="0"/>
              <a:t>L’IOL détermine la </a:t>
            </a:r>
            <a:r>
              <a:rPr lang="fr-FR" altLang="en-US" sz="2200" u="sng" dirty="0"/>
              <a:t>proportion minimale d’O</a:t>
            </a:r>
            <a:r>
              <a:rPr lang="fr-FR" altLang="en-US" sz="2200" u="sng" baseline="-25000" dirty="0"/>
              <a:t>2</a:t>
            </a:r>
            <a:r>
              <a:rPr lang="fr-FR" altLang="en-US" sz="2200" dirty="0"/>
              <a:t> dans une enceinte close (dans un mélange O</a:t>
            </a:r>
            <a:r>
              <a:rPr lang="fr-FR" altLang="en-US" sz="2200" baseline="-25000" dirty="0"/>
              <a:t>2</a:t>
            </a:r>
            <a:r>
              <a:rPr lang="fr-FR" altLang="en-US" sz="2200" dirty="0"/>
              <a:t>/N</a:t>
            </a:r>
            <a:r>
              <a:rPr lang="fr-FR" altLang="en-US" sz="2200" baseline="-25000" dirty="0"/>
              <a:t>2</a:t>
            </a:r>
            <a:r>
              <a:rPr lang="fr-FR" altLang="en-US" sz="2200" dirty="0"/>
              <a:t>) nécessaire à l’auto entretien de la combustion d’un polymère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Wingdings 2" panose="05020102010507070707" pitchFamily="18" charset="2"/>
              <a:buChar char="—"/>
            </a:pPr>
            <a:endParaRPr lang="fr-FR" altLang="en-US" sz="2200" dirty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fr-FR" altLang="en-US" sz="2200" dirty="0"/>
              <a:t> Le résultat permet de déterminer si le polymère étudié est dit </a:t>
            </a:r>
            <a:r>
              <a:rPr lang="fr-FR" altLang="en-US" sz="2200" u="sng" dirty="0"/>
              <a:t>AUTO EXTINGUIBLE</a:t>
            </a:r>
            <a:r>
              <a:rPr lang="fr-FR" altLang="en-US" sz="2200" dirty="0"/>
              <a:t>. C’est-à-dire s’il s’arrête de brûler après l’extinction de la flamme dans l’air ambiant</a:t>
            </a:r>
          </a:p>
        </p:txBody>
      </p:sp>
      <p:pic>
        <p:nvPicPr>
          <p:cNvPr id="14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27" y="1608647"/>
            <a:ext cx="3452949" cy="36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9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6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LOI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580724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/>
              <a:t>Mode opératoire</a:t>
            </a:r>
            <a:endParaRPr lang="fr-FR" sz="4800" dirty="0" smtClean="0"/>
          </a:p>
        </p:txBody>
      </p:sp>
      <p:sp>
        <p:nvSpPr>
          <p:cNvPr id="16" name="Rectangle 3"/>
          <p:cNvSpPr>
            <a:spLocks noGrp="1"/>
          </p:cNvSpPr>
          <p:nvPr>
            <p:ph idx="4294967295"/>
          </p:nvPr>
        </p:nvSpPr>
        <p:spPr>
          <a:xfrm>
            <a:off x="1909270" y="2060447"/>
            <a:ext cx="7212012" cy="31686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Fixer  verticalement  l’échantillon dans l’axe de la colonne d’essai</a:t>
            </a:r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Purger la colonne d’essai avec le mélange de gaz (choisir une teneur en oxygène initiale et un débit de 3 à 5 cm</a:t>
            </a:r>
            <a:r>
              <a:rPr lang="fr-FR" altLang="en-US" baseline="30000" dirty="0"/>
              <a:t>3</a:t>
            </a:r>
            <a:r>
              <a:rPr lang="fr-FR" altLang="en-US" dirty="0"/>
              <a:t>/s) pendant 30 secondes environ</a:t>
            </a:r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None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None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9994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5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7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8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Mode opératoire</a:t>
            </a:r>
            <a:endParaRPr lang="fr-FR" sz="4800" dirty="0" smtClean="0"/>
          </a:p>
        </p:txBody>
      </p:sp>
      <p:sp>
        <p:nvSpPr>
          <p:cNvPr id="12" name="Rectangle 4"/>
          <p:cNvSpPr>
            <a:spLocks noGrp="1"/>
          </p:cNvSpPr>
          <p:nvPr>
            <p:ph idx="4294967295"/>
          </p:nvPr>
        </p:nvSpPr>
        <p:spPr>
          <a:xfrm>
            <a:off x="1476375" y="1855788"/>
            <a:ext cx="4833938" cy="452596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Appliquer une flamme jusqu’à combustion de l’extrémité de l’échantillon</a:t>
            </a:r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Au bout de 3 minutes d’application de la flamme, réduire le débit d’O</a:t>
            </a:r>
            <a:r>
              <a:rPr lang="fr-FR" altLang="en-US" baseline="-25000" dirty="0"/>
              <a:t>2</a:t>
            </a:r>
            <a:r>
              <a:rPr lang="fr-FR" altLang="en-US" dirty="0"/>
              <a:t> jusqu’à l’arrêt de la combustion </a:t>
            </a:r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endParaRPr lang="fr-FR" altLang="en-US" dirty="0"/>
          </a:p>
          <a:p>
            <a:pPr eaLnBrk="1" hangingPunct="1">
              <a:lnSpc>
                <a:spcPct val="12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Relever le taux d’O</a:t>
            </a:r>
            <a:r>
              <a:rPr lang="fr-FR" altLang="en-US" baseline="-25000" dirty="0"/>
              <a:t>2 </a:t>
            </a:r>
            <a:r>
              <a:rPr lang="fr-FR" altLang="en-US" dirty="0"/>
              <a:t>indiqué par l’appareil</a:t>
            </a:r>
            <a:endParaRPr lang="fr-FR" altLang="en-US" baseline="-250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  <p:pic>
        <p:nvPicPr>
          <p:cNvPr id="15" name="Espace réservé du contenu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221" y="1739772"/>
            <a:ext cx="33337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3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8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Échantillon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3187098" y="1888344"/>
            <a:ext cx="7186612" cy="43894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Deux catégories de matériaux : alvéolaires et compacts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10 échantillons minimum (ou 5 si les résultats sont très proches)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Conditionnement : température de 23 ± 2 °C et 50 ± 5% d’humidité relative pendant 48 heures minimum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fr-FR" altLang="en-US" sz="1800" dirty="0"/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en-US" sz="1800" dirty="0"/>
              <a:t>Matériaux alvéolaires : stabilisation par étuvage à 70°C pendant 48 heures si expansés avec un agent </a:t>
            </a:r>
            <a:r>
              <a:rPr lang="fr-FR" altLang="en-US" sz="1800" dirty="0" err="1"/>
              <a:t>porogène</a:t>
            </a:r>
            <a:r>
              <a:rPr lang="fr-FR" altLang="en-US" sz="1800" dirty="0"/>
              <a:t> inflammable 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300" dirty="0"/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Char char="—"/>
            </a:pPr>
            <a:endParaRPr lang="fr-FR" altLang="en-US" sz="13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219" y="2314575"/>
            <a:ext cx="7346950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42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9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DRX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27182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Données brutes extraites</a:t>
            </a:r>
            <a:endParaRPr lang="fr-FR" sz="4800" dirty="0" smtClean="0"/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1458913" y="2216151"/>
            <a:ext cx="8229600" cy="403673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Valeur de l’Indice d’Oxygène Limite relevée par le dispositif de mesure ou calculée</a:t>
            </a:r>
            <a:endParaRPr lang="fr-FR" altLang="en-US" b="1" u="sng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b="1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b="1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sz="2200" u="sng" dirty="0"/>
              <a:t>Formule de calcul :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b="1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endParaRPr lang="fr-FR" altLang="en-US" b="1" dirty="0"/>
          </a:p>
          <a:p>
            <a:pPr lvl="1"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D</a:t>
            </a:r>
            <a:r>
              <a:rPr lang="fr-FR" altLang="en-US" baseline="-25000" dirty="0"/>
              <a:t>O2</a:t>
            </a:r>
            <a:r>
              <a:rPr lang="fr-FR" altLang="en-US" dirty="0"/>
              <a:t>: débit volumique en oxygène</a:t>
            </a:r>
          </a:p>
          <a:p>
            <a:pPr lvl="1" eaLnBrk="1" hangingPunct="1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en-US" dirty="0"/>
              <a:t>D</a:t>
            </a:r>
            <a:r>
              <a:rPr lang="fr-FR" altLang="en-US" baseline="-25000" dirty="0"/>
              <a:t>N2</a:t>
            </a:r>
            <a:r>
              <a:rPr lang="fr-FR" altLang="en-US" dirty="0"/>
              <a:t>: débit volumique en azote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en-US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868" y="3764046"/>
            <a:ext cx="1668463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68" y="3756108"/>
            <a:ext cx="420688" cy="84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06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664</Words>
  <Application>Microsoft Office PowerPoint</Application>
  <PresentationFormat>Personnalisé</PresentationFormat>
  <Paragraphs>206</Paragraphs>
  <Slides>14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Indice Limite d’Oxygène (LOI)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GROSSET, Heidi</cp:lastModifiedBy>
  <cp:revision>52</cp:revision>
  <dcterms:created xsi:type="dcterms:W3CDTF">2015-12-07T19:50:37Z</dcterms:created>
  <dcterms:modified xsi:type="dcterms:W3CDTF">2016-03-31T14:27:41Z</dcterms:modified>
</cp:coreProperties>
</file>