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5" r:id="rId19"/>
    <p:sldId id="274" r:id="rId2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069F"/>
    <a:srgbClr val="9395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7062" autoAdjust="0"/>
  </p:normalViewPr>
  <p:slideViewPr>
    <p:cSldViewPr snapToGrid="0">
      <p:cViewPr>
        <p:scale>
          <a:sx n="60" d="100"/>
          <a:sy n="60" d="100"/>
        </p:scale>
        <p:origin x="-798" y="-102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-1956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B30DBE-9299-4C07-BC5B-2D89AD6DD05E}" type="datetimeFigureOut">
              <a:rPr lang="fr-FR" smtClean="0"/>
              <a:t>21/06/2016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B6EE1C-9B07-48AC-B5A7-C831B6A8BF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42923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625D87-EBBE-45F6-9280-F673CD5E30AF}" type="datetimeFigureOut">
              <a:rPr lang="fr-FR" smtClean="0"/>
              <a:pPr/>
              <a:t>21/06/2016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C3204E-AD81-45AF-B330-C7284304A74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820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69390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66569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25BEE-F25C-4FE5-8620-D2DD7010568C}" type="datetime1">
              <a:rPr lang="fr-FR" smtClean="0"/>
              <a:pPr/>
              <a:t>21/06/2016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243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AE56B-E5F1-4ADA-8439-0B4CBD093491}" type="datetime1">
              <a:rPr lang="fr-FR" smtClean="0"/>
              <a:pPr/>
              <a:t>21/06/2016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9166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8D830-A8AA-4B94-B7C9-C36CDAC6DC6B}" type="datetime1">
              <a:rPr lang="fr-FR" smtClean="0"/>
              <a:pPr/>
              <a:t>21/06/2016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4807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A2A84-EC23-43AB-BE80-1A532FAF5894}" type="datetime1">
              <a:rPr lang="fr-FR" smtClean="0"/>
              <a:pPr/>
              <a:t>21/06/2016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7249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C98B4-F6F8-47CB-90A0-CDE4CA3709F1}" type="datetime1">
              <a:rPr lang="fr-FR" smtClean="0"/>
              <a:pPr/>
              <a:t>21/06/2016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6339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3A8F4-8E6C-40FB-8E78-1E4ECE11C218}" type="datetime1">
              <a:rPr lang="fr-FR" smtClean="0"/>
              <a:pPr/>
              <a:t>21/06/2016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3638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ADE13-89DF-44B4-B324-56169540DE54}" type="datetime1">
              <a:rPr lang="fr-FR" smtClean="0"/>
              <a:pPr/>
              <a:t>21/06/2016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8779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B76B8-F287-4CC7-BD42-513B788C5D15}" type="datetime1">
              <a:rPr lang="fr-FR" smtClean="0"/>
              <a:pPr/>
              <a:t>21/06/2016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9203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E9250-26F4-4AF3-BC8C-259679B700DC}" type="datetime1">
              <a:rPr lang="fr-FR" smtClean="0"/>
              <a:pPr/>
              <a:t>21/06/2016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9310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090F-C02C-4C32-9948-D9F40CE0CE99}" type="datetime1">
              <a:rPr lang="fr-FR" smtClean="0"/>
              <a:pPr/>
              <a:t>21/06/2016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5427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5BD66-BEF8-4039-BD4E-42D6E709C9A4}" type="datetime1">
              <a:rPr lang="fr-FR" smtClean="0"/>
              <a:pPr/>
              <a:t>21/06/2016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058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38476-1342-47B4-BD8F-0FB5C62F6598}" type="datetime1">
              <a:rPr lang="fr-FR" smtClean="0"/>
              <a:pPr/>
              <a:t>21/06/2016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6082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gm.univ-savoie.fr/LP/carac_2014/Boiteux_Oudin/Boiteux_Oudin_Fatigue.mht" TargetMode="External"/><Relationship Id="rId5" Type="http://schemas.openxmlformats.org/officeDocument/2006/relationships/hyperlink" Target="http://iramis.cea.fr/Phocea/Vie_des_labos/Ast/ast.php?t=fait_marquant&amp;id_ast=1544" TargetMode="External"/><Relationship Id="rId4" Type="http://schemas.openxmlformats.org/officeDocument/2006/relationships/hyperlink" Target="http://umvf.univ-nantes.fr/odontologie/enseignement/chap4/site/html/8.html#8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hyperlink" Target="mailto:Lionel.Flandin@univ-savoie.fr?subject=Probl%E8me%20sur%20le%20site%20web%20LP%20-%20Caract&#233;risation&amp;Body=Bonjour%20Monsieur,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 rot="16200000">
            <a:off x="-1909309" y="3162302"/>
            <a:ext cx="5735639" cy="1655762"/>
          </a:xfrm>
        </p:spPr>
        <p:txBody>
          <a:bodyPr>
            <a:normAutofit/>
          </a:bodyPr>
          <a:lstStyle/>
          <a:p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Essai de fatigue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-3" y="5750007"/>
            <a:ext cx="12192000" cy="1107996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2000" b="1" dirty="0" smtClean="0">
              <a:solidFill>
                <a:srgbClr val="10069F"/>
              </a:solidFill>
            </a:endParaRPr>
          </a:p>
          <a:p>
            <a:pPr algn="ctr"/>
            <a:endParaRPr lang="fr-FR" sz="600" b="1" dirty="0" smtClean="0">
              <a:solidFill>
                <a:srgbClr val="10069F"/>
              </a:solidFill>
            </a:endParaRPr>
          </a:p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Licence professionnelle </a:t>
            </a:r>
            <a:r>
              <a:rPr lang="fr-FR" sz="2000" b="1" dirty="0" err="1" smtClean="0">
                <a:solidFill>
                  <a:srgbClr val="10069F"/>
                </a:solidFill>
              </a:rPr>
              <a:t>Polymer</a:t>
            </a:r>
            <a:r>
              <a:rPr lang="fr-FR" sz="2000" b="1" dirty="0" smtClean="0">
                <a:solidFill>
                  <a:srgbClr val="10069F"/>
                </a:solidFill>
              </a:rPr>
              <a:t> Engineering – 2015-2016</a:t>
            </a:r>
          </a:p>
          <a:p>
            <a:pPr algn="ctr"/>
            <a:endParaRPr lang="fr-FR" sz="2000" b="1" dirty="0" smtClean="0">
              <a:solidFill>
                <a:srgbClr val="10069F"/>
              </a:solidFill>
            </a:endParaRPr>
          </a:p>
        </p:txBody>
      </p:sp>
      <p:pic>
        <p:nvPicPr>
          <p:cNvPr id="17" name="Picture 3" descr="Numériser00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463" y="1492250"/>
            <a:ext cx="431800" cy="2944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Numériser000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1738" y="4437063"/>
            <a:ext cx="2932112" cy="30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AutoShape 5"/>
          <p:cNvCxnSpPr>
            <a:cxnSpLocks noChangeShapeType="1"/>
          </p:cNvCxnSpPr>
          <p:nvPr/>
        </p:nvCxnSpPr>
        <p:spPr bwMode="auto">
          <a:xfrm flipV="1">
            <a:off x="2425700" y="1341438"/>
            <a:ext cx="0" cy="301783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0" name="Picture 4" descr="http://umvf.univ-nantes.fr/odontologie/enseignement/chap4/site/html/images/figure2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288" y="2019300"/>
            <a:ext cx="2832100" cy="213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itre 1"/>
          <p:cNvSpPr txBox="1">
            <a:spLocks/>
          </p:cNvSpPr>
          <p:nvPr/>
        </p:nvSpPr>
        <p:spPr>
          <a:xfrm rot="2759791">
            <a:off x="3515363" y="1834669"/>
            <a:ext cx="1570388" cy="936104"/>
          </a:xfrm>
          <a:prstGeom prst="rect">
            <a:avLst/>
          </a:prstGeom>
        </p:spPr>
        <p:txBody>
          <a:bodyPr anchor="b">
            <a:normAutofit fontScale="925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defRPr/>
            </a:pPr>
            <a:r>
              <a:rPr lang="fr-FR" sz="4300" dirty="0" smtClean="0"/>
              <a:t>Essai</a:t>
            </a:r>
            <a:endParaRPr lang="fr-FR" sz="4300" dirty="0"/>
          </a:p>
        </p:txBody>
      </p:sp>
      <p:sp>
        <p:nvSpPr>
          <p:cNvPr id="22" name="Picture 9"/>
          <p:cNvSpPr txBox="1">
            <a:spLocks/>
          </p:cNvSpPr>
          <p:nvPr/>
        </p:nvSpPr>
        <p:spPr>
          <a:xfrm rot="2759791">
            <a:off x="4562032" y="2591676"/>
            <a:ext cx="1034460" cy="936104"/>
          </a:xfrm>
          <a:prstGeom prst="rect">
            <a:avLst/>
          </a:prstGeom>
        </p:spPr>
        <p:txBody>
          <a:bodyPr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defRPr/>
            </a:pPr>
            <a:r>
              <a:rPr lang="fr-FR" sz="4300" dirty="0" smtClean="0"/>
              <a:t>de</a:t>
            </a:r>
            <a:endParaRPr lang="fr-FR" sz="4300" dirty="0"/>
          </a:p>
        </p:txBody>
      </p:sp>
      <p:sp>
        <p:nvSpPr>
          <p:cNvPr id="23" name="Picture 10"/>
          <p:cNvSpPr txBox="1">
            <a:spLocks/>
          </p:cNvSpPr>
          <p:nvPr/>
        </p:nvSpPr>
        <p:spPr>
          <a:xfrm rot="343235">
            <a:off x="5100156" y="2904156"/>
            <a:ext cx="2423795" cy="936104"/>
          </a:xfrm>
          <a:prstGeom prst="rect">
            <a:avLst/>
          </a:prstGeom>
        </p:spPr>
        <p:txBody>
          <a:bodyPr spcFirstLastPara="1" anchor="b">
            <a:prstTxWarp prst="textArchDown">
              <a:avLst>
                <a:gd name="adj" fmla="val 1804817"/>
              </a:avLst>
            </a:prstTxWarp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defRPr/>
            </a:pPr>
            <a:r>
              <a:rPr lang="fr-FR" sz="4300" dirty="0" smtClean="0"/>
              <a:t>Fatigue </a:t>
            </a:r>
            <a:endParaRPr lang="fr-FR" sz="4300" dirty="0"/>
          </a:p>
        </p:txBody>
      </p:sp>
      <p:cxnSp>
        <p:nvCxnSpPr>
          <p:cNvPr id="24" name="AutoShape 6"/>
          <p:cNvCxnSpPr>
            <a:cxnSpLocks noChangeShapeType="1"/>
          </p:cNvCxnSpPr>
          <p:nvPr/>
        </p:nvCxnSpPr>
        <p:spPr bwMode="auto">
          <a:xfrm>
            <a:off x="2411413" y="4365625"/>
            <a:ext cx="5775325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33565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10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Essai de fatigue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Ouverture de fissure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2051720" y="2348879"/>
            <a:ext cx="780172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Les mesures de longueur de fissures se font par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 smtClean="0"/>
              <a:t>Mesure optique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 smtClean="0"/>
              <a:t>Courant de Foucault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 smtClean="0"/>
              <a:t>Jauge de fissuration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 smtClean="0"/>
              <a:t>Ultra Sons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 smtClean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528" y="3302012"/>
            <a:ext cx="4076567" cy="2464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66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114" y="5502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11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Essai de fatigue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Appareils</a:t>
            </a:r>
          </a:p>
        </p:txBody>
      </p:sp>
      <p:sp>
        <p:nvSpPr>
          <p:cNvPr id="13" name="Rectangle 3"/>
          <p:cNvSpPr>
            <a:spLocks noGrp="1"/>
          </p:cNvSpPr>
          <p:nvPr>
            <p:ph idx="4294967295"/>
          </p:nvPr>
        </p:nvSpPr>
        <p:spPr>
          <a:xfrm>
            <a:off x="925293" y="1870075"/>
            <a:ext cx="10473175" cy="1152525"/>
          </a:xfrm>
        </p:spPr>
        <p:txBody>
          <a:bodyPr>
            <a:normAutofit fontScale="92500" lnSpcReduction="10000"/>
          </a:bodyPr>
          <a:lstStyle/>
          <a:p>
            <a:pPr marL="109538" indent="0" eaLnBrk="1" hangingPunct="1">
              <a:spcBef>
                <a:spcPct val="0"/>
              </a:spcBef>
              <a:buFont typeface="Wingdings 2"/>
              <a:buNone/>
            </a:pPr>
            <a:r>
              <a:rPr lang="fr-FR" altLang="fr-FR" dirty="0"/>
              <a:t>Les appareils d’essais reproduisent les contraintes </a:t>
            </a:r>
            <a:r>
              <a:rPr lang="fr-FR" altLang="fr-FR" dirty="0" smtClean="0"/>
              <a:t>éventuelles, amplitude de charge constante, charge imposée, déplacement imposé, déformation imposée.</a:t>
            </a:r>
            <a:endParaRPr lang="fr-FR" altLang="fr-FR" dirty="0"/>
          </a:p>
        </p:txBody>
      </p:sp>
      <p:sp>
        <p:nvSpPr>
          <p:cNvPr id="18" name="Text Box 10"/>
          <p:cNvSpPr txBox="1">
            <a:spLocks/>
          </p:cNvSpPr>
          <p:nvPr/>
        </p:nvSpPr>
        <p:spPr bwMode="auto">
          <a:xfrm>
            <a:off x="1619250" y="3317285"/>
            <a:ext cx="4032250" cy="111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095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fr-FR" altLang="fr-FR" sz="2000" i="1" u="sng" dirty="0"/>
              <a:t>Exemple d’appareil :</a:t>
            </a:r>
          </a:p>
          <a:p>
            <a:endParaRPr lang="fr-FR" altLang="fr-FR" sz="1000" dirty="0"/>
          </a:p>
          <a:p>
            <a:r>
              <a:rPr lang="fr-FR" altLang="fr-FR" sz="2200" dirty="0"/>
              <a:t>Essai de flexion en 4 points</a:t>
            </a:r>
          </a:p>
        </p:txBody>
      </p:sp>
      <p:pic>
        <p:nvPicPr>
          <p:cNvPr id="19" name="Picture 5" descr="slide0013_image0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318" y="2859127"/>
            <a:ext cx="2936875" cy="2640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 Box 8"/>
          <p:cNvSpPr txBox="1">
            <a:spLocks/>
          </p:cNvSpPr>
          <p:nvPr/>
        </p:nvSpPr>
        <p:spPr bwMode="auto">
          <a:xfrm>
            <a:off x="893051" y="4820049"/>
            <a:ext cx="6721694" cy="1358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095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fr-FR" altLang="fr-FR" sz="2000" dirty="0"/>
              <a:t>Des contraintes de flexion sont appliquées sur l’éprouvette. Il existe différents </a:t>
            </a:r>
            <a:r>
              <a:rPr lang="fr-FR" altLang="fr-FR" sz="2000" dirty="0" smtClean="0"/>
              <a:t>modes de sollicitation : </a:t>
            </a:r>
            <a:r>
              <a:rPr lang="fr-FR" altLang="fr-FR" sz="2000" dirty="0"/>
              <a:t>flexion plane, rotative </a:t>
            </a:r>
            <a:r>
              <a:rPr lang="fr-FR" altLang="fr-FR" sz="2000" dirty="0" smtClean="0"/>
              <a:t>, effort axiaux, torsion et contrainte combinée…</a:t>
            </a:r>
            <a:endParaRPr lang="fr-FR" altLang="fr-FR" sz="2000" dirty="0"/>
          </a:p>
        </p:txBody>
      </p:sp>
    </p:spTree>
    <p:extLst>
      <p:ext uri="{BB962C8B-B14F-4D97-AF65-F5344CB8AC3E}">
        <p14:creationId xmlns:p14="http://schemas.microsoft.com/office/powerpoint/2010/main" val="1615481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12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Essai de fatigue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0" y="776953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</a:t>
            </a:r>
            <a:r>
              <a:rPr lang="fr-FR" altLang="en-US" sz="4800" dirty="0" smtClean="0"/>
              <a:t>Echantillon</a:t>
            </a:r>
            <a:endParaRPr lang="fr-FR" sz="4800" dirty="0" smtClean="0"/>
          </a:p>
        </p:txBody>
      </p:sp>
      <p:sp>
        <p:nvSpPr>
          <p:cNvPr id="18" name="Rectangle 3"/>
          <p:cNvSpPr>
            <a:spLocks noGrp="1"/>
          </p:cNvSpPr>
          <p:nvPr>
            <p:ph idx="4294967295"/>
          </p:nvPr>
        </p:nvSpPr>
        <p:spPr>
          <a:xfrm>
            <a:off x="1705385" y="2050448"/>
            <a:ext cx="4535487" cy="469900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spcBef>
                <a:spcPct val="0"/>
              </a:spcBef>
              <a:buFont typeface="Wingdings 2"/>
              <a:buChar char="—"/>
            </a:pPr>
            <a:r>
              <a:rPr lang="fr-FR" altLang="fr-FR" dirty="0"/>
              <a:t>Eprouvette normalisée en polymère</a:t>
            </a:r>
          </a:p>
        </p:txBody>
      </p:sp>
      <p:pic>
        <p:nvPicPr>
          <p:cNvPr id="19" name="Picture 3" descr="%E9prouvettrac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417" y="2756141"/>
            <a:ext cx="3527425" cy="893763"/>
          </a:xfrm>
          <a:prstGeom prst="rect">
            <a:avLst/>
          </a:prstGeom>
          <a:noFill/>
          <a:effectLst>
            <a:outerShdw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 Box 7"/>
          <p:cNvSpPr txBox="1">
            <a:spLocks/>
          </p:cNvSpPr>
          <p:nvPr/>
        </p:nvSpPr>
        <p:spPr bwMode="auto">
          <a:xfrm>
            <a:off x="1982787" y="4292600"/>
            <a:ext cx="34131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342900" indent="-342900">
              <a:buSzPct val="95000"/>
              <a:buFont typeface="Arial" panose="020B0604020202020204" pitchFamily="34" charset="0"/>
              <a:buChar char="•"/>
            </a:pPr>
            <a:r>
              <a:rPr lang="fr-FR" altLang="fr-FR" sz="2000" dirty="0"/>
              <a:t>Assemblage ou pièce </a:t>
            </a:r>
          </a:p>
        </p:txBody>
      </p:sp>
      <p:pic>
        <p:nvPicPr>
          <p:cNvPr id="21" name="Picture 2" descr="http://sgm.iut-nimes.fr/sites/default/files/u57/2014_bio_polymer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3259" y="1870869"/>
            <a:ext cx="2703513" cy="3608388"/>
          </a:xfrm>
          <a:prstGeom prst="rect">
            <a:avLst/>
          </a:prstGeom>
          <a:noFill/>
          <a:effectLst>
            <a:outerShdw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7807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5761" y="0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13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Essai de fatigue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-268010" y="524704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Résultats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8934326" y="2847830"/>
            <a:ext cx="24656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/>
              <a:t>Courbe de </a:t>
            </a:r>
            <a:r>
              <a:rPr lang="fr-FR" sz="2400" dirty="0" err="1" smtClean="0"/>
              <a:t>Wohler</a:t>
            </a:r>
            <a:endParaRPr lang="fr-FR" sz="2400" dirty="0"/>
          </a:p>
        </p:txBody>
      </p:sp>
      <p:pic>
        <p:nvPicPr>
          <p:cNvPr id="15" name="Picture 3" descr="Numériser00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326" y="1309534"/>
            <a:ext cx="6641757" cy="4777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429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14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Essai de fatigue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-1" y="50894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</a:t>
            </a:r>
            <a:r>
              <a:rPr lang="fr-FR" altLang="en-US" sz="4800" dirty="0" smtClean="0"/>
              <a:t>Prévention</a:t>
            </a:r>
            <a:endParaRPr lang="fr-FR" sz="4800" dirty="0" smtClean="0"/>
          </a:p>
        </p:txBody>
      </p:sp>
      <p:sp>
        <p:nvSpPr>
          <p:cNvPr id="15" name="Rectangle 3"/>
          <p:cNvSpPr>
            <a:spLocks noGrp="1"/>
          </p:cNvSpPr>
          <p:nvPr>
            <p:ph idx="4294967295"/>
          </p:nvPr>
        </p:nvSpPr>
        <p:spPr>
          <a:xfrm>
            <a:off x="1475656" y="1524000"/>
            <a:ext cx="7179613" cy="4165600"/>
          </a:xfrm>
        </p:spPr>
        <p:txBody>
          <a:bodyPr>
            <a:normAutofit fontScale="92500" lnSpcReduction="20000"/>
          </a:bodyPr>
          <a:lstStyle/>
          <a:p>
            <a:pPr marL="109538" indent="0" eaLnBrk="1" hangingPunct="1">
              <a:spcBef>
                <a:spcPct val="0"/>
              </a:spcBef>
              <a:buFont typeface="Wingdings 2"/>
              <a:buNone/>
            </a:pPr>
            <a:r>
              <a:rPr lang="fr-FR" altLang="fr-FR" dirty="0"/>
              <a:t>La prévention de la rupture par fatigue repose sur :</a:t>
            </a:r>
          </a:p>
          <a:p>
            <a:pPr marL="109538" indent="0" eaLnBrk="1" hangingPunct="1">
              <a:spcBef>
                <a:spcPct val="0"/>
              </a:spcBef>
              <a:buFont typeface="Wingdings 2"/>
              <a:buChar char="—"/>
            </a:pPr>
            <a:endParaRPr lang="fr-FR" altLang="fr-FR" dirty="0"/>
          </a:p>
          <a:p>
            <a:pPr marL="109538" indent="0" eaLnBrk="1" hangingPunct="1">
              <a:spcBef>
                <a:spcPct val="0"/>
              </a:spcBef>
              <a:buFont typeface="Wingdings 2"/>
              <a:buChar char="—"/>
            </a:pPr>
            <a:r>
              <a:rPr lang="fr-FR" altLang="fr-FR" dirty="0"/>
              <a:t> Conception de la pièce (design)</a:t>
            </a:r>
          </a:p>
          <a:p>
            <a:pPr marL="109538" indent="0" eaLnBrk="1" hangingPunct="1">
              <a:spcBef>
                <a:spcPct val="0"/>
              </a:spcBef>
              <a:buFont typeface="Wingdings 2"/>
              <a:buChar char="—"/>
            </a:pPr>
            <a:endParaRPr lang="fr-FR" altLang="fr-FR" dirty="0"/>
          </a:p>
          <a:p>
            <a:pPr marL="109538" indent="0" eaLnBrk="1" hangingPunct="1">
              <a:spcBef>
                <a:spcPct val="0"/>
              </a:spcBef>
              <a:buFont typeface="Wingdings 2"/>
              <a:buChar char="—"/>
            </a:pPr>
            <a:r>
              <a:rPr lang="fr-FR" altLang="fr-FR" dirty="0"/>
              <a:t> Réduction des concentrations de contrainte (éviter les angles vifs,  utiliser des trous larges, …)</a:t>
            </a:r>
          </a:p>
          <a:p>
            <a:pPr marL="109538" indent="0" eaLnBrk="1" hangingPunct="1">
              <a:spcBef>
                <a:spcPct val="0"/>
              </a:spcBef>
              <a:buFont typeface="Wingdings 2"/>
              <a:buChar char="—"/>
            </a:pPr>
            <a:endParaRPr lang="fr-FR" altLang="fr-FR" dirty="0"/>
          </a:p>
          <a:p>
            <a:pPr marL="109538" indent="0" eaLnBrk="1" hangingPunct="1">
              <a:spcBef>
                <a:spcPct val="0"/>
              </a:spcBef>
              <a:buFont typeface="Wingdings 2"/>
              <a:buChar char="—"/>
            </a:pPr>
            <a:r>
              <a:rPr lang="fr-FR" altLang="fr-FR" dirty="0"/>
              <a:t> Choix du matériau</a:t>
            </a:r>
          </a:p>
          <a:p>
            <a:pPr marL="109538" indent="0" eaLnBrk="1" hangingPunct="1">
              <a:spcBef>
                <a:spcPct val="0"/>
              </a:spcBef>
              <a:buFont typeface="Wingdings 2"/>
              <a:buChar char="—"/>
            </a:pPr>
            <a:endParaRPr lang="fr-FR" altLang="fr-FR" dirty="0"/>
          </a:p>
          <a:p>
            <a:pPr marL="109538" indent="0" eaLnBrk="1" hangingPunct="1">
              <a:spcBef>
                <a:spcPct val="0"/>
              </a:spcBef>
              <a:buFont typeface="Wingdings 2"/>
              <a:buChar char="—"/>
            </a:pPr>
            <a:r>
              <a:rPr lang="fr-FR" altLang="fr-FR" dirty="0"/>
              <a:t> Surveillance des pièces sensibles et changement </a:t>
            </a:r>
            <a:r>
              <a:rPr lang="fr-FR" altLang="fr-FR" dirty="0" smtClean="0"/>
              <a:t>préventif</a:t>
            </a:r>
          </a:p>
          <a:p>
            <a:pPr marL="109538" indent="0" eaLnBrk="1" hangingPunct="1">
              <a:spcBef>
                <a:spcPct val="0"/>
              </a:spcBef>
              <a:buFont typeface="Wingdings 2"/>
              <a:buChar char="—"/>
            </a:pPr>
            <a:endParaRPr lang="fr-FR" altLang="fr-FR" dirty="0"/>
          </a:p>
          <a:p>
            <a:pPr marL="109538" indent="0" eaLnBrk="1" hangingPunct="1">
              <a:spcBef>
                <a:spcPct val="0"/>
              </a:spcBef>
              <a:buFont typeface="Wingdings 2"/>
              <a:buChar char="—"/>
            </a:pPr>
            <a:r>
              <a:rPr lang="fr-FR" altLang="fr-FR" dirty="0" smtClean="0"/>
              <a:t> Etat de surface</a:t>
            </a:r>
            <a:endParaRPr lang="fr-FR" altLang="fr-FR" dirty="0"/>
          </a:p>
        </p:txBody>
      </p:sp>
      <p:pic>
        <p:nvPicPr>
          <p:cNvPr id="16" name="Picture 4" descr="http://www.econologie.info/share/partager/12378857959XEuGf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8170" y="1679999"/>
            <a:ext cx="3245230" cy="1749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2456" y="3426249"/>
            <a:ext cx="2708251" cy="1713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847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15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Essai de fatigue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0" y="776953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</a:t>
            </a:r>
            <a:r>
              <a:rPr lang="fr-FR" altLang="en-US" sz="4800" dirty="0" smtClean="0"/>
              <a:t>Domaine d’application</a:t>
            </a:r>
            <a:endParaRPr lang="fr-FR" sz="4800" dirty="0" smtClean="0"/>
          </a:p>
        </p:txBody>
      </p:sp>
      <p:sp>
        <p:nvSpPr>
          <p:cNvPr id="12" name="Rectangle 3"/>
          <p:cNvSpPr>
            <a:spLocks noGrp="1"/>
          </p:cNvSpPr>
          <p:nvPr>
            <p:ph idx="4294967295"/>
          </p:nvPr>
        </p:nvSpPr>
        <p:spPr>
          <a:xfrm>
            <a:off x="1682887" y="1888344"/>
            <a:ext cx="9116492" cy="4389437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Wingdings 2"/>
              <a:buChar char="—"/>
            </a:pPr>
            <a:r>
              <a:rPr lang="fr-FR" altLang="fr-FR" dirty="0"/>
              <a:t>Toutes les pièces soumises à des actions répétitives lors de leur </a:t>
            </a:r>
            <a:r>
              <a:rPr lang="fr-FR" altLang="fr-FR" dirty="0" smtClean="0"/>
              <a:t>utilisation : </a:t>
            </a:r>
          </a:p>
          <a:p>
            <a:pPr lvl="1" eaLnBrk="1" hangingPunct="1">
              <a:spcBef>
                <a:spcPct val="0"/>
              </a:spcBef>
              <a:buFont typeface="Wingdings 2"/>
              <a:buChar char="—"/>
            </a:pPr>
            <a:r>
              <a:rPr lang="fr-FR" altLang="fr-FR" dirty="0" smtClean="0"/>
              <a:t>Ce qui tourne </a:t>
            </a:r>
          </a:p>
          <a:p>
            <a:pPr lvl="1" eaLnBrk="1" hangingPunct="1">
              <a:spcBef>
                <a:spcPct val="0"/>
              </a:spcBef>
              <a:buFont typeface="Wingdings 2"/>
              <a:buChar char="—"/>
            </a:pPr>
            <a:r>
              <a:rPr lang="fr-FR" altLang="fr-FR" dirty="0" smtClean="0"/>
              <a:t>Ce qui vibre </a:t>
            </a:r>
          </a:p>
          <a:p>
            <a:pPr lvl="1" eaLnBrk="1" hangingPunct="1">
              <a:spcBef>
                <a:spcPct val="0"/>
              </a:spcBef>
              <a:buFont typeface="Wingdings 2"/>
              <a:buChar char="—"/>
            </a:pPr>
            <a:r>
              <a:rPr lang="fr-FR" altLang="fr-FR" dirty="0" smtClean="0"/>
              <a:t>Ce qui amortit</a:t>
            </a:r>
          </a:p>
          <a:p>
            <a:pPr lvl="1" eaLnBrk="1" hangingPunct="1">
              <a:spcBef>
                <a:spcPct val="0"/>
              </a:spcBef>
              <a:buFont typeface="Wingdings 2"/>
              <a:buChar char="—"/>
            </a:pPr>
            <a:r>
              <a:rPr lang="fr-FR" altLang="fr-FR" dirty="0" smtClean="0"/>
              <a:t>Ce qui subit des gradients de température</a:t>
            </a:r>
          </a:p>
          <a:p>
            <a:pPr lvl="1" eaLnBrk="1" hangingPunct="1">
              <a:spcBef>
                <a:spcPct val="0"/>
              </a:spcBef>
              <a:buFont typeface="Wingdings 2"/>
              <a:buChar char="—"/>
            </a:pPr>
            <a:r>
              <a:rPr lang="fr-FR" altLang="fr-FR" dirty="0" smtClean="0"/>
              <a:t>…</a:t>
            </a:r>
            <a:endParaRPr lang="fr-FR" altLang="fr-FR" dirty="0"/>
          </a:p>
          <a:p>
            <a:pPr eaLnBrk="1" hangingPunct="1">
              <a:spcBef>
                <a:spcPct val="0"/>
              </a:spcBef>
              <a:buFont typeface="Wingdings 2"/>
              <a:buChar char="—"/>
            </a:pPr>
            <a:endParaRPr lang="fr-FR" altLang="fr-FR" dirty="0"/>
          </a:p>
          <a:p>
            <a:pPr eaLnBrk="1" hangingPunct="1">
              <a:spcBef>
                <a:spcPct val="0"/>
              </a:spcBef>
              <a:buFont typeface="Wingdings 2"/>
              <a:buChar char="—"/>
            </a:pPr>
            <a:endParaRPr lang="fr-FR" altLang="fr-FR" dirty="0"/>
          </a:p>
        </p:txBody>
      </p:sp>
      <p:pic>
        <p:nvPicPr>
          <p:cNvPr id="13" name="Picture 2" descr="http://galerie.alittlemercerie.com/galerie/sell/83039/boites-6-boites-rangement-perle-plastique-1443485-b09155a-4016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523" y="4408294"/>
            <a:ext cx="2376264" cy="2104298"/>
          </a:xfrm>
          <a:prstGeom prst="rect">
            <a:avLst/>
          </a:prstGeom>
          <a:noFill/>
          <a:effectLst>
            <a:outerShdw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www.actinnovation.com/wp-content/uploads/2011/11/polymere_auto-pliant-600x41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9673" y="3426249"/>
            <a:ext cx="2335942" cy="2307247"/>
          </a:xfrm>
          <a:prstGeom prst="rect">
            <a:avLst/>
          </a:prstGeom>
          <a:noFill/>
          <a:effectLst>
            <a:outerShdw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672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16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Essai de fatigue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0" y="776953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</a:t>
            </a:r>
            <a:r>
              <a:rPr lang="fr-FR" altLang="en-US" sz="4800" dirty="0"/>
              <a:t>Interrelations</a:t>
            </a:r>
            <a:endParaRPr lang="fr-FR" sz="4800" dirty="0" smtClean="0"/>
          </a:p>
        </p:txBody>
      </p:sp>
      <p:sp>
        <p:nvSpPr>
          <p:cNvPr id="12" name="Rectangle 3"/>
          <p:cNvSpPr>
            <a:spLocks noGrp="1"/>
          </p:cNvSpPr>
          <p:nvPr>
            <p:ph idx="4294967295"/>
          </p:nvPr>
        </p:nvSpPr>
        <p:spPr>
          <a:xfrm>
            <a:off x="2115046" y="1888344"/>
            <a:ext cx="9015410" cy="4389437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Wingdings 2"/>
              <a:buChar char="—"/>
            </a:pPr>
            <a:r>
              <a:rPr lang="fr-FR" altLang="fr-FR" dirty="0"/>
              <a:t>On peut comparer le test de fatigue aux tests suivants en tenant compte du caractère périodique de la contrainte</a:t>
            </a:r>
          </a:p>
          <a:p>
            <a:pPr eaLnBrk="1" hangingPunct="1">
              <a:spcBef>
                <a:spcPct val="0"/>
              </a:spcBef>
              <a:buFont typeface="Wingdings 2"/>
              <a:buChar char="—"/>
            </a:pPr>
            <a:endParaRPr lang="fr-FR" altLang="fr-FR" dirty="0"/>
          </a:p>
          <a:p>
            <a:pPr eaLnBrk="1" hangingPunct="1">
              <a:spcBef>
                <a:spcPct val="0"/>
              </a:spcBef>
              <a:buFont typeface="Wingdings 2"/>
              <a:buChar char="—"/>
            </a:pPr>
            <a:r>
              <a:rPr lang="fr-FR" altLang="fr-FR" dirty="0"/>
              <a:t>Traction</a:t>
            </a:r>
          </a:p>
          <a:p>
            <a:pPr eaLnBrk="1" hangingPunct="1">
              <a:spcBef>
                <a:spcPct val="0"/>
              </a:spcBef>
              <a:buFont typeface="Wingdings 2"/>
              <a:buChar char="—"/>
            </a:pPr>
            <a:endParaRPr lang="fr-FR" altLang="fr-FR" dirty="0"/>
          </a:p>
          <a:p>
            <a:pPr eaLnBrk="1" hangingPunct="1">
              <a:spcBef>
                <a:spcPct val="0"/>
              </a:spcBef>
              <a:buFont typeface="Wingdings 2"/>
              <a:buChar char="—"/>
            </a:pPr>
            <a:r>
              <a:rPr lang="fr-FR" altLang="fr-FR" dirty="0"/>
              <a:t>Compression</a:t>
            </a:r>
          </a:p>
          <a:p>
            <a:pPr eaLnBrk="1" hangingPunct="1">
              <a:spcBef>
                <a:spcPct val="0"/>
              </a:spcBef>
              <a:buFont typeface="Wingdings 2"/>
              <a:buChar char="—"/>
            </a:pPr>
            <a:endParaRPr lang="fr-FR" altLang="fr-FR" dirty="0"/>
          </a:p>
          <a:p>
            <a:pPr eaLnBrk="1" hangingPunct="1">
              <a:spcBef>
                <a:spcPct val="0"/>
              </a:spcBef>
              <a:buFont typeface="Wingdings 2"/>
              <a:buChar char="—"/>
            </a:pPr>
            <a:r>
              <a:rPr lang="fr-FR" altLang="fr-FR" dirty="0"/>
              <a:t>Flexion</a:t>
            </a:r>
          </a:p>
          <a:p>
            <a:pPr eaLnBrk="1" hangingPunct="1">
              <a:spcBef>
                <a:spcPct val="0"/>
              </a:spcBef>
              <a:buFont typeface="Wingdings 2"/>
              <a:buChar char="—"/>
            </a:pPr>
            <a:endParaRPr lang="fr-FR" altLang="fr-FR" dirty="0"/>
          </a:p>
          <a:p>
            <a:pPr eaLnBrk="1" hangingPunct="1">
              <a:spcBef>
                <a:spcPct val="0"/>
              </a:spcBef>
              <a:buFont typeface="Wingdings 2"/>
              <a:buChar char="—"/>
            </a:pPr>
            <a:r>
              <a:rPr lang="fr-FR" altLang="fr-FR" dirty="0"/>
              <a:t>Microscope optique, MEB</a:t>
            </a:r>
          </a:p>
          <a:p>
            <a:pPr eaLnBrk="1" hangingPunct="1">
              <a:spcBef>
                <a:spcPct val="0"/>
              </a:spcBef>
              <a:buFont typeface="Wingdings 2"/>
              <a:buChar char="—"/>
            </a:pPr>
            <a:endParaRPr lang="fr-FR" altLang="fr-FR" dirty="0"/>
          </a:p>
          <a:p>
            <a:pPr marL="0" indent="0" eaLnBrk="1" hangingPunct="1">
              <a:spcBef>
                <a:spcPct val="0"/>
              </a:spcBef>
              <a:buNone/>
            </a:pPr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71064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17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Essai de fatigue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0" y="776953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</a:t>
            </a:r>
            <a:r>
              <a:rPr lang="fr-FR" altLang="en-US" sz="4800" dirty="0" smtClean="0"/>
              <a:t>Conclusion</a:t>
            </a:r>
            <a:endParaRPr lang="fr-FR" sz="4800" dirty="0" smtClean="0"/>
          </a:p>
        </p:txBody>
      </p:sp>
      <p:sp>
        <p:nvSpPr>
          <p:cNvPr id="11" name="Rectangle 3"/>
          <p:cNvSpPr>
            <a:spLocks noGrp="1"/>
          </p:cNvSpPr>
          <p:nvPr>
            <p:ph idx="4294967295"/>
          </p:nvPr>
        </p:nvSpPr>
        <p:spPr>
          <a:xfrm>
            <a:off x="1547813" y="1916113"/>
            <a:ext cx="7596187" cy="3302000"/>
          </a:xfrm>
        </p:spPr>
        <p:txBody>
          <a:bodyPr/>
          <a:lstStyle/>
          <a:p>
            <a:pPr eaLnBrk="1" hangingPunct="1">
              <a:buFont typeface="Wingdings 2"/>
              <a:buChar char="—"/>
            </a:pPr>
            <a:r>
              <a:rPr lang="fr-FR" altLang="fr-FR" sz="2700" b="1" u="sng" dirty="0"/>
              <a:t>Effets qui peuvent provoquer la fatigue :</a:t>
            </a:r>
          </a:p>
          <a:p>
            <a:pPr eaLnBrk="1" hangingPunct="1">
              <a:spcBef>
                <a:spcPct val="0"/>
              </a:spcBef>
              <a:buFont typeface="Wingdings 2"/>
              <a:buChar char="—"/>
            </a:pPr>
            <a:endParaRPr lang="fr-FR" altLang="fr-FR" b="1" u="sng" dirty="0"/>
          </a:p>
          <a:p>
            <a:pPr lvl="1" eaLnBrk="1" hangingPunct="1">
              <a:spcBef>
                <a:spcPct val="0"/>
              </a:spcBef>
              <a:buFont typeface="Wingdings 2"/>
              <a:buChar char="—"/>
            </a:pPr>
            <a:r>
              <a:rPr lang="fr-FR" altLang="fr-FR" dirty="0"/>
              <a:t> Facteurs relatifs à la conception</a:t>
            </a:r>
          </a:p>
          <a:p>
            <a:pPr eaLnBrk="1" hangingPunct="1">
              <a:spcBef>
                <a:spcPct val="0"/>
              </a:spcBef>
              <a:buFont typeface="Wingdings 2"/>
              <a:buChar char="—"/>
            </a:pPr>
            <a:endParaRPr lang="fr-FR" altLang="fr-FR" dirty="0"/>
          </a:p>
          <a:p>
            <a:pPr lvl="1" eaLnBrk="1" hangingPunct="1">
              <a:spcBef>
                <a:spcPct val="0"/>
              </a:spcBef>
              <a:buFont typeface="Wingdings 2"/>
              <a:buChar char="—"/>
            </a:pPr>
            <a:r>
              <a:rPr lang="fr-FR" altLang="fr-FR" dirty="0"/>
              <a:t> Effets de l’utilisateur et de l’environnement. Les différences de température sont le facteur le plus important</a:t>
            </a:r>
          </a:p>
        </p:txBody>
      </p:sp>
      <p:sp>
        <p:nvSpPr>
          <p:cNvPr id="12" name="Text Box 6"/>
          <p:cNvSpPr txBox="1">
            <a:spLocks/>
          </p:cNvSpPr>
          <p:nvPr/>
        </p:nvSpPr>
        <p:spPr bwMode="auto">
          <a:xfrm>
            <a:off x="1550987" y="4929981"/>
            <a:ext cx="7786687" cy="74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20000"/>
              </a:spcBef>
              <a:buSzPct val="95000"/>
              <a:buFont typeface="Wingdings 2"/>
              <a:buChar char="—"/>
            </a:pPr>
            <a:r>
              <a:rPr lang="fr-FR" altLang="fr-FR" sz="2700" b="1" u="sng" dirty="0"/>
              <a:t>Test métier</a:t>
            </a:r>
          </a:p>
        </p:txBody>
      </p:sp>
    </p:spTree>
    <p:extLst>
      <p:ext uri="{BB962C8B-B14F-4D97-AF65-F5344CB8AC3E}">
        <p14:creationId xmlns:p14="http://schemas.microsoft.com/office/powerpoint/2010/main" val="238660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18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Essai de fatigue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0" y="776953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</a:t>
            </a:r>
            <a:r>
              <a:rPr lang="fr-FR" altLang="en-US" sz="4800" dirty="0"/>
              <a:t>Lexique</a:t>
            </a:r>
            <a:endParaRPr lang="fr-FR" sz="4800" dirty="0" smtClean="0"/>
          </a:p>
        </p:txBody>
      </p:sp>
      <p:sp>
        <p:nvSpPr>
          <p:cNvPr id="11" name="Rectangle 3"/>
          <p:cNvSpPr>
            <a:spLocks noGrp="1"/>
          </p:cNvSpPr>
          <p:nvPr>
            <p:ph idx="4294967295"/>
          </p:nvPr>
        </p:nvSpPr>
        <p:spPr>
          <a:xfrm>
            <a:off x="1500188" y="1935163"/>
            <a:ext cx="7186612" cy="4389437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 typeface="Wingdings 2"/>
              <a:buChar char="—"/>
            </a:pPr>
            <a:r>
              <a:rPr lang="fr-FR" altLang="fr-FR" dirty="0"/>
              <a:t>Fatigue </a:t>
            </a:r>
            <a:r>
              <a:rPr lang="fr-FR" altLang="fr-FR" dirty="0">
                <a:sym typeface="Wingdings"/>
              </a:rPr>
              <a:t></a:t>
            </a:r>
            <a:r>
              <a:rPr lang="fr-FR" altLang="fr-FR" dirty="0"/>
              <a:t> </a:t>
            </a:r>
            <a:r>
              <a:rPr lang="fr-FR" altLang="fr-FR" dirty="0" err="1"/>
              <a:t>Strain</a:t>
            </a:r>
            <a:endParaRPr lang="fr-FR" altLang="fr-FR" dirty="0"/>
          </a:p>
          <a:p>
            <a:pPr eaLnBrk="1" hangingPunct="1">
              <a:buFont typeface="Wingdings 2"/>
              <a:buChar char="—"/>
            </a:pPr>
            <a:endParaRPr lang="fr-FR" altLang="fr-FR" dirty="0"/>
          </a:p>
          <a:p>
            <a:pPr eaLnBrk="1" hangingPunct="1">
              <a:buFont typeface="Wingdings 2"/>
              <a:buChar char="—"/>
            </a:pPr>
            <a:r>
              <a:rPr lang="fr-FR" altLang="fr-FR" dirty="0"/>
              <a:t>Flexion </a:t>
            </a:r>
            <a:r>
              <a:rPr lang="fr-FR" altLang="fr-FR" dirty="0">
                <a:sym typeface="Wingdings"/>
              </a:rPr>
              <a:t></a:t>
            </a:r>
            <a:r>
              <a:rPr lang="fr-FR" altLang="fr-FR" dirty="0"/>
              <a:t> </a:t>
            </a:r>
            <a:r>
              <a:rPr lang="fr-FR" altLang="fr-FR" dirty="0" err="1"/>
              <a:t>Bendling</a:t>
            </a:r>
            <a:endParaRPr lang="fr-FR" altLang="fr-FR" dirty="0"/>
          </a:p>
          <a:p>
            <a:pPr eaLnBrk="1" hangingPunct="1">
              <a:buFont typeface="Wingdings 2"/>
              <a:buChar char="—"/>
            </a:pPr>
            <a:endParaRPr lang="fr-FR" altLang="fr-FR" dirty="0"/>
          </a:p>
          <a:p>
            <a:pPr eaLnBrk="1" hangingPunct="1">
              <a:buFont typeface="Wingdings 2"/>
              <a:buChar char="—"/>
            </a:pPr>
            <a:r>
              <a:rPr lang="fr-FR" altLang="fr-FR" dirty="0"/>
              <a:t>Fissure </a:t>
            </a:r>
            <a:r>
              <a:rPr lang="fr-FR" altLang="fr-FR" dirty="0">
                <a:sym typeface="Wingdings"/>
              </a:rPr>
              <a:t></a:t>
            </a:r>
            <a:r>
              <a:rPr lang="fr-FR" altLang="fr-FR" dirty="0"/>
              <a:t> Crack</a:t>
            </a:r>
          </a:p>
          <a:p>
            <a:pPr eaLnBrk="1" hangingPunct="1">
              <a:buFont typeface="Wingdings 2"/>
              <a:buNone/>
            </a:pPr>
            <a:endParaRPr lang="fr-FR" altLang="fr-FR" dirty="0"/>
          </a:p>
          <a:p>
            <a:pPr eaLnBrk="1" hangingPunct="1">
              <a:buFont typeface="Wingdings 2"/>
              <a:buChar char="—"/>
            </a:pPr>
            <a:r>
              <a:rPr lang="fr-FR" altLang="fr-FR" dirty="0"/>
              <a:t>Ouverture de fissure </a:t>
            </a:r>
            <a:r>
              <a:rPr lang="fr-FR" altLang="fr-FR" dirty="0">
                <a:sym typeface="Wingdings"/>
              </a:rPr>
              <a:t></a:t>
            </a:r>
            <a:r>
              <a:rPr lang="fr-FR" altLang="fr-FR" dirty="0"/>
              <a:t> Crack </a:t>
            </a:r>
            <a:r>
              <a:rPr lang="fr-FR" altLang="fr-FR" dirty="0" err="1"/>
              <a:t>Opening</a:t>
            </a:r>
            <a:r>
              <a:rPr lang="fr-FR" altLang="fr-FR" dirty="0"/>
              <a:t> </a:t>
            </a:r>
            <a:r>
              <a:rPr lang="fr-FR" altLang="fr-FR" dirty="0" err="1"/>
              <a:t>Displacement</a:t>
            </a:r>
            <a:r>
              <a:rPr lang="fr-FR" altLang="fr-FR" dirty="0"/>
              <a:t> </a:t>
            </a:r>
          </a:p>
          <a:p>
            <a:pPr eaLnBrk="1" hangingPunct="1">
              <a:buFont typeface="Wingdings 2"/>
              <a:buChar char="—"/>
            </a:pPr>
            <a:endParaRPr lang="fr-FR" altLang="fr-FR" dirty="0"/>
          </a:p>
          <a:p>
            <a:pPr eaLnBrk="1" hangingPunct="1">
              <a:buFont typeface="Wingdings 2"/>
              <a:buChar char="—"/>
            </a:pPr>
            <a:r>
              <a:rPr lang="fr-FR" altLang="fr-FR" dirty="0"/>
              <a:t>Stries </a:t>
            </a:r>
            <a:r>
              <a:rPr lang="fr-FR" altLang="fr-FR" dirty="0">
                <a:sym typeface="Wingdings"/>
              </a:rPr>
              <a:t></a:t>
            </a:r>
            <a:r>
              <a:rPr lang="fr-FR" altLang="fr-FR" dirty="0"/>
              <a:t> </a:t>
            </a:r>
            <a:r>
              <a:rPr lang="fr-FR" altLang="fr-FR" dirty="0" err="1"/>
              <a:t>Streaks</a:t>
            </a:r>
            <a:endParaRPr lang="fr-FR" altLang="fr-FR" dirty="0"/>
          </a:p>
          <a:p>
            <a:pPr eaLnBrk="1" hangingPunct="1">
              <a:spcBef>
                <a:spcPct val="0"/>
              </a:spcBef>
              <a:buFont typeface="Wingdings 2"/>
              <a:buChar char="—"/>
            </a:pPr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67362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19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Essai de fatigue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0" y="776953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</a:t>
            </a:r>
            <a:r>
              <a:rPr lang="fr-FR" altLang="en-US" sz="4800" dirty="0"/>
              <a:t>Sources</a:t>
            </a:r>
            <a:endParaRPr lang="fr-FR" sz="4800" dirty="0" smtClean="0"/>
          </a:p>
        </p:txBody>
      </p:sp>
      <p:sp>
        <p:nvSpPr>
          <p:cNvPr id="12" name="Rectangle 3"/>
          <p:cNvSpPr>
            <a:spLocks noGrp="1"/>
          </p:cNvSpPr>
          <p:nvPr>
            <p:ph idx="4294967295"/>
          </p:nvPr>
        </p:nvSpPr>
        <p:spPr>
          <a:xfrm>
            <a:off x="1500187" y="1935163"/>
            <a:ext cx="8274433" cy="43894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0"/>
              </a:spcBef>
              <a:buFont typeface="Wingdings 2"/>
              <a:buChar char="—"/>
            </a:pPr>
            <a:r>
              <a:rPr lang="fr-FR" altLang="fr-FR" sz="1900" dirty="0" smtClean="0">
                <a:hlinkClick r:id=""/>
              </a:rPr>
              <a:t>http://www.sgm.univ-savoie.fr/LP/carac_2003/fatigue_fichiers/frame.htm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 typeface="Wingdings 2"/>
              <a:buChar char="—"/>
            </a:pPr>
            <a:endParaRPr lang="fr-FR" altLang="fr-FR" sz="1900" dirty="0" smtClean="0">
              <a:hlinkClick r:id="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 typeface="Wingdings 2"/>
              <a:buChar char="—"/>
            </a:pPr>
            <a:endParaRPr lang="fr-FR" altLang="fr-FR" sz="1900" dirty="0" smtClean="0"/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 typeface="Wingdings 2"/>
              <a:buChar char="—"/>
            </a:pPr>
            <a:r>
              <a:rPr lang="fr-FR" altLang="fr-FR" sz="1900" dirty="0" smtClean="0">
                <a:hlinkClick r:id="rId4"/>
              </a:rPr>
              <a:t>http://umvf.univ-nantes.fr/odontologie/enseignement/chap4/site/html/8.html#8</a:t>
            </a:r>
            <a:endParaRPr lang="fr-FR" altLang="fr-FR" sz="1900" dirty="0" smtClean="0"/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 typeface="Wingdings 2"/>
              <a:buChar char="—"/>
            </a:pPr>
            <a:endParaRPr lang="fr-FR" altLang="fr-FR" sz="1900" dirty="0" smtClean="0"/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 typeface="Wingdings 2"/>
              <a:buNone/>
            </a:pPr>
            <a:endParaRPr lang="fr-FR" altLang="fr-FR" sz="1900" dirty="0" smtClean="0"/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 typeface="Wingdings 2"/>
              <a:buChar char="—"/>
            </a:pPr>
            <a:r>
              <a:rPr lang="fr-FR" altLang="fr-FR" sz="1900" dirty="0" smtClean="0">
                <a:hlinkClick r:id="rId5"/>
              </a:rPr>
              <a:t>http://iramis.cea.fr/Phocea/Vie_des_labos/Ast/ast.php?t=fait_marquant&amp;id_ast=1544</a:t>
            </a:r>
            <a:endParaRPr lang="fr-FR" altLang="fr-FR" sz="1900" dirty="0" smtClean="0"/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 typeface="Wingdings 2"/>
              <a:buChar char="—"/>
            </a:pPr>
            <a:endParaRPr lang="fr-FR" altLang="fr-FR" sz="1900" dirty="0" smtClean="0"/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 typeface="Wingdings 2"/>
              <a:buChar char="—"/>
            </a:pPr>
            <a:endParaRPr lang="fr-FR" altLang="fr-FR" sz="1900" dirty="0" smtClean="0"/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 typeface="Wingdings 2"/>
              <a:buChar char="—"/>
            </a:pPr>
            <a:r>
              <a:rPr lang="fr-FR" altLang="en-US" sz="1800" dirty="0">
                <a:hlinkClick r:id="rId6"/>
              </a:rPr>
              <a:t>http://</a:t>
            </a:r>
            <a:r>
              <a:rPr lang="fr-FR" altLang="en-US" sz="1800" dirty="0" smtClean="0">
                <a:hlinkClick r:id="rId6"/>
              </a:rPr>
              <a:t>www.sgm.univ-savoie.fr/LP/carac_2014/Boiteux_Oudin/Boiteux_Oudin_Fatigue.mht</a:t>
            </a:r>
            <a:endParaRPr lang="fr-FR" altLang="en-US" sz="1800" dirty="0"/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 typeface="Wingdings 2"/>
              <a:buChar char="—"/>
            </a:pPr>
            <a:endParaRPr lang="fr-FR" altLang="fr-FR" sz="1900" dirty="0" smtClean="0"/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 typeface="Wingdings 2"/>
              <a:buNone/>
            </a:pPr>
            <a:endParaRPr lang="fr-FR" altLang="fr-FR" sz="1900" dirty="0" smtClean="0"/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 typeface="Wingdings 2"/>
              <a:buChar char="—"/>
            </a:pPr>
            <a:endParaRPr lang="fr-FR" altLang="fr-FR" sz="1900" dirty="0" smtClean="0"/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 typeface="Wingdings 2"/>
              <a:buChar char="—"/>
            </a:pPr>
            <a:endParaRPr lang="fr-FR" altLang="fr-FR" sz="1900" dirty="0" smtClean="0"/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 typeface="Wingdings 2"/>
              <a:buChar char="—"/>
            </a:pPr>
            <a:endParaRPr lang="fr-FR" altLang="fr-FR" sz="1900" dirty="0" smtClean="0"/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 typeface="Wingdings 2"/>
              <a:buChar char="—"/>
            </a:pPr>
            <a:endParaRPr lang="fr-FR" altLang="fr-FR" sz="1900" dirty="0"/>
          </a:p>
        </p:txBody>
      </p:sp>
    </p:spTree>
    <p:extLst>
      <p:ext uri="{BB962C8B-B14F-4D97-AF65-F5344CB8AC3E}">
        <p14:creationId xmlns:p14="http://schemas.microsoft.com/office/powerpoint/2010/main" val="77989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057" y="5502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2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Mise en garde</a:t>
            </a:r>
            <a:endParaRPr lang="fr-FR" sz="4800" dirty="0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2245666" y="1702679"/>
            <a:ext cx="4644344" cy="50612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altLang="fr-FR" sz="1600" dirty="0" smtClean="0"/>
              <a:t>Cette présentation a été réalisée dans le cadre de notre formation en licence professionnelle plasturgie ; elle résulte de la synthèse des sources (Cf. fin de présentation) que nous avons pu trouver, et nous ne pouvons en aucun cas être tenu responsable des éventuelles erreurs techniques.</a:t>
            </a:r>
          </a:p>
          <a:p>
            <a:pPr algn="just"/>
            <a:r>
              <a:rPr lang="fr-FR" altLang="fr-FR" sz="1600" dirty="0" smtClean="0"/>
              <a:t>Vous devrez être critique quand à l’utilisation de ce support, et nous vous invitons à vous référer directement aux sources citées.	</a:t>
            </a:r>
          </a:p>
          <a:p>
            <a:r>
              <a:rPr lang="fr-FR" altLang="fr-FR" sz="1600" dirty="0" smtClean="0"/>
              <a:t>Si ... </a:t>
            </a:r>
            <a:br>
              <a:rPr lang="fr-FR" altLang="fr-FR" sz="1600" dirty="0" smtClean="0"/>
            </a:br>
            <a:r>
              <a:rPr lang="fr-FR" altLang="fr-FR" sz="1600" dirty="0" smtClean="0"/>
              <a:t> </a:t>
            </a:r>
            <a:r>
              <a:rPr lang="fr-FR" altLang="fr-FR" sz="1600" b="1" dirty="0" smtClean="0">
                <a:solidFill>
                  <a:srgbClr val="CC6600"/>
                </a:solidFill>
              </a:rPr>
              <a:t>- vous rencontrez un problème de navigation (type </a:t>
            </a:r>
            <a:r>
              <a:rPr lang="fr-FR" altLang="fr-FR" sz="1600" b="1" dirty="0" err="1" smtClean="0">
                <a:solidFill>
                  <a:srgbClr val="CC6600"/>
                </a:solidFill>
              </a:rPr>
              <a:t>error</a:t>
            </a:r>
            <a:r>
              <a:rPr lang="fr-FR" altLang="fr-FR" sz="1600" b="1" dirty="0" smtClean="0">
                <a:solidFill>
                  <a:srgbClr val="CC6600"/>
                </a:solidFill>
              </a:rPr>
              <a:t> 404),</a:t>
            </a:r>
            <a:br>
              <a:rPr lang="fr-FR" altLang="fr-FR" sz="1600" b="1" dirty="0" smtClean="0">
                <a:solidFill>
                  <a:srgbClr val="CC6600"/>
                </a:solidFill>
              </a:rPr>
            </a:br>
            <a:r>
              <a:rPr lang="fr-FR" altLang="fr-FR" sz="1600" b="1" dirty="0" smtClean="0">
                <a:solidFill>
                  <a:srgbClr val="CC6600"/>
                </a:solidFill>
              </a:rPr>
              <a:t> - vous tombez sur une faute ... de frappe,</a:t>
            </a:r>
            <a:br>
              <a:rPr lang="fr-FR" altLang="fr-FR" sz="1600" b="1" dirty="0" smtClean="0">
                <a:solidFill>
                  <a:srgbClr val="CC6600"/>
                </a:solidFill>
              </a:rPr>
            </a:br>
            <a:r>
              <a:rPr lang="fr-FR" altLang="fr-FR" sz="1600" b="1" dirty="0" smtClean="0">
                <a:solidFill>
                  <a:srgbClr val="CC6600"/>
                </a:solidFill>
              </a:rPr>
              <a:t>  - vous pensez que des choses manques ou sont en trop,</a:t>
            </a:r>
            <a:br>
              <a:rPr lang="fr-FR" altLang="fr-FR" sz="1600" b="1" dirty="0" smtClean="0">
                <a:solidFill>
                  <a:srgbClr val="CC6600"/>
                </a:solidFill>
              </a:rPr>
            </a:br>
            <a:r>
              <a:rPr lang="fr-FR" altLang="fr-FR" sz="1600" b="1" dirty="0" smtClean="0">
                <a:solidFill>
                  <a:srgbClr val="CC6600"/>
                </a:solidFill>
              </a:rPr>
              <a:t>  - vous pensez que nous ne respectons pas vos droits d'auteur,</a:t>
            </a:r>
            <a:br>
              <a:rPr lang="fr-FR" altLang="fr-FR" sz="1600" b="1" dirty="0" smtClean="0">
                <a:solidFill>
                  <a:srgbClr val="CC6600"/>
                </a:solidFill>
              </a:rPr>
            </a:br>
            <a:r>
              <a:rPr lang="fr-FR" altLang="fr-FR" sz="1600" dirty="0" smtClean="0"/>
              <a:t/>
            </a:r>
            <a:br>
              <a:rPr lang="fr-FR" altLang="fr-FR" sz="1600" dirty="0" smtClean="0"/>
            </a:br>
            <a:r>
              <a:rPr lang="fr-FR" altLang="fr-FR" sz="1600" dirty="0" smtClean="0"/>
              <a:t>en d'autres termes si vous pensez que ce site doit être modifié.</a:t>
            </a:r>
            <a:br>
              <a:rPr lang="fr-FR" altLang="fr-FR" sz="1600" dirty="0" smtClean="0"/>
            </a:br>
            <a:r>
              <a:rPr lang="fr-FR" altLang="fr-FR" sz="1600" dirty="0" smtClean="0"/>
              <a:t/>
            </a:r>
            <a:br>
              <a:rPr lang="fr-FR" altLang="fr-FR" sz="1600" dirty="0" smtClean="0"/>
            </a:br>
            <a:r>
              <a:rPr lang="fr-FR" altLang="fr-FR" sz="1600" dirty="0" smtClean="0"/>
              <a:t>Merci de </a:t>
            </a:r>
            <a:r>
              <a:rPr lang="fr-FR" altLang="fr-FR" sz="1600" dirty="0" smtClean="0">
                <a:hlinkClick r:id="rId4"/>
              </a:rPr>
              <a:t>nous contacter </a:t>
            </a:r>
            <a:r>
              <a:rPr lang="fr-FR" altLang="fr-FR" sz="1600" dirty="0" smtClean="0"/>
              <a:t>pour nous suggérer vos modifications, nous corrigerons ...</a:t>
            </a:r>
          </a:p>
          <a:p>
            <a:pPr algn="just"/>
            <a:endParaRPr lang="fr-FR" altLang="fr-FR" sz="1400" dirty="0"/>
          </a:p>
        </p:txBody>
      </p:sp>
      <p:sp>
        <p:nvSpPr>
          <p:cNvPr id="11" name="Sous-titre 2"/>
          <p:cNvSpPr txBox="1">
            <a:spLocks/>
          </p:cNvSpPr>
          <p:nvPr/>
        </p:nvSpPr>
        <p:spPr>
          <a:xfrm rot="16200000">
            <a:off x="-1872730" y="2816892"/>
            <a:ext cx="5735639" cy="165576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Essai de fatigue 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2" name="Picture 1" descr="attention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1556792"/>
            <a:ext cx="3429000" cy="4710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785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057" y="5502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3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Sommaire</a:t>
            </a:r>
            <a:endParaRPr lang="fr-FR" sz="4800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908703" y="1608647"/>
            <a:ext cx="6778097" cy="484705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/>
              <a:buChar char="—"/>
            </a:pPr>
            <a:r>
              <a:rPr lang="fr-FR" altLang="fr-FR" dirty="0"/>
              <a:t>Définition</a:t>
            </a:r>
          </a:p>
          <a:p>
            <a:pPr>
              <a:buFont typeface="Wingdings 2"/>
              <a:buChar char="—"/>
            </a:pPr>
            <a:r>
              <a:rPr lang="fr-FR" altLang="fr-FR" dirty="0"/>
              <a:t>Principe</a:t>
            </a:r>
            <a:endParaRPr lang="fr-FR" altLang="fr-FR" sz="1100" dirty="0">
              <a:ea typeface="Arial" charset="0"/>
            </a:endParaRPr>
          </a:p>
          <a:p>
            <a:pPr>
              <a:buFont typeface="Wingdings 2"/>
              <a:buChar char="—"/>
            </a:pPr>
            <a:r>
              <a:rPr lang="fr-FR" altLang="fr-FR" dirty="0"/>
              <a:t>Ouverture de fissure</a:t>
            </a:r>
          </a:p>
          <a:p>
            <a:pPr>
              <a:buFont typeface="Wingdings 2"/>
              <a:buChar char="—"/>
            </a:pPr>
            <a:r>
              <a:rPr lang="fr-FR" altLang="fr-FR" dirty="0"/>
              <a:t>Appareils</a:t>
            </a:r>
          </a:p>
          <a:p>
            <a:pPr>
              <a:buFont typeface="Wingdings 2"/>
              <a:buChar char="—"/>
            </a:pPr>
            <a:r>
              <a:rPr lang="fr-FR" altLang="fr-FR" dirty="0"/>
              <a:t>Echantillons</a:t>
            </a:r>
          </a:p>
          <a:p>
            <a:pPr>
              <a:buFont typeface="Wingdings 2"/>
              <a:buChar char="—"/>
            </a:pPr>
            <a:r>
              <a:rPr lang="fr-FR" altLang="fr-FR" dirty="0"/>
              <a:t>Résultats</a:t>
            </a:r>
          </a:p>
          <a:p>
            <a:pPr>
              <a:buFont typeface="Wingdings 2"/>
              <a:buChar char="—"/>
            </a:pPr>
            <a:r>
              <a:rPr lang="fr-FR" altLang="fr-FR" dirty="0"/>
              <a:t>Prévention</a:t>
            </a:r>
          </a:p>
          <a:p>
            <a:pPr>
              <a:buFont typeface="Wingdings 2"/>
              <a:buChar char="—"/>
            </a:pPr>
            <a:r>
              <a:rPr lang="fr-FR" altLang="fr-FR" dirty="0"/>
              <a:t>Domaines d’applications</a:t>
            </a:r>
          </a:p>
          <a:p>
            <a:pPr>
              <a:buFont typeface="Wingdings 2"/>
              <a:buChar char="—"/>
            </a:pPr>
            <a:r>
              <a:rPr lang="fr-FR" altLang="fr-FR" dirty="0"/>
              <a:t>Interrelations</a:t>
            </a:r>
          </a:p>
          <a:p>
            <a:pPr>
              <a:buFont typeface="Wingdings 2"/>
              <a:buChar char="—"/>
            </a:pPr>
            <a:r>
              <a:rPr lang="fr-FR" altLang="fr-FR" dirty="0"/>
              <a:t>Conclusion</a:t>
            </a:r>
          </a:p>
          <a:p>
            <a:pPr>
              <a:buFont typeface="Wingdings 2"/>
              <a:buChar char="—"/>
            </a:pPr>
            <a:r>
              <a:rPr lang="fr-FR" altLang="fr-FR" dirty="0"/>
              <a:t>Lexique </a:t>
            </a:r>
          </a:p>
          <a:p>
            <a:pPr>
              <a:buFont typeface="Wingdings 2"/>
              <a:buChar char="—"/>
            </a:pPr>
            <a:r>
              <a:rPr lang="fr-FR" altLang="fr-FR" dirty="0"/>
              <a:t>Sources</a:t>
            </a:r>
          </a:p>
          <a:p>
            <a:pPr marL="0" indent="0" algn="just">
              <a:buNone/>
            </a:pPr>
            <a:endParaRPr lang="fr-FR" altLang="fr-FR" sz="1400" dirty="0"/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Essai de fatigue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88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057" y="5502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4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Essai de fatigue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Définition</a:t>
            </a:r>
          </a:p>
        </p:txBody>
      </p:sp>
      <p:sp>
        <p:nvSpPr>
          <p:cNvPr id="1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610875" y="1774104"/>
            <a:ext cx="9819125" cy="4903787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Font typeface="Wingdings 2"/>
              <a:buChar char="—"/>
            </a:pPr>
            <a:r>
              <a:rPr lang="fr-FR" altLang="fr-FR" sz="2000" dirty="0"/>
              <a:t>La tenue à la fatigue d'un matériau consiste à déterminer son comportement sous l'action de sollicitations mécaniques répétées, mais insuffisantes individuellement pour provoquer un endommagement</a:t>
            </a:r>
          </a:p>
          <a:p>
            <a:pPr eaLnBrk="1" hangingPunct="1">
              <a:lnSpc>
                <a:spcPct val="120000"/>
              </a:lnSpc>
              <a:buFont typeface="Wingdings 2"/>
              <a:buChar char="—"/>
            </a:pPr>
            <a:endParaRPr lang="fr-FR" altLang="fr-FR" sz="500" dirty="0"/>
          </a:p>
          <a:p>
            <a:pPr eaLnBrk="1" hangingPunct="1">
              <a:lnSpc>
                <a:spcPct val="120000"/>
              </a:lnSpc>
              <a:buFont typeface="Wingdings 2"/>
              <a:buChar char="—"/>
            </a:pPr>
            <a:endParaRPr lang="fr-FR" altLang="fr-FR" sz="1000" dirty="0"/>
          </a:p>
          <a:p>
            <a:pPr eaLnBrk="1" hangingPunct="1">
              <a:lnSpc>
                <a:spcPct val="120000"/>
              </a:lnSpc>
              <a:buFont typeface="Wingdings 2"/>
              <a:buChar char="—"/>
            </a:pPr>
            <a:endParaRPr lang="fr-FR" altLang="fr-FR" sz="1000" dirty="0"/>
          </a:p>
          <a:p>
            <a:pPr eaLnBrk="1" hangingPunct="1">
              <a:lnSpc>
                <a:spcPct val="120000"/>
              </a:lnSpc>
              <a:buFont typeface="Wingdings 2"/>
              <a:buChar char="—"/>
            </a:pPr>
            <a:endParaRPr lang="fr-FR" altLang="fr-FR" sz="1000" dirty="0"/>
          </a:p>
          <a:p>
            <a:pPr eaLnBrk="1" hangingPunct="1">
              <a:lnSpc>
                <a:spcPct val="120000"/>
              </a:lnSpc>
              <a:buFont typeface="Wingdings 2"/>
              <a:buChar char="—"/>
            </a:pPr>
            <a:endParaRPr lang="fr-FR" altLang="fr-FR" sz="1000" dirty="0"/>
          </a:p>
          <a:p>
            <a:pPr eaLnBrk="1" hangingPunct="1">
              <a:lnSpc>
                <a:spcPct val="120000"/>
              </a:lnSpc>
              <a:buFont typeface="Wingdings 2"/>
              <a:buChar char="—"/>
            </a:pPr>
            <a:endParaRPr lang="fr-FR" altLang="fr-FR" sz="1000" dirty="0"/>
          </a:p>
          <a:p>
            <a:pPr eaLnBrk="1" hangingPunct="1">
              <a:lnSpc>
                <a:spcPct val="120000"/>
              </a:lnSpc>
              <a:buFont typeface="Wingdings 2"/>
              <a:buChar char="—"/>
            </a:pPr>
            <a:endParaRPr lang="fr-FR" altLang="fr-FR" sz="1000" dirty="0"/>
          </a:p>
          <a:p>
            <a:pPr eaLnBrk="1" hangingPunct="1">
              <a:lnSpc>
                <a:spcPct val="120000"/>
              </a:lnSpc>
              <a:buFont typeface="Wingdings 2"/>
              <a:buChar char="—"/>
            </a:pPr>
            <a:endParaRPr lang="fr-FR" altLang="fr-FR" sz="1000" dirty="0" smtClean="0"/>
          </a:p>
          <a:p>
            <a:pPr eaLnBrk="1" hangingPunct="1">
              <a:lnSpc>
                <a:spcPct val="120000"/>
              </a:lnSpc>
              <a:buFont typeface="Wingdings 2"/>
              <a:buChar char="—"/>
            </a:pPr>
            <a:endParaRPr lang="fr-FR" altLang="fr-FR" sz="1800" dirty="0" smtClean="0"/>
          </a:p>
          <a:p>
            <a:pPr eaLnBrk="1" hangingPunct="1">
              <a:lnSpc>
                <a:spcPct val="120000"/>
              </a:lnSpc>
              <a:buFont typeface="Wingdings 2"/>
              <a:buChar char="—"/>
            </a:pPr>
            <a:endParaRPr lang="fr-FR" altLang="fr-FR" sz="1800" dirty="0" smtClean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1214" y="2972988"/>
            <a:ext cx="8267992" cy="3112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908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114" y="0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5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Essai de fatigue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</a:t>
            </a:r>
            <a:r>
              <a:rPr lang="fr-FR" altLang="en-US" sz="4800" dirty="0" smtClean="0"/>
              <a:t>Définition</a:t>
            </a:r>
            <a:endParaRPr lang="fr-FR" sz="48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3"/>
              <p:cNvSpPr>
                <a:spLocks noGrp="1" noChangeArrowheads="1"/>
              </p:cNvSpPr>
              <p:nvPr>
                <p:ph idx="4294967295"/>
              </p:nvPr>
            </p:nvSpPr>
            <p:spPr>
              <a:xfrm>
                <a:off x="1547813" y="1376363"/>
                <a:ext cx="9661470" cy="4903787"/>
              </a:xfrm>
            </p:spPr>
            <p:txBody>
              <a:bodyPr>
                <a:normAutofit fontScale="92500" lnSpcReduction="10000"/>
              </a:bodyPr>
              <a:lstStyle/>
              <a:p>
                <a:pPr eaLnBrk="1" hangingPunct="1">
                  <a:lnSpc>
                    <a:spcPct val="120000"/>
                  </a:lnSpc>
                  <a:buFont typeface="Wingdings 2"/>
                  <a:buChar char="—"/>
                </a:pPr>
                <a:endParaRPr lang="fr-FR" altLang="fr-FR" sz="2000" dirty="0"/>
              </a:p>
              <a:p>
                <a:pPr>
                  <a:lnSpc>
                    <a:spcPct val="120000"/>
                  </a:lnSpc>
                </a:pPr>
                <a:r>
                  <a:rPr lang="fr-FR" altLang="fr-FR" sz="2400" dirty="0" smtClean="0"/>
                  <a:t>La fatigue est caractérisée par une variation de contraintes inférieure à la limite d’élasticité</a:t>
                </a:r>
              </a:p>
              <a:p>
                <a:pPr marL="273050" lvl="1" indent="-273050" eaLnBrk="1" hangingPunct="1">
                  <a:lnSpc>
                    <a:spcPct val="120000"/>
                  </a:lnSpc>
                  <a:buClr>
                    <a:srgbClr val="009DD9"/>
                  </a:buClr>
                  <a:buSzPct val="95000"/>
                  <a:buFont typeface="Wingdings 2"/>
                  <a:buChar char="—"/>
                </a:pPr>
                <a:endParaRPr lang="fr-FR" dirty="0" smtClean="0"/>
              </a:p>
              <a:p>
                <a:pPr marL="273050" lvl="1" indent="-273050" eaLnBrk="1" hangingPunct="1">
                  <a:lnSpc>
                    <a:spcPct val="120000"/>
                  </a:lnSpc>
                  <a:buClr>
                    <a:srgbClr val="009DD9"/>
                  </a:buClr>
                  <a:buSzPct val="95000"/>
                  <a:buFont typeface="Wingdings 2"/>
                  <a:buChar char="—"/>
                </a:pPr>
                <a:endParaRPr lang="fr-FR" dirty="0" smtClean="0"/>
              </a:p>
              <a:p>
                <a:pPr marL="273050" lvl="1" indent="-273050" eaLnBrk="1" hangingPunct="1">
                  <a:lnSpc>
                    <a:spcPct val="120000"/>
                  </a:lnSpc>
                  <a:buClr>
                    <a:srgbClr val="009DD9"/>
                  </a:buClr>
                  <a:buSzPct val="95000"/>
                  <a:buFont typeface="Wingdings 2"/>
                  <a:buChar char="—"/>
                </a:pPr>
                <a:endParaRPr lang="fr-FR" dirty="0"/>
              </a:p>
              <a:p>
                <a:pPr marL="273050" lvl="1" indent="-273050" eaLnBrk="1" hangingPunct="1">
                  <a:lnSpc>
                    <a:spcPct val="120000"/>
                  </a:lnSpc>
                  <a:buClr>
                    <a:srgbClr val="009DD9"/>
                  </a:buClr>
                  <a:buSzPct val="95000"/>
                  <a:buFont typeface="Wingdings 2"/>
                  <a:buChar char="—"/>
                </a:pPr>
                <a:endParaRPr lang="fr-FR" dirty="0" smtClean="0"/>
              </a:p>
              <a:p>
                <a:pPr marL="273050" lvl="1" indent="-273050" eaLnBrk="1" hangingPunct="1">
                  <a:lnSpc>
                    <a:spcPct val="120000"/>
                  </a:lnSpc>
                  <a:buClr>
                    <a:srgbClr val="009DD9"/>
                  </a:buClr>
                  <a:buSzPct val="95000"/>
                  <a:buFont typeface="Wingdings 2"/>
                  <a:buChar char="—"/>
                </a:pPr>
                <a:endParaRPr lang="fr-FR" dirty="0"/>
              </a:p>
              <a:p>
                <a:pPr marL="273050" lvl="1" indent="-273050" eaLnBrk="1" hangingPunct="1">
                  <a:lnSpc>
                    <a:spcPct val="120000"/>
                  </a:lnSpc>
                  <a:buClr>
                    <a:srgbClr val="009DD9"/>
                  </a:buClr>
                  <a:buSzPct val="95000"/>
                  <a:buFont typeface="Wingdings 2"/>
                  <a:buChar char="—"/>
                </a:pPr>
                <a:endParaRPr lang="fr-FR" dirty="0"/>
              </a:p>
              <a:p>
                <a:pPr marL="342900" lvl="1" indent="-342900">
                  <a:lnSpc>
                    <a:spcPct val="120000"/>
                  </a:lnSpc>
                  <a:buClr>
                    <a:srgbClr val="009DD9"/>
                  </a:buClr>
                  <a:buSzPct val="95000"/>
                </a:pPr>
                <a:r>
                  <a:rPr lang="fr-FR" dirty="0" smtClean="0"/>
                  <a:t>La </a:t>
                </a:r>
                <a:r>
                  <a:rPr lang="fr-FR" u="sng" dirty="0"/>
                  <a:t>limite de fatigue</a:t>
                </a:r>
                <a:r>
                  <a:rPr lang="fr-FR" dirty="0"/>
                  <a:t> correspond à la plus grande amplitude de contrainte pour laquelle il n’est pas observé de rupture après un nombre infini de cycles (≈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i="1">
                            <a:latin typeface="Cambria Math"/>
                          </a:rPr>
                        </m:ctrlPr>
                      </m:sSupPr>
                      <m:e>
                        <m:r>
                          <a:rPr lang="fr-FR" i="1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fr-FR" i="1">
                            <a:latin typeface="Cambria Math"/>
                          </a:rPr>
                          <m:t>7</m:t>
                        </m:r>
                      </m:sup>
                    </m:sSup>
                    <m:r>
                      <a:rPr lang="fr-FR" i="1">
                        <a:latin typeface="Cambria Math"/>
                      </a:rPr>
                      <m:t>)</m:t>
                    </m:r>
                  </m:oMath>
                </a14:m>
                <a:endParaRPr lang="fr-FR" altLang="fr-FR" dirty="0"/>
              </a:p>
              <a:p>
                <a:pPr eaLnBrk="1" hangingPunct="1">
                  <a:lnSpc>
                    <a:spcPct val="120000"/>
                  </a:lnSpc>
                  <a:buFont typeface="Wingdings 2"/>
                  <a:buChar char="—"/>
                </a:pPr>
                <a:endParaRPr lang="fr-FR" altLang="fr-FR" sz="1800" dirty="0" smtClean="0"/>
              </a:p>
            </p:txBody>
          </p:sp>
        </mc:Choice>
        <mc:Fallback xmlns="">
          <p:sp>
            <p:nvSpPr>
              <p:cNvPr id="13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1547813" y="1376363"/>
                <a:ext cx="9661470" cy="4903787"/>
              </a:xfrm>
              <a:blipFill rotWithShape="1">
                <a:blip r:embed="rId4"/>
                <a:stretch>
                  <a:fillRect l="-7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996" y="2263355"/>
            <a:ext cx="8058670" cy="2762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996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114" y="0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6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Essai de fatigue 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-580724" y="776953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</a:t>
            </a:r>
            <a:r>
              <a:rPr lang="fr-FR" altLang="en-US" sz="4800" dirty="0" smtClean="0"/>
              <a:t>Principe</a:t>
            </a:r>
            <a:endParaRPr lang="fr-FR" sz="4800" dirty="0" smtClean="0"/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1585858" y="1784023"/>
            <a:ext cx="9670722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095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ts val="400"/>
              </a:spcBef>
            </a:pPr>
            <a:r>
              <a:rPr lang="fr-FR" altLang="fr-FR" sz="2400" dirty="0" smtClean="0"/>
              <a:t>Le phénomène de fatigue intervient lorsque les efforts varient avec le temps.</a:t>
            </a:r>
            <a:endParaRPr lang="fr-FR" altLang="fr-FR" sz="2400" dirty="0"/>
          </a:p>
          <a:p>
            <a:pPr>
              <a:spcBef>
                <a:spcPts val="400"/>
              </a:spcBef>
              <a:buClr>
                <a:schemeClr val="accent1"/>
              </a:buClr>
              <a:buSzPct val="68000"/>
            </a:pPr>
            <a:endParaRPr lang="fr-FR" altLang="fr-FR" sz="1100" dirty="0"/>
          </a:p>
          <a:p>
            <a:pPr>
              <a:spcBef>
                <a:spcPts val="400"/>
              </a:spcBef>
            </a:pPr>
            <a:r>
              <a:rPr lang="fr-FR" altLang="fr-FR" sz="2400" dirty="0"/>
              <a:t>Trois paramètres régissent le comportement du matériau en fatigue </a:t>
            </a:r>
            <a:r>
              <a:rPr lang="fr-FR" altLang="fr-FR" sz="2800" dirty="0"/>
              <a:t>: </a:t>
            </a:r>
            <a:endParaRPr lang="fr-FR" altLang="fr-FR" sz="2800" dirty="0" smtClean="0"/>
          </a:p>
          <a:p>
            <a:pPr marL="452438" indent="-34290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fr-FR" altLang="fr-FR" sz="2400" dirty="0" smtClean="0"/>
              <a:t>Amplitude et valeur moyenne de sollicitation</a:t>
            </a:r>
          </a:p>
          <a:p>
            <a:pPr marL="452438" indent="-34290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fr-FR" altLang="fr-FR" sz="2400" dirty="0" smtClean="0"/>
              <a:t>Etat de surface</a:t>
            </a:r>
          </a:p>
          <a:p>
            <a:pPr marL="452438" indent="-34290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fr-FR" altLang="fr-FR" sz="2400" dirty="0" smtClean="0"/>
              <a:t>Environnement de la pièce</a:t>
            </a:r>
          </a:p>
          <a:p>
            <a:pPr>
              <a:spcBef>
                <a:spcPts val="400"/>
              </a:spcBef>
            </a:pPr>
            <a:endParaRPr lang="fr-FR" altLang="fr-FR" sz="2000" dirty="0"/>
          </a:p>
          <a:p>
            <a:pPr>
              <a:spcBef>
                <a:spcPts val="400"/>
              </a:spcBef>
            </a:pPr>
            <a:endParaRPr lang="fr-FR" altLang="fr-FR" sz="1100" dirty="0"/>
          </a:p>
          <a:p>
            <a:pPr>
              <a:buClr>
                <a:srgbClr val="009DD9"/>
              </a:buClr>
              <a:buSzPct val="95000"/>
            </a:pPr>
            <a:r>
              <a:rPr lang="fr-FR" altLang="fr-FR" sz="2400" dirty="0" smtClean="0"/>
              <a:t>L’étude de fatigue est expérimentale, elle dépend :</a:t>
            </a:r>
          </a:p>
          <a:p>
            <a:pPr lvl="1">
              <a:buSzPct val="95000"/>
              <a:buFont typeface="Wingdings 2"/>
              <a:buChar char="—"/>
            </a:pPr>
            <a:r>
              <a:rPr lang="fr-FR" altLang="fr-FR" sz="2400" dirty="0" smtClean="0"/>
              <a:t>Du matériau</a:t>
            </a:r>
          </a:p>
          <a:p>
            <a:pPr lvl="1">
              <a:buSzPct val="95000"/>
              <a:buFont typeface="Wingdings 2"/>
              <a:buChar char="—"/>
            </a:pPr>
            <a:r>
              <a:rPr lang="fr-FR" altLang="fr-FR" sz="2400" dirty="0" smtClean="0"/>
              <a:t>De la pièce</a:t>
            </a:r>
          </a:p>
          <a:p>
            <a:pPr lvl="1">
              <a:buSzPct val="95000"/>
              <a:buFont typeface="Wingdings 2"/>
              <a:buChar char="—"/>
            </a:pPr>
            <a:r>
              <a:rPr lang="fr-FR" altLang="fr-FR" sz="2400" dirty="0" smtClean="0"/>
              <a:t>De la structure</a:t>
            </a:r>
          </a:p>
          <a:p>
            <a:pPr lvl="1">
              <a:buClr>
                <a:srgbClr val="009DD9"/>
              </a:buClr>
              <a:buSzPct val="95000"/>
              <a:buFont typeface="Wingdings 2"/>
              <a:buChar char="—"/>
            </a:pPr>
            <a:endParaRPr lang="fr-FR" altLang="fr-FR" dirty="0"/>
          </a:p>
          <a:p>
            <a:pPr lvl="1">
              <a:buClr>
                <a:srgbClr val="009DD9"/>
              </a:buClr>
              <a:buSzPct val="95000"/>
              <a:buFont typeface="Wingdings 2"/>
              <a:buChar char="—"/>
            </a:pPr>
            <a:endParaRPr lang="fr-FR" altLang="fr-FR" dirty="0" smtClean="0"/>
          </a:p>
          <a:p>
            <a:pPr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}"/>
            </a:pPr>
            <a:endParaRPr lang="fr-FR" altLang="fr-FR" sz="2000" dirty="0"/>
          </a:p>
          <a:p>
            <a:pPr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}"/>
            </a:pPr>
            <a:endParaRPr lang="fr-FR" altLang="fr-FR" sz="2000" dirty="0"/>
          </a:p>
        </p:txBody>
      </p:sp>
    </p:spTree>
    <p:extLst>
      <p:ext uri="{BB962C8B-B14F-4D97-AF65-F5344CB8AC3E}">
        <p14:creationId xmlns:p14="http://schemas.microsoft.com/office/powerpoint/2010/main" val="99948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115" y="5502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7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Essai de fatigue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-1058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Principe</a:t>
            </a: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891380" y="1495961"/>
            <a:ext cx="11074648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buClr>
                <a:srgbClr val="009DD9"/>
              </a:buClr>
              <a:buSzPct val="95000"/>
              <a:buFont typeface="Wingdings 2"/>
              <a:buChar char="—"/>
            </a:pPr>
            <a:r>
              <a:rPr lang="fr-FR" altLang="fr-FR" sz="2000" dirty="0"/>
              <a:t>Si les contraintes sont répétées (contraintes cycliques), à partir d'un certain moment, la zone soumise aux efforts ne peut plus encaisser les déformations même faibles : une fissure s'amorce. Puis, chaque fois que la contrainte se répète, la fissure s'agrandit, et cela mène rapidement à la rupture de la </a:t>
            </a:r>
            <a:r>
              <a:rPr lang="fr-FR" altLang="fr-FR" sz="2000" dirty="0" smtClean="0"/>
              <a:t>pièce</a:t>
            </a:r>
          </a:p>
          <a:p>
            <a:pPr marL="457200" lvl="1" indent="0">
              <a:buClr>
                <a:srgbClr val="009DD9"/>
              </a:buClr>
              <a:buSzPct val="95000"/>
            </a:pPr>
            <a:endParaRPr lang="fr-FR" altLang="fr-FR" sz="2000" dirty="0"/>
          </a:p>
          <a:p>
            <a:pPr>
              <a:spcBef>
                <a:spcPts val="400"/>
              </a:spcBef>
            </a:pPr>
            <a:r>
              <a:rPr lang="fr-FR" altLang="fr-FR" sz="2400" dirty="0" smtClean="0"/>
              <a:t>Le phénomène de rupture par fatigue se déroule en 3 phases distinctes :</a:t>
            </a:r>
            <a:endParaRPr lang="fr-FR" altLang="fr-FR" sz="600" dirty="0" smtClean="0"/>
          </a:p>
          <a:p>
            <a:pPr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}"/>
            </a:pPr>
            <a:r>
              <a:rPr lang="fr-FR" altLang="fr-FR" sz="2000" dirty="0" smtClean="0"/>
              <a:t>PHASE I : Phase d'initiation de la fissure</a:t>
            </a:r>
          </a:p>
          <a:p>
            <a:r>
              <a:rPr lang="fr-FR" sz="1400" dirty="0"/>
              <a:t>Peu représenter 80 à 90% de la durée de </a:t>
            </a:r>
            <a:r>
              <a:rPr lang="fr-FR" sz="1400" dirty="0" smtClean="0"/>
              <a:t>vie. Germination </a:t>
            </a:r>
            <a:r>
              <a:rPr lang="fr-FR" sz="1400" dirty="0"/>
              <a:t>et croissance de </a:t>
            </a:r>
            <a:r>
              <a:rPr lang="fr-FR" sz="1400" dirty="0" smtClean="0"/>
              <a:t>multiples microfissures, coalescence aboutissant </a:t>
            </a:r>
            <a:r>
              <a:rPr lang="fr-FR" sz="1400" dirty="0"/>
              <a:t>à la formation d’une </a:t>
            </a:r>
            <a:r>
              <a:rPr lang="fr-FR" sz="1400" dirty="0" smtClean="0"/>
              <a:t>macro fissure. Toute </a:t>
            </a:r>
            <a:r>
              <a:rPr lang="fr-FR" sz="1400" dirty="0"/>
              <a:t>discontinuité de surface favorise cette </a:t>
            </a:r>
            <a:r>
              <a:rPr lang="fr-FR" sz="1400" dirty="0" smtClean="0"/>
              <a:t>germination (piqûres </a:t>
            </a:r>
            <a:r>
              <a:rPr lang="fr-FR" sz="1400" dirty="0"/>
              <a:t>de </a:t>
            </a:r>
            <a:r>
              <a:rPr lang="fr-FR" sz="1400" dirty="0" smtClean="0"/>
              <a:t>corrosion</a:t>
            </a:r>
            <a:r>
              <a:rPr lang="fr-FR" sz="1400" dirty="0"/>
              <a:t>, entailles, congés de raccordement, usinages, inclusions de </a:t>
            </a:r>
            <a:r>
              <a:rPr lang="fr-FR" sz="1400" dirty="0" smtClean="0"/>
              <a:t>surface)</a:t>
            </a:r>
            <a:endParaRPr lang="fr-FR" altLang="fr-FR" sz="2000" dirty="0" smtClean="0"/>
          </a:p>
          <a:p>
            <a:pPr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}"/>
            </a:pPr>
            <a:r>
              <a:rPr lang="fr-FR" altLang="fr-FR" sz="2000" dirty="0" smtClean="0"/>
              <a:t>PHASE II : Phase de propagation de la fissure</a:t>
            </a:r>
          </a:p>
          <a:p>
            <a:pPr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}"/>
            </a:pPr>
            <a:r>
              <a:rPr lang="fr-FR" altLang="fr-FR" sz="2000" dirty="0" smtClean="0"/>
              <a:t>PHASE III : Phase de rupture finale de la pièce</a:t>
            </a:r>
          </a:p>
          <a:p>
            <a:pPr>
              <a:buClr>
                <a:schemeClr val="accent1"/>
              </a:buClr>
              <a:buSzPct val="68000"/>
              <a:buFont typeface="Wingdings 3"/>
              <a:buChar char="}"/>
            </a:pPr>
            <a:endParaRPr lang="fr-FR" altLang="fr-FR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6874" y="5011790"/>
            <a:ext cx="1698487" cy="1380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8786" y="4985585"/>
            <a:ext cx="2059835" cy="1527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7013" y="5064587"/>
            <a:ext cx="1767060" cy="1274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434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502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8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Essai de fatigue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0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Principe</a:t>
            </a: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1547813" y="1576388"/>
            <a:ext cx="9787594" cy="489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buClr>
                <a:srgbClr val="009DD9"/>
              </a:buClr>
              <a:buSzPct val="95000"/>
              <a:buFont typeface="Wingdings 2"/>
              <a:buChar char="—"/>
            </a:pPr>
            <a:r>
              <a:rPr lang="fr-FR" altLang="fr-FR" dirty="0"/>
              <a:t>Si l'on observe la surface rompue au microscope, on aperçoit des stries globalement parallèles, correspondant à la propagation de la fissure à chaque sollicitation, puis une zone d'arrachement, correspondant à la rupture finale</a:t>
            </a:r>
          </a:p>
          <a:p>
            <a:pPr>
              <a:buClr>
                <a:schemeClr val="accent1"/>
              </a:buClr>
              <a:buSzPct val="68000"/>
              <a:buFont typeface="Wingdings 3"/>
              <a:buChar char="}"/>
            </a:pPr>
            <a:endParaRPr lang="fr-FR" altLang="fr-FR" dirty="0"/>
          </a:p>
          <a:p>
            <a:pPr>
              <a:buClr>
                <a:schemeClr val="accent1"/>
              </a:buClr>
              <a:buSzPct val="68000"/>
              <a:buFont typeface="Wingdings 3"/>
              <a:buChar char="}"/>
            </a:pPr>
            <a:endParaRPr lang="fr-FR" altLang="fr-FR" dirty="0"/>
          </a:p>
          <a:p>
            <a:pPr>
              <a:buClr>
                <a:schemeClr val="accent1"/>
              </a:buClr>
              <a:buSzPct val="68000"/>
              <a:buFont typeface="Wingdings 3"/>
              <a:buChar char="}"/>
            </a:pPr>
            <a:endParaRPr lang="fr-FR" altLang="fr-FR" dirty="0"/>
          </a:p>
          <a:p>
            <a:pPr>
              <a:buClr>
                <a:srgbClr val="009DD9"/>
              </a:buClr>
              <a:buSzPct val="95000"/>
              <a:buFont typeface="Wingdings 2"/>
              <a:buChar char="—"/>
            </a:pPr>
            <a:endParaRPr lang="fr-FR" altLang="fr-FR" dirty="0"/>
          </a:p>
          <a:p>
            <a:pPr>
              <a:buClr>
                <a:srgbClr val="009DD9"/>
              </a:buClr>
              <a:buSzPct val="95000"/>
              <a:buFont typeface="Wingdings 2"/>
              <a:buChar char="—"/>
            </a:pPr>
            <a:endParaRPr lang="fr-FR" altLang="fr-FR" dirty="0"/>
          </a:p>
          <a:p>
            <a:pPr>
              <a:buClr>
                <a:srgbClr val="009DD9"/>
              </a:buClr>
              <a:buSzPct val="95000"/>
              <a:buFont typeface="Wingdings 2"/>
              <a:buChar char="—"/>
            </a:pPr>
            <a:endParaRPr lang="fr-FR" altLang="fr-FR" dirty="0"/>
          </a:p>
          <a:p>
            <a:pPr>
              <a:buClr>
                <a:srgbClr val="009DD9"/>
              </a:buClr>
              <a:buSzPct val="95000"/>
              <a:buFont typeface="Wingdings 2"/>
              <a:buChar char="—"/>
            </a:pPr>
            <a:endParaRPr lang="fr-FR" altLang="fr-FR" dirty="0"/>
          </a:p>
          <a:p>
            <a:pPr>
              <a:buClr>
                <a:srgbClr val="009DD9"/>
              </a:buClr>
              <a:buSzPct val="95000"/>
              <a:buFont typeface="Wingdings 2"/>
              <a:buChar char="—"/>
            </a:pPr>
            <a:endParaRPr lang="fr-FR" altLang="fr-FR" dirty="0"/>
          </a:p>
          <a:p>
            <a:pPr>
              <a:buClr>
                <a:srgbClr val="009DD9"/>
              </a:buClr>
              <a:buSzPct val="95000"/>
              <a:buFont typeface="Wingdings 2"/>
              <a:buChar char="—"/>
            </a:pPr>
            <a:endParaRPr lang="fr-FR" altLang="fr-FR" dirty="0"/>
          </a:p>
          <a:p>
            <a:pPr>
              <a:buClr>
                <a:srgbClr val="009DD9"/>
              </a:buClr>
              <a:buSzPct val="95000"/>
              <a:buFont typeface="Wingdings 2"/>
              <a:buChar char="—"/>
            </a:pPr>
            <a:endParaRPr lang="fr-FR" altLang="fr-FR" dirty="0"/>
          </a:p>
          <a:p>
            <a:pPr marL="0" indent="0">
              <a:buClr>
                <a:srgbClr val="009DD9"/>
              </a:buClr>
              <a:buSzPct val="95000"/>
            </a:pPr>
            <a:endParaRPr lang="fr-FR" altLang="fr-FR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947194"/>
            <a:ext cx="2663825" cy="2497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8200" y="3125251"/>
            <a:ext cx="6437607" cy="259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3428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1268"/>
            <a:ext cx="12193057" cy="6852498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9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Grosset Heidi – </a:t>
            </a:r>
            <a:r>
              <a:rPr lang="fr-FR" sz="2000" b="1" dirty="0" err="1" smtClean="0">
                <a:solidFill>
                  <a:srgbClr val="10069F"/>
                </a:solidFill>
              </a:rPr>
              <a:t>Nava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Vazquez</a:t>
            </a:r>
            <a:r>
              <a:rPr lang="fr-FR" sz="2000" b="1" dirty="0" smtClean="0">
                <a:solidFill>
                  <a:srgbClr val="10069F"/>
                </a:solidFill>
              </a:rPr>
              <a:t> </a:t>
            </a:r>
            <a:r>
              <a:rPr lang="fr-FR" sz="2000" b="1" dirty="0" err="1" smtClean="0">
                <a:solidFill>
                  <a:srgbClr val="10069F"/>
                </a:solidFill>
              </a:rPr>
              <a:t>Zurisadai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24392" y="3068554"/>
            <a:ext cx="5735639" cy="1152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Essai de fatigue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333375"/>
            <a:ext cx="8229600" cy="1143000"/>
          </a:xfrm>
        </p:spPr>
        <p:txBody>
          <a:bodyPr/>
          <a:lstStyle/>
          <a:p>
            <a:pPr eaLnBrk="1" hangingPunct="1"/>
            <a:r>
              <a:rPr lang="fr-FR" altLang="fr-FR" dirty="0"/>
              <a:t>Ouverture de fissure</a:t>
            </a:r>
          </a:p>
        </p:txBody>
      </p:sp>
      <p:sp>
        <p:nvSpPr>
          <p:cNvPr id="15" name="Rectangle 3"/>
          <p:cNvSpPr>
            <a:spLocks noGrp="1"/>
          </p:cNvSpPr>
          <p:nvPr>
            <p:ph idx="4294967295"/>
          </p:nvPr>
        </p:nvSpPr>
        <p:spPr>
          <a:xfrm>
            <a:off x="1090085" y="1470682"/>
            <a:ext cx="5604403" cy="957208"/>
          </a:xfrm>
        </p:spPr>
        <p:txBody>
          <a:bodyPr>
            <a:normAutofit/>
          </a:bodyPr>
          <a:lstStyle/>
          <a:p>
            <a:pPr marL="109538" indent="0" eaLnBrk="1" hangingPunct="1">
              <a:spcBef>
                <a:spcPct val="0"/>
              </a:spcBef>
              <a:buFont typeface="Wingdings 2"/>
              <a:buNone/>
            </a:pPr>
            <a:r>
              <a:rPr lang="fr-FR" altLang="fr-FR" dirty="0"/>
              <a:t>L’ouverture de fissure peut se mesurer de différentes manières :</a:t>
            </a:r>
          </a:p>
        </p:txBody>
      </p:sp>
      <p:pic>
        <p:nvPicPr>
          <p:cNvPr id="16" name="Picture 102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1"/>
          <a:stretch>
            <a:fillRect/>
          </a:stretch>
        </p:blipFill>
        <p:spPr bwMode="auto">
          <a:xfrm>
            <a:off x="2059973" y="3106738"/>
            <a:ext cx="4634515" cy="3337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 Box 8"/>
          <p:cNvSpPr txBox="1">
            <a:spLocks/>
          </p:cNvSpPr>
          <p:nvPr/>
        </p:nvSpPr>
        <p:spPr bwMode="auto">
          <a:xfrm>
            <a:off x="6694488" y="1286860"/>
            <a:ext cx="4319587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buClr>
                <a:srgbClr val="009DD9"/>
              </a:buClr>
              <a:buSzPct val="95000"/>
              <a:buFont typeface="Wingdings 2"/>
              <a:buChar char="—"/>
            </a:pPr>
            <a:r>
              <a:rPr lang="fr-FR" altLang="fr-FR" sz="2000" dirty="0"/>
              <a:t> à la surface de l'échantillon (AA)</a:t>
            </a:r>
          </a:p>
          <a:p>
            <a:pPr>
              <a:buClr>
                <a:srgbClr val="009DD9"/>
              </a:buClr>
              <a:buSzPct val="95000"/>
              <a:buFont typeface="Wingdings 2"/>
              <a:buChar char="—"/>
            </a:pPr>
            <a:endParaRPr lang="fr-FR" altLang="fr-FR" sz="2000" dirty="0"/>
          </a:p>
          <a:p>
            <a:pPr>
              <a:buClr>
                <a:srgbClr val="009DD9"/>
              </a:buClr>
              <a:buSzPct val="95000"/>
              <a:buFont typeface="Wingdings 2"/>
              <a:buChar char="—"/>
            </a:pPr>
            <a:r>
              <a:rPr lang="fr-FR" altLang="fr-FR" sz="2000" dirty="0"/>
              <a:t> à la racine de l'entaille (CC)</a:t>
            </a:r>
          </a:p>
          <a:p>
            <a:pPr>
              <a:buClr>
                <a:srgbClr val="009DD9"/>
              </a:buClr>
              <a:buSzPct val="95000"/>
              <a:buFont typeface="Wingdings 2"/>
              <a:buChar char="—"/>
            </a:pPr>
            <a:endParaRPr lang="fr-FR" altLang="fr-FR" sz="2000" dirty="0"/>
          </a:p>
          <a:p>
            <a:pPr>
              <a:buClr>
                <a:srgbClr val="009DD9"/>
              </a:buClr>
              <a:buSzPct val="95000"/>
              <a:buFont typeface="Wingdings 2"/>
              <a:buChar char="—"/>
            </a:pPr>
            <a:r>
              <a:rPr lang="fr-FR" altLang="fr-FR" sz="2000" dirty="0"/>
              <a:t> à la base de la craquelure (BB)</a:t>
            </a:r>
          </a:p>
          <a:p>
            <a:pPr>
              <a:buClr>
                <a:srgbClr val="009DD9"/>
              </a:buClr>
              <a:buSzPct val="95000"/>
              <a:buFont typeface="Wingdings 2"/>
              <a:buChar char="—"/>
            </a:pPr>
            <a:endParaRPr lang="fr-FR" altLang="fr-FR" sz="2000" dirty="0"/>
          </a:p>
        </p:txBody>
      </p:sp>
      <p:sp>
        <p:nvSpPr>
          <p:cNvPr id="19" name="Rectangle 7"/>
          <p:cNvSpPr>
            <a:spLocks noChangeArrowheads="1"/>
          </p:cNvSpPr>
          <p:nvPr/>
        </p:nvSpPr>
        <p:spPr bwMode="auto">
          <a:xfrm>
            <a:off x="6908224" y="3813123"/>
            <a:ext cx="311571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fr-FR" altLang="fr-FR" sz="2000" dirty="0"/>
              <a:t>Observation de zone allant du micromètre au nanomètre</a:t>
            </a:r>
          </a:p>
        </p:txBody>
      </p:sp>
    </p:spTree>
    <p:extLst>
      <p:ext uri="{BB962C8B-B14F-4D97-AF65-F5344CB8AC3E}">
        <p14:creationId xmlns:p14="http://schemas.microsoft.com/office/powerpoint/2010/main" val="105406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</TotalTime>
  <Words>743</Words>
  <Application>Microsoft Office PowerPoint</Application>
  <PresentationFormat>Personnalisé</PresentationFormat>
  <Paragraphs>236</Paragraphs>
  <Slides>19</Slides>
  <Notes>19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0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Ouverture de fissure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biodégradation</dc:title>
  <dc:creator>Antoine</dc:creator>
  <cp:lastModifiedBy>GROSSET, Heidi</cp:lastModifiedBy>
  <cp:revision>56</cp:revision>
  <dcterms:created xsi:type="dcterms:W3CDTF">2015-12-07T19:50:37Z</dcterms:created>
  <dcterms:modified xsi:type="dcterms:W3CDTF">2016-06-21T07:18:00Z</dcterms:modified>
</cp:coreProperties>
</file>