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69F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>
        <p:scale>
          <a:sx n="60" d="100"/>
          <a:sy n="60" d="100"/>
        </p:scale>
        <p:origin x="-798" y="-10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195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0DBE-9299-4C07-BC5B-2D89AD6DD05E}" type="datetimeFigureOut">
              <a:rPr lang="fr-FR" smtClean="0"/>
              <a:t>21/06/2016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6EE1C-9B07-48AC-B5A7-C831B6A8BF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292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21/06/2016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93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56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patrick.kohl.pagesperso-orange.fr/spectro_oem/spectro_oem_10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uns.chez.com/sciences/drx/drx9.html" TargetMode="External"/><Relationship Id="rId5" Type="http://schemas.openxmlformats.org/officeDocument/2006/relationships/hyperlink" Target="http://lgremillard.free.fr/Gremillard%20Seminaire%20DRX%20CeramSept05.pdf" TargetMode="External"/><Relationship Id="rId4" Type="http://schemas.openxmlformats.org/officeDocument/2006/relationships/hyperlink" Target="http://www.sgm.univ-savoie.fr/LP/carac_2014/Boiteux_Oudin/Boiteux_Oudin_DRX.mh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Lionel.Flandin@univ-savoie.fr?subject=Probl%E8me%20sur%20le%20site%20web%20LP%20-%20Caract&#233;risation&amp;Body=Bonjour%20Monsieur,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85086" y="1370591"/>
            <a:ext cx="9144000" cy="1469792"/>
          </a:xfrm>
        </p:spPr>
        <p:txBody>
          <a:bodyPr>
            <a:normAutofit fontScale="90000"/>
          </a:bodyPr>
          <a:lstStyle/>
          <a:p>
            <a:r>
              <a:rPr lang="fr-FR" sz="7200" b="1" dirty="0" smtClean="0">
                <a:solidFill>
                  <a:schemeClr val="accent6">
                    <a:lumMod val="50000"/>
                  </a:schemeClr>
                </a:solidFill>
              </a:rPr>
              <a:t>Diffraction des rayons X</a:t>
            </a:r>
            <a:endParaRPr lang="fr-FR" sz="7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37" y="2171782"/>
            <a:ext cx="4978400" cy="357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10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Principe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636713" y="1447800"/>
            <a:ext cx="993517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/>
              <a:t>On place l’échantillon horizontalement sur le porte d’échantillon</a:t>
            </a:r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/>
              <a:t>On bombarde l'échantillon semi cristallin avec un faisceau de rayons X monochromatiques  avec différents angles d’incidences</a:t>
            </a:r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/>
              <a:t>En fonction des angles les rayons vont plus ou moins diffracter. On obtient un </a:t>
            </a:r>
            <a:r>
              <a:rPr lang="fr-FR" altLang="en-US" sz="2000" dirty="0" err="1"/>
              <a:t>diffractogramme</a:t>
            </a:r>
            <a:endParaRPr lang="fr-FR" altLang="en-US" sz="20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79" y="2865740"/>
            <a:ext cx="5859571" cy="364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11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Loi de Bragg</a:t>
            </a:r>
            <a:endParaRPr lang="fr-FR" sz="4800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4" y="1533902"/>
            <a:ext cx="3816350" cy="11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125" y="1830793"/>
            <a:ext cx="6416948" cy="264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40536" y="5400875"/>
            <a:ext cx="3456820" cy="523220"/>
          </a:xfrm>
          <a:prstGeom prst="rect">
            <a:avLst/>
          </a:prstGeom>
          <a:blipFill rotWithShape="1">
            <a:blip r:embed="rId6" cstate="print"/>
            <a:stretch>
              <a:fillRect/>
            </a:stretch>
          </a:blipFill>
          <a:ln w="25400">
            <a:noFill/>
          </a:ln>
        </p:spPr>
        <p:txBody>
          <a:bodyPr/>
          <a:lstStyle/>
          <a:p>
            <a:pPr>
              <a:defRPr/>
            </a:pPr>
            <a:r>
              <a:rPr lang="fr-FR">
                <a:noFill/>
                <a:latin typeface="Arial"/>
                <a:cs typeface="Arial"/>
              </a:rPr>
              <a:t> 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187450" y="5427663"/>
            <a:ext cx="3024188" cy="5238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en-US">
              <a:solidFill>
                <a:srgbClr val="FFFFFF"/>
              </a:solidFill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748760" y="4909085"/>
            <a:ext cx="441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dirty="0">
                <a:latin typeface="Tahoma" panose="020B0604030504040204" pitchFamily="34" charset="0"/>
              </a:rPr>
              <a:t>  d = distance </a:t>
            </a:r>
            <a:r>
              <a:rPr lang="fr-FR" altLang="en-US" dirty="0" smtClean="0">
                <a:latin typeface="Tahoma" panose="020B0604030504040204" pitchFamily="34" charset="0"/>
              </a:rPr>
              <a:t>inter réticulaire</a:t>
            </a:r>
            <a:endParaRPr lang="fr-FR" altLang="en-US" dirty="0">
              <a:latin typeface="Tahoma" panose="020B0604030504040204" pitchFamily="34" charset="0"/>
            </a:endParaRPr>
          </a:p>
          <a:p>
            <a:r>
              <a:rPr lang="fr-FR" altLang="en-US" dirty="0">
                <a:latin typeface="Tahoma" panose="020B0604030504040204" pitchFamily="34" charset="0"/>
              </a:rPr>
              <a:t>  θ = demi-angle de déviation</a:t>
            </a:r>
          </a:p>
          <a:p>
            <a:r>
              <a:rPr lang="fr-FR" altLang="en-US" dirty="0">
                <a:latin typeface="Tahoma" panose="020B0604030504040204" pitchFamily="34" charset="0"/>
              </a:rPr>
              <a:t>  n = ordre de </a:t>
            </a:r>
            <a:r>
              <a:rPr lang="fr-FR" altLang="en-US" dirty="0" smtClean="0">
                <a:latin typeface="Tahoma" panose="020B0604030504040204" pitchFamily="34" charset="0"/>
              </a:rPr>
              <a:t>diffraction  </a:t>
            </a:r>
            <a:endParaRPr lang="fr-FR" altLang="en-US" dirty="0">
              <a:latin typeface="Tahoma" panose="020B0604030504040204" pitchFamily="34" charset="0"/>
            </a:endParaRPr>
          </a:p>
          <a:p>
            <a:r>
              <a:rPr lang="fr-FR" altLang="en-US" dirty="0">
                <a:latin typeface="Tahoma" panose="020B0604030504040204" pitchFamily="34" charset="0"/>
              </a:rPr>
              <a:t>  λ = longueur d'onde des rayons </a:t>
            </a:r>
            <a:r>
              <a:rPr lang="fr-FR" altLang="en-US" dirty="0" smtClean="0">
                <a:latin typeface="Tahoma" panose="020B0604030504040204" pitchFamily="34" charset="0"/>
              </a:rPr>
              <a:t>X</a:t>
            </a:r>
            <a:endParaRPr lang="fr-FR" altLang="en-US" dirty="0">
              <a:latin typeface="Tahoma" panose="020B0604030504040204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940536" y="3154759"/>
            <a:ext cx="407671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dirty="0">
                <a:solidFill>
                  <a:srgbClr val="000000"/>
                </a:solidFill>
              </a:rPr>
              <a:t>Lorsque l'on bombarde un cristal avec un rayonnement dont la longueur d'onde est du même ordre de grandeur que la distance interatomique, il se produit un phénomène de </a:t>
            </a:r>
            <a:r>
              <a:rPr lang="fr-FR" altLang="en-US" dirty="0" smtClean="0">
                <a:solidFill>
                  <a:srgbClr val="000000"/>
                </a:solidFill>
              </a:rPr>
              <a:t>diffraction.</a:t>
            </a:r>
            <a:endParaRPr lang="fr-F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48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Taux de cristallinité</a:t>
            </a:r>
            <a:endParaRPr lang="fr-FR" sz="4800" dirty="0" smtClean="0"/>
          </a:p>
        </p:txBody>
      </p:sp>
      <p:sp>
        <p:nvSpPr>
          <p:cNvPr id="11" name="Rectangle 5"/>
          <p:cNvSpPr>
            <a:spLocks noGrp="1"/>
          </p:cNvSpPr>
          <p:nvPr>
            <p:ph idx="4294967295"/>
          </p:nvPr>
        </p:nvSpPr>
        <p:spPr>
          <a:xfrm>
            <a:off x="2016125" y="1992313"/>
            <a:ext cx="2890838" cy="504825"/>
          </a:xfrm>
        </p:spPr>
        <p:txBody>
          <a:bodyPr>
            <a:normAutofit fontScale="85000" lnSpcReduction="10000"/>
          </a:bodyPr>
          <a:lstStyle/>
          <a:p>
            <a:pPr marL="109538" indent="0" eaLnBrk="1" hangingPunct="1">
              <a:buFont typeface="Wingdings 2" panose="05020102010507070707" pitchFamily="18" charset="2"/>
              <a:buNone/>
            </a:pPr>
            <a:r>
              <a:rPr lang="fr-FR" altLang="en-US" b="1" u="sng" dirty="0"/>
              <a:t>Fraction amorphe :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2370138"/>
            <a:ext cx="2728912" cy="136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2387600"/>
            <a:ext cx="4089400" cy="13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9"/>
          <p:cNvSpPr txBox="1">
            <a:spLocks/>
          </p:cNvSpPr>
          <p:nvPr/>
        </p:nvSpPr>
        <p:spPr bwMode="auto">
          <a:xfrm>
            <a:off x="1717675" y="3724275"/>
            <a:ext cx="1233488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</a:pPr>
            <a:r>
              <a:rPr lang="fr-FR" altLang="en-US" sz="2000" i="1" u="sng"/>
              <a:t>Avec :</a:t>
            </a:r>
          </a:p>
        </p:txBody>
      </p:sp>
      <p:sp>
        <p:nvSpPr>
          <p:cNvPr id="15" name="Text Box 10"/>
          <p:cNvSpPr txBox="1">
            <a:spLocks/>
          </p:cNvSpPr>
          <p:nvPr/>
        </p:nvSpPr>
        <p:spPr bwMode="auto">
          <a:xfrm>
            <a:off x="2889250" y="3892550"/>
            <a:ext cx="693266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</a:pPr>
            <a:r>
              <a:rPr lang="fr-FR" altLang="en-US" sz="2000" dirty="0" err="1"/>
              <a:t>Ic</a:t>
            </a:r>
            <a:r>
              <a:rPr lang="fr-FR" altLang="en-US" sz="2000" dirty="0"/>
              <a:t> = échantillon cristallin</a:t>
            </a:r>
          </a:p>
          <a:p>
            <a:pPr>
              <a:spcBef>
                <a:spcPts val="400"/>
              </a:spcBef>
            </a:pPr>
            <a:r>
              <a:rPr lang="fr-FR" altLang="en-US" sz="2000" dirty="0" err="1"/>
              <a:t>Iam</a:t>
            </a:r>
            <a:r>
              <a:rPr lang="fr-FR" altLang="en-US" sz="2000" dirty="0"/>
              <a:t> = échantillon amorphe</a:t>
            </a:r>
          </a:p>
          <a:p>
            <a:pPr>
              <a:spcBef>
                <a:spcPts val="400"/>
              </a:spcBef>
            </a:pPr>
            <a:r>
              <a:rPr lang="fr-FR" altLang="en-US" sz="2000" dirty="0" err="1"/>
              <a:t>Isc</a:t>
            </a:r>
            <a:r>
              <a:rPr lang="fr-FR" altLang="en-US" sz="2000" dirty="0"/>
              <a:t> = Zone dépourvue de pics de diffraction et pourvue d’une bosse amorphe</a:t>
            </a:r>
          </a:p>
        </p:txBody>
      </p:sp>
      <p:sp>
        <p:nvSpPr>
          <p:cNvPr id="16" name="Text Box 11"/>
          <p:cNvSpPr txBox="1">
            <a:spLocks/>
          </p:cNvSpPr>
          <p:nvPr/>
        </p:nvSpPr>
        <p:spPr bwMode="auto">
          <a:xfrm>
            <a:off x="1084263" y="5516563"/>
            <a:ext cx="75485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</a:pPr>
            <a:r>
              <a:rPr lang="fr-FR" altLang="en-US" sz="2200" b="1" dirty="0">
                <a:sym typeface="Wingdings" panose="05000000000000000000" pitchFamily="2" charset="2"/>
              </a:rPr>
              <a:t></a:t>
            </a:r>
            <a:r>
              <a:rPr lang="fr-FR" altLang="en-US" sz="2200" b="1" dirty="0"/>
              <a:t> Valeur intrinsèquement absolue et quantitative</a:t>
            </a:r>
          </a:p>
        </p:txBody>
      </p:sp>
      <p:sp>
        <p:nvSpPr>
          <p:cNvPr id="17" name="Text Box 8"/>
          <p:cNvSpPr txBox="1">
            <a:spLocks/>
          </p:cNvSpPr>
          <p:nvPr/>
        </p:nvSpPr>
        <p:spPr bwMode="auto">
          <a:xfrm>
            <a:off x="5667375" y="1992313"/>
            <a:ext cx="28908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</a:pPr>
            <a:r>
              <a:rPr lang="fr-FR" altLang="en-US" sz="2000" b="1" u="sng" dirty="0"/>
              <a:t>Taux de cristallinité :</a:t>
            </a:r>
          </a:p>
        </p:txBody>
      </p:sp>
    </p:spTree>
    <p:extLst>
      <p:ext uri="{BB962C8B-B14F-4D97-AF65-F5344CB8AC3E}">
        <p14:creationId xmlns:p14="http://schemas.microsoft.com/office/powerpoint/2010/main" val="36978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761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268010" y="52470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Quantité amorphe / cristallin</a:t>
            </a:r>
            <a:endParaRPr lang="fr-FR" sz="4800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13" y="1888364"/>
            <a:ext cx="7226790" cy="484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contenu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20072" y="1533264"/>
            <a:ext cx="3672408" cy="710200"/>
          </a:xfrm>
          <a:prstGeom prst="rect">
            <a:avLst/>
          </a:prstGeom>
          <a:blipFill rotWithShape="1">
            <a:blip r:embed="rId5" cstate="print"/>
            <a:stretch>
              <a:fillRect/>
            </a:stretch>
          </a:blip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fr-FR">
                <a:noFill/>
              </a:rPr>
              <a:t> </a:t>
            </a:r>
          </a:p>
        </p:txBody>
      </p:sp>
      <p:sp>
        <p:nvSpPr>
          <p:cNvPr id="13" name="AutoShape 7"/>
          <p:cNvSpPr>
            <a:spLocks/>
          </p:cNvSpPr>
          <p:nvPr/>
        </p:nvSpPr>
        <p:spPr bwMode="auto">
          <a:xfrm>
            <a:off x="3726483" y="1716911"/>
            <a:ext cx="1439862" cy="863600"/>
          </a:xfrm>
          <a:custGeom>
            <a:avLst/>
            <a:gdLst>
              <a:gd name="T0" fmla="*/ 1224136 w 1440160"/>
              <a:gd name="T1" fmla="*/ 0 h 864096"/>
              <a:gd name="T2" fmla="*/ 1224136 w 1440160"/>
              <a:gd name="T3" fmla="*/ 432048 h 864096"/>
              <a:gd name="T4" fmla="*/ 108012 w 1440160"/>
              <a:gd name="T5" fmla="*/ 864096 h 864096"/>
              <a:gd name="T6" fmla="*/ 1440160 w 1440160"/>
              <a:gd name="T7" fmla="*/ 216024 h 864096"/>
              <a:gd name="T8" fmla="*/ 17694720 60000 65536"/>
              <a:gd name="T9" fmla="*/ 5898240 60000 65536"/>
              <a:gd name="T10" fmla="*/ 589824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40160" h="864096">
                <a:moveTo>
                  <a:pt x="0" y="864096"/>
                </a:moveTo>
                <a:lnTo>
                  <a:pt x="0" y="486054"/>
                </a:lnTo>
                <a:cubicBezTo>
                  <a:pt x="0" y="277267"/>
                  <a:pt x="169255" y="108012"/>
                  <a:pt x="378042" y="108012"/>
                </a:cubicBezTo>
                <a:cubicBezTo>
                  <a:pt x="378042" y="108012"/>
                  <a:pt x="378042" y="108012"/>
                  <a:pt x="378042" y="108012"/>
                </a:cubicBezTo>
                <a:lnTo>
                  <a:pt x="1224136" y="108012"/>
                </a:lnTo>
                <a:lnTo>
                  <a:pt x="1224136" y="0"/>
                </a:lnTo>
                <a:lnTo>
                  <a:pt x="1440160" y="216024"/>
                </a:lnTo>
                <a:lnTo>
                  <a:pt x="1224136" y="432048"/>
                </a:lnTo>
                <a:lnTo>
                  <a:pt x="1224136" y="324036"/>
                </a:lnTo>
                <a:lnTo>
                  <a:pt x="378042" y="324036"/>
                </a:lnTo>
                <a:cubicBezTo>
                  <a:pt x="288561" y="324036"/>
                  <a:pt x="216024" y="396573"/>
                  <a:pt x="216024" y="486054"/>
                </a:cubicBezTo>
                <a:lnTo>
                  <a:pt x="216024" y="864096"/>
                </a:lnTo>
                <a:close/>
              </a:path>
            </a:pathLst>
          </a:cu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38100" dir="18900000" algn="bl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" y="50894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Résultats</a:t>
            </a:r>
            <a:endParaRPr lang="fr-FR" sz="4800" dirty="0" smtClean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564" y="1467926"/>
            <a:ext cx="8720871" cy="4809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riangle isocèle 11"/>
          <p:cNvSpPr/>
          <p:nvPr/>
        </p:nvSpPr>
        <p:spPr bwMode="auto">
          <a:xfrm>
            <a:off x="7214181" y="3176624"/>
            <a:ext cx="368300" cy="355600"/>
          </a:xfrm>
          <a:prstGeom prst="triangl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776703" y="3092814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Portion de phase amorphe</a:t>
            </a:r>
            <a:endParaRPr lang="fr-FR" sz="1400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579516" y="1607950"/>
            <a:ext cx="4645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sz="2000" i="1" dirty="0"/>
              <a:t>Exemples de </a:t>
            </a:r>
            <a:r>
              <a:rPr lang="fr-FR" altLang="en-US" sz="2000" i="1" dirty="0" err="1"/>
              <a:t>diffractogrammes</a:t>
            </a:r>
            <a:r>
              <a:rPr lang="fr-FR" altLang="en-US" sz="2000" i="1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40884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Données extraites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684338" y="1949450"/>
            <a:ext cx="7186612" cy="438943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Taille et orientation des cristaux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Contrôle de qualité des polymères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Etude comparative d’échantillon avant et après traitement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Détermination de la position exacte d’une fonction chimique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Précision de la longueur des liaisons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Identification de solvant piégé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Distance </a:t>
            </a:r>
            <a:r>
              <a:rPr lang="fr-FR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inter réticulaire </a:t>
            </a:r>
            <a:r>
              <a:rPr lang="fr-FR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entre les plans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5067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16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Interrelations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654175" y="2924175"/>
            <a:ext cx="5251122" cy="1998663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9600" dirty="0">
                <a:latin typeface="Arial" panose="020B0604020202020204" pitchFamily="34" charset="0"/>
                <a:cs typeface="Arial" panose="020B0604020202020204" pitchFamily="34" charset="0"/>
              </a:rPr>
              <a:t>DSC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9600" dirty="0">
                <a:latin typeface="Arial" panose="020B0604020202020204" pitchFamily="34" charset="0"/>
                <a:cs typeface="Arial" panose="020B0604020202020204" pitchFamily="34" charset="0"/>
              </a:rPr>
              <a:t>Diffraction des neutrons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9600" dirty="0">
                <a:latin typeface="Arial" panose="020B0604020202020204" pitchFamily="34" charset="0"/>
                <a:cs typeface="Arial" panose="020B0604020202020204" pitchFamily="34" charset="0"/>
              </a:rPr>
              <a:t>MEB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</p:txBody>
      </p:sp>
    </p:spTree>
    <p:extLst>
      <p:ext uri="{BB962C8B-B14F-4D97-AF65-F5344CB8AC3E}">
        <p14:creationId xmlns:p14="http://schemas.microsoft.com/office/powerpoint/2010/main" val="27106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17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Lexique</a:t>
            </a:r>
            <a:endParaRPr lang="fr-FR" sz="4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3048000" y="255183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Émission RX </a:t>
            </a:r>
            <a:r>
              <a:rPr lang="fr-FR" altLang="en-US" dirty="0">
                <a:sym typeface="Wingdings" panose="05000000000000000000" pitchFamily="2" charset="2"/>
              </a:rPr>
              <a:t></a:t>
            </a:r>
            <a:r>
              <a:rPr lang="fr-FR" altLang="en-US" dirty="0"/>
              <a:t> X ray </a:t>
            </a:r>
            <a:r>
              <a:rPr lang="fr-FR" altLang="en-US" dirty="0" err="1"/>
              <a:t>emission</a:t>
            </a:r>
            <a:endParaRPr lang="fr-FR" altLang="en-US" dirty="0"/>
          </a:p>
          <a:p>
            <a:pPr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Diffusion des RX </a:t>
            </a:r>
            <a:r>
              <a:rPr lang="fr-FR" altLang="en-US" dirty="0">
                <a:sym typeface="Wingdings" panose="05000000000000000000" pitchFamily="2" charset="2"/>
              </a:rPr>
              <a:t></a:t>
            </a:r>
            <a:r>
              <a:rPr lang="fr-FR" altLang="en-US" dirty="0"/>
              <a:t> X ray </a:t>
            </a:r>
            <a:r>
              <a:rPr lang="fr-FR" altLang="en-US" dirty="0" err="1"/>
              <a:t>scattering</a:t>
            </a:r>
            <a:endParaRPr lang="fr-FR" altLang="en-US" dirty="0"/>
          </a:p>
          <a:p>
            <a:pPr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Structure cristalline </a:t>
            </a:r>
            <a:r>
              <a:rPr lang="fr-FR" altLang="en-US" dirty="0">
                <a:sym typeface="Wingdings" panose="05000000000000000000" pitchFamily="2" charset="2"/>
              </a:rPr>
              <a:t></a:t>
            </a:r>
            <a:r>
              <a:rPr lang="fr-FR" altLang="en-US" dirty="0"/>
              <a:t> Crystal structure</a:t>
            </a:r>
          </a:p>
          <a:p>
            <a:pPr>
              <a:buFont typeface="Wingdings 2" panose="05020102010507070707" pitchFamily="18" charset="2"/>
              <a:buChar char="—"/>
            </a:pPr>
            <a:endParaRPr lang="fr-FR" altLang="en-US" dirty="0" smtClean="0"/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 smtClean="0"/>
              <a:t>Phase amorphe </a:t>
            </a:r>
            <a:r>
              <a:rPr lang="fr-FR" altLang="en-US" dirty="0" smtClean="0">
                <a:sym typeface="Wingdings" panose="05000000000000000000" pitchFamily="2" charset="2"/>
              </a:rPr>
              <a:t></a:t>
            </a:r>
            <a:r>
              <a:rPr lang="fr-FR" altLang="en-US" dirty="0" err="1" smtClean="0">
                <a:sym typeface="Wingdings" panose="05000000000000000000" pitchFamily="2" charset="2"/>
              </a:rPr>
              <a:t>amorphous</a:t>
            </a:r>
            <a:r>
              <a:rPr lang="fr-FR" altLang="en-US" dirty="0" smtClean="0">
                <a:sym typeface="Wingdings" panose="05000000000000000000" pitchFamily="2" charset="2"/>
              </a:rPr>
              <a:t>  phase</a:t>
            </a:r>
          </a:p>
          <a:p>
            <a:pPr>
              <a:buFont typeface="Wingdings 2" panose="05020102010507070707" pitchFamily="18" charset="2"/>
              <a:buChar char="—"/>
            </a:pPr>
            <a:endParaRPr lang="fr-FR" altLang="en-US" dirty="0">
              <a:sym typeface="Wingdings" panose="05000000000000000000" pitchFamily="2" charset="2"/>
            </a:endParaRP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 smtClean="0">
                <a:sym typeface="Wingdings" panose="05000000000000000000" pitchFamily="2" charset="2"/>
              </a:rPr>
              <a:t>Ordres de diffraction  diffraction </a:t>
            </a:r>
            <a:r>
              <a:rPr lang="fr-FR" altLang="en-US" dirty="0" err="1" smtClean="0">
                <a:sym typeface="Wingdings" panose="05000000000000000000" pitchFamily="2" charset="2"/>
              </a:rPr>
              <a:t>orders</a:t>
            </a:r>
            <a:endParaRPr lang="fr-FR" altLang="en-US" dirty="0" smtClean="0">
              <a:sym typeface="Wingdings" panose="05000000000000000000" pitchFamily="2" charset="2"/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en-US" dirty="0">
              <a:sym typeface="Wingdings" panose="05000000000000000000" pitchFamily="2" charset="2"/>
            </a:endParaRP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 smtClean="0">
                <a:sym typeface="Wingdings" panose="05000000000000000000" pitchFamily="2" charset="2"/>
              </a:rPr>
              <a:t>Distance inter réticulaire </a:t>
            </a:r>
            <a:r>
              <a:rPr lang="fr-FR" altLang="en-US" dirty="0" err="1" smtClean="0">
                <a:sym typeface="Wingdings" panose="05000000000000000000" pitchFamily="2" charset="2"/>
              </a:rPr>
              <a:t>interplanar</a:t>
            </a:r>
            <a:r>
              <a:rPr lang="fr-FR" altLang="en-US" dirty="0" smtClean="0">
                <a:sym typeface="Wingdings" panose="05000000000000000000" pitchFamily="2" charset="2"/>
              </a:rPr>
              <a:t> </a:t>
            </a:r>
            <a:r>
              <a:rPr lang="fr-FR" altLang="en-US" dirty="0" err="1" smtClean="0">
                <a:sym typeface="Wingdings" panose="05000000000000000000" pitchFamily="2" charset="2"/>
              </a:rPr>
              <a:t>spacing</a:t>
            </a:r>
            <a:endParaRPr lang="fr-FR" altLang="en-US" dirty="0" smtClean="0">
              <a:sym typeface="Wingdings" panose="05000000000000000000" pitchFamily="2" charset="2"/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en-US" dirty="0"/>
          </a:p>
        </p:txBody>
      </p:sp>
    </p:spTree>
    <p:extLst>
      <p:ext uri="{BB962C8B-B14F-4D97-AF65-F5344CB8AC3E}">
        <p14:creationId xmlns:p14="http://schemas.microsoft.com/office/powerpoint/2010/main" val="238660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18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Sources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639887" y="1830388"/>
            <a:ext cx="9553629" cy="43894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fr-FR" altLang="en-US" sz="16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600" dirty="0" smtClean="0">
                <a:hlinkClick r:id="rId4"/>
              </a:rPr>
              <a:t>http://www.sgm.univ-savoie.fr/LP/carac_2014/Boiteux_Oudin/Boiteux_Oudin_DRX.mht</a:t>
            </a:r>
            <a:endParaRPr lang="fr-FR" altLang="en-US" sz="16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en-US" sz="16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600" dirty="0">
                <a:hlinkClick r:id="rId5"/>
              </a:rPr>
              <a:t>http://lgremillard.free.fr/Gremillard%20Seminaire%20DRX%20CeramSept05.pdf</a:t>
            </a:r>
            <a:endParaRPr lang="fr-FR" altLang="en-US" sz="16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6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600" dirty="0">
                <a:hlinkClick r:id="rId6"/>
              </a:rPr>
              <a:t>http://</a:t>
            </a:r>
            <a:r>
              <a:rPr lang="fr-FR" altLang="en-US" sz="1600" dirty="0" smtClean="0">
                <a:hlinkClick r:id="rId6"/>
              </a:rPr>
              <a:t>deuns.chez.com/sciences/drx/drx9.html</a:t>
            </a:r>
            <a:endParaRPr lang="fr-FR" altLang="en-US" sz="16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6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600" dirty="0" smtClean="0">
                <a:hlinkClick r:id="rId7"/>
              </a:rPr>
              <a:t>http://patrick.kohl.pagesperso-orange.fr/spectro_oem/spectro_oem_10.htm</a:t>
            </a:r>
            <a:endParaRPr lang="fr-FR" altLang="en-US" sz="16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6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600" dirty="0" smtClean="0"/>
              <a:t>Cours : </a:t>
            </a:r>
            <a:r>
              <a:rPr lang="fr-FR" altLang="en-US" sz="1600" u="sng" dirty="0" smtClean="0"/>
              <a:t>Caractérisation des matériaux par rayons X </a:t>
            </a:r>
            <a:r>
              <a:rPr lang="fr-FR" altLang="en-US" sz="1600" dirty="0" smtClean="0"/>
              <a:t>Christine </a:t>
            </a:r>
            <a:r>
              <a:rPr lang="fr-FR" altLang="en-US" sz="1600" dirty="0" err="1" smtClean="0"/>
              <a:t>Galez</a:t>
            </a:r>
            <a:r>
              <a:rPr lang="fr-FR" altLang="en-US" sz="1600" dirty="0" smtClean="0"/>
              <a:t> 2015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6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798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182604" y="1556792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présentation a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</a:t>
            </a:r>
            <a:r>
              <a:rPr lang="fr-FR" altLang="fr-FR" sz="1600" b="1" dirty="0" err="1" smtClean="0">
                <a:solidFill>
                  <a:srgbClr val="CC6600"/>
                </a:solidFill>
              </a:rPr>
              <a:t>error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4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1872730" y="2816892"/>
            <a:ext cx="5735639" cy="16557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Picture 1" descr="attention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606" y="1556792"/>
            <a:ext cx="3429000" cy="471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Sommaire</a:t>
            </a:r>
            <a:endParaRPr lang="fr-FR" sz="4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78082" y="1836796"/>
            <a:ext cx="10525991" cy="48470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Introduction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Matériaux cristallins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K</a:t>
            </a:r>
            <a:r>
              <a:rPr lang="el-GR" altLang="en-US" dirty="0"/>
              <a:t>α</a:t>
            </a:r>
            <a:r>
              <a:rPr lang="fr-FR" altLang="en-US" dirty="0"/>
              <a:t> du cuivre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Principe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Loi de Bragg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Taux de cristallinité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Quantité amorphe / cristallin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Résultats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Données extraites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Interrelations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Lexique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Sources</a:t>
            </a:r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8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Introduction</a:t>
            </a:r>
          </a:p>
        </p:txBody>
      </p:sp>
      <p:sp>
        <p:nvSpPr>
          <p:cNvPr id="12" name="Rectangle 3"/>
          <p:cNvSpPr>
            <a:spLocks noGrp="1"/>
          </p:cNvSpPr>
          <p:nvPr>
            <p:ph idx="4294967295"/>
          </p:nvPr>
        </p:nvSpPr>
        <p:spPr>
          <a:xfrm>
            <a:off x="1476375" y="1844675"/>
            <a:ext cx="9254378" cy="1443038"/>
          </a:xfrm>
        </p:spPr>
        <p:txBody>
          <a:bodyPr>
            <a:noAutofit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Technique de caractérisation qui permet de déterminer la </a:t>
            </a:r>
            <a:r>
              <a:rPr lang="fr-FR" altLang="en-US" b="1" dirty="0"/>
              <a:t>composition chimique </a:t>
            </a:r>
            <a:r>
              <a:rPr lang="fr-FR" altLang="en-US" dirty="0"/>
              <a:t>et </a:t>
            </a:r>
            <a:r>
              <a:rPr lang="fr-FR" altLang="en-US" b="1" dirty="0"/>
              <a:t>l’organisation cristallographique </a:t>
            </a:r>
            <a:r>
              <a:rPr lang="fr-FR" altLang="en-US" dirty="0"/>
              <a:t>des matériaux cristallins (orientation des plans, réseaux de bravais</a:t>
            </a:r>
            <a:r>
              <a:rPr lang="fr-FR" altLang="en-US" sz="2400" dirty="0"/>
              <a:t>)</a:t>
            </a:r>
          </a:p>
        </p:txBody>
      </p:sp>
      <p:sp>
        <p:nvSpPr>
          <p:cNvPr id="13" name="Text Box 7"/>
          <p:cNvSpPr txBox="1">
            <a:spLocks/>
          </p:cNvSpPr>
          <p:nvPr/>
        </p:nvSpPr>
        <p:spPr bwMode="auto">
          <a:xfrm>
            <a:off x="7020719" y="3409950"/>
            <a:ext cx="42211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00"/>
              </a:spcBef>
            </a:pPr>
            <a:r>
              <a:rPr lang="fr-FR" altLang="en-US" sz="2600" i="1" u="sng" dirty="0"/>
              <a:t>Domaines d’applications :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}"/>
            </a:pPr>
            <a:endParaRPr lang="fr-FR" altLang="en-US" sz="600" i="1" u="sng" dirty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" panose="05000000000000000000" pitchFamily="2" charset="2"/>
              <a:buChar char="Ø"/>
            </a:pPr>
            <a:r>
              <a:rPr lang="fr-FR" altLang="en-US" sz="2400" dirty="0"/>
              <a:t>Contrôle de production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" panose="05000000000000000000" pitchFamily="2" charset="2"/>
              <a:buChar char="Ø"/>
            </a:pPr>
            <a:r>
              <a:rPr lang="fr-FR" altLang="en-US" sz="2400" dirty="0"/>
              <a:t>Recherche industrielle et géologique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" panose="05000000000000000000" pitchFamily="2" charset="2"/>
              <a:buChar char="Ø"/>
            </a:pPr>
            <a:r>
              <a:rPr lang="fr-FR" altLang="en-US" sz="2400" dirty="0"/>
              <a:t>L’industrie pharmaceutique</a:t>
            </a:r>
            <a:endParaRPr lang="es-ES" altLang="en-US" sz="2800" dirty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}"/>
            </a:pPr>
            <a:endParaRPr lang="fr-FR" altLang="en-US" sz="2700" dirty="0"/>
          </a:p>
        </p:txBody>
      </p:sp>
      <p:pic>
        <p:nvPicPr>
          <p:cNvPr id="14" name="Image 13" descr="2012-01-31 11.20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4" y="3409950"/>
            <a:ext cx="3768351" cy="3067886"/>
          </a:xfrm>
          <a:prstGeom prst="rect">
            <a:avLst/>
          </a:prstGeom>
          <a:noFill/>
          <a:effectLst>
            <a:outerShdw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0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</a:t>
            </a:r>
            <a:r>
              <a:rPr lang="fr-FR" altLang="en-US" sz="4800" dirty="0"/>
              <a:t>Matériaux </a:t>
            </a:r>
            <a:r>
              <a:rPr lang="fr-FR" altLang="en-US" sz="4800" dirty="0" smtClean="0"/>
              <a:t>cristallins</a:t>
            </a:r>
            <a:endParaRPr lang="fr-FR" sz="4800" dirty="0" smtClean="0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935038" y="1974850"/>
            <a:ext cx="98226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en-US" sz="2400" dirty="0">
                <a:solidFill>
                  <a:srgbClr val="000000"/>
                </a:solidFill>
              </a:rPr>
              <a:t>Matériau formé d’un arrangement de plusieurs atomes se répétant dans les trois directions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/>
          <a:srcRect t="7007"/>
          <a:stretch/>
        </p:blipFill>
        <p:spPr>
          <a:xfrm>
            <a:off x="2397286" y="2775282"/>
            <a:ext cx="7661114" cy="34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6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580724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</a:t>
            </a:r>
            <a:r>
              <a:rPr lang="fr-FR" altLang="en-US" sz="4800" dirty="0"/>
              <a:t>Matériaux cristallins</a:t>
            </a:r>
            <a:endParaRPr lang="fr-FR" sz="4800" dirty="0" smtClean="0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319646" y="1608647"/>
            <a:ext cx="716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en-US" sz="2400" dirty="0">
                <a:solidFill>
                  <a:srgbClr val="000000"/>
                </a:solidFill>
              </a:rPr>
              <a:t>Matériau formé d’un arrangement de plusieurs atomes se répétant dans les trois directions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5904" y="2384726"/>
            <a:ext cx="5018744" cy="397427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8971455" y="1854200"/>
            <a:ext cx="2197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4 types de réseau: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Primitif 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Centré 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Face centré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1 face centré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8971455" y="3644772"/>
            <a:ext cx="2159001" cy="2308324"/>
          </a:xfrm>
          <a:prstGeom prst="rect">
            <a:avLst/>
          </a:prstGeom>
          <a:noFill/>
          <a:ln w="12700">
            <a:solidFill>
              <a:srgbClr val="AE484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dirty="0"/>
              <a:t>Si la matière est </a:t>
            </a:r>
            <a:r>
              <a:rPr lang="fr-FR" altLang="en-US" b="1" dirty="0"/>
              <a:t>amorphe</a:t>
            </a:r>
            <a:r>
              <a:rPr lang="fr-FR" altLang="en-US" dirty="0"/>
              <a:t> (aucun arrangement), les rayons X ne vont pas diffracter mais </a:t>
            </a:r>
            <a:r>
              <a:rPr lang="fr-FR" altLang="en-US" b="1" dirty="0"/>
              <a:t>diffuser</a:t>
            </a:r>
            <a:r>
              <a:rPr lang="fr-FR" altLang="en-US" dirty="0"/>
              <a:t>. Cela donnera le </a:t>
            </a:r>
            <a:r>
              <a:rPr lang="fr-FR" altLang="en-US" b="1" dirty="0"/>
              <a:t>bruit de fond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94138" y="4573313"/>
                <a:ext cx="2704778" cy="1141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𝑒𝑥𝑒𝑚𝑝𝑙𝑒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𝑜𝑟𝑡h𝑜𝑟𝑜𝑚𝑏𝑖𝑞𝑢𝑒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fr-FR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h𝑘𝑙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fr-FR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num>
                                <m:den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num>
                                <m:den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num>
                                <m:den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38" y="4573313"/>
                <a:ext cx="2704778" cy="1141979"/>
              </a:xfrm>
              <a:prstGeom prst="rect">
                <a:avLst/>
              </a:prstGeom>
              <a:blipFill rotWithShape="1">
                <a:blip r:embed="rId5"/>
                <a:stretch>
                  <a:fillRect l="-27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94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5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7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8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K</a:t>
            </a:r>
            <a:r>
              <a:rPr lang="el-GR" altLang="en-US" sz="4800" dirty="0"/>
              <a:t>α</a:t>
            </a:r>
            <a:r>
              <a:rPr lang="fr-FR" altLang="en-US" sz="4800" dirty="0"/>
              <a:t> du cuivre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196865" y="1608647"/>
            <a:ext cx="7388038" cy="652462"/>
          </a:xfrm>
        </p:spPr>
        <p:txBody>
          <a:bodyPr>
            <a:normAutofit fontScale="92500" lnSpcReduction="20000"/>
          </a:bodyPr>
          <a:lstStyle/>
          <a:p>
            <a:pPr marL="109538" indent="0" eaLnBrk="1" hangingPunct="1">
              <a:buFont typeface="Wingdings 2" panose="05020102010507070707" pitchFamily="18" charset="2"/>
              <a:buNone/>
            </a:pPr>
            <a:r>
              <a:rPr lang="fr-FR" alt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fr-F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u="sng" dirty="0">
                <a:latin typeface="Arial" panose="020B0604020202020204" pitchFamily="34" charset="0"/>
                <a:cs typeface="Arial" panose="020B0604020202020204" pitchFamily="34" charset="0"/>
              </a:rPr>
              <a:t>Émission des rayons X </a:t>
            </a:r>
            <a:r>
              <a:rPr lang="fr-FR" alt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(= rayonnement électromagnétique):</a:t>
            </a:r>
            <a:endParaRPr lang="fr-FR" alt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6"/>
          <p:cNvSpPr txBox="1">
            <a:spLocks/>
          </p:cNvSpPr>
          <p:nvPr/>
        </p:nvSpPr>
        <p:spPr bwMode="auto">
          <a:xfrm>
            <a:off x="960408" y="2411283"/>
            <a:ext cx="10268009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 smtClean="0"/>
              <a:t>Emission d’électrons par le filament par émission thermoélectrique</a:t>
            </a:r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endParaRPr lang="fr-FR" altLang="en-US" sz="2000" dirty="0" smtClean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 smtClean="0"/>
              <a:t>Accélération des électrons par haute tension (</a:t>
            </a:r>
            <a:r>
              <a:rPr lang="fr-FR" altLang="en-US" sz="2000" dirty="0" err="1" smtClean="0"/>
              <a:t>ddp</a:t>
            </a:r>
            <a:r>
              <a:rPr lang="fr-FR" altLang="en-US" sz="2000" dirty="0" smtClean="0"/>
              <a:t>)</a:t>
            </a:r>
          </a:p>
          <a:p>
            <a:pPr marL="0" indent="0">
              <a:spcBef>
                <a:spcPct val="20000"/>
              </a:spcBef>
              <a:buClr>
                <a:srgbClr val="009DD9"/>
              </a:buClr>
              <a:buSzPct val="95000"/>
            </a:pPr>
            <a:r>
              <a:rPr lang="fr-FR" altLang="en-US" sz="2000" dirty="0" smtClean="0"/>
              <a:t> → Energie cinétique</a:t>
            </a:r>
            <a:endParaRPr lang="fr-FR" altLang="en-US" sz="20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endParaRPr lang="fr-FR" altLang="en-US" sz="2000" dirty="0" smtClean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 smtClean="0"/>
              <a:t>Les électrons accélérés interagissent </a:t>
            </a:r>
          </a:p>
          <a:p>
            <a:pPr marL="0" indent="0">
              <a:spcBef>
                <a:spcPct val="20000"/>
              </a:spcBef>
              <a:buClr>
                <a:srgbClr val="009DD9"/>
              </a:buClr>
              <a:buSzPct val="95000"/>
            </a:pPr>
            <a:r>
              <a:rPr lang="fr-FR" altLang="en-US" sz="2000" dirty="0" smtClean="0"/>
              <a:t>avec le champ électrique des noyaux de l’anode</a:t>
            </a:r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endParaRPr lang="fr-FR" altLang="en-US" sz="2000" dirty="0" smtClean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000" dirty="0" smtClean="0"/>
              <a:t>Force électrique incurve </a:t>
            </a:r>
          </a:p>
          <a:p>
            <a:pPr marL="0" indent="0">
              <a:spcBef>
                <a:spcPct val="20000"/>
              </a:spcBef>
              <a:buClr>
                <a:srgbClr val="009DD9"/>
              </a:buClr>
              <a:buSzPct val="95000"/>
            </a:pPr>
            <a:r>
              <a:rPr lang="fr-FR" altLang="en-US" sz="2000" dirty="0" smtClean="0"/>
              <a:t>leur trajectoire et modifie leur accélération</a:t>
            </a:r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endParaRPr lang="fr-FR" altLang="en-US" sz="20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813" y="3251072"/>
            <a:ext cx="5709130" cy="309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8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K</a:t>
            </a:r>
            <a:r>
              <a:rPr lang="el-GR" altLang="en-US" sz="4800" dirty="0"/>
              <a:t>α</a:t>
            </a:r>
            <a:r>
              <a:rPr lang="fr-FR" altLang="en-US" sz="4800" dirty="0"/>
              <a:t> du cuivre</a:t>
            </a:r>
            <a:endParaRPr lang="fr-FR" sz="4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/>
              </p:cNvSpPr>
              <p:nvPr/>
            </p:nvSpPr>
            <p:spPr bwMode="auto">
              <a:xfrm>
                <a:off x="1770063" y="1458912"/>
                <a:ext cx="10034010" cy="1843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273050" indent="-2730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009DD9"/>
                  </a:buClr>
                  <a:buSzPct val="95000"/>
                  <a:buFont typeface="Wingdings 2" panose="05020102010507070707" pitchFamily="18" charset="2"/>
                  <a:buChar char="—"/>
                </a:pPr>
                <a:r>
                  <a:rPr lang="fr-FR" altLang="en-US" sz="2000" dirty="0" smtClean="0"/>
                  <a:t>En </a:t>
                </a:r>
                <a:r>
                  <a:rPr lang="fr-FR" altLang="en-US" sz="2000" dirty="0"/>
                  <a:t>freinant, les électrons </a:t>
                </a:r>
                <a:r>
                  <a:rPr lang="fr-FR" altLang="en-US" sz="2000" dirty="0" smtClean="0"/>
                  <a:t>génère un rayonnement électromagnétique</a:t>
                </a:r>
              </a:p>
              <a:p>
                <a:pPr marL="0" indent="0">
                  <a:spcBef>
                    <a:spcPct val="20000"/>
                  </a:spcBef>
                  <a:buClr>
                    <a:srgbClr val="009DD9"/>
                  </a:buClr>
                  <a:buSzPct val="95000"/>
                </a:pPr>
                <a:r>
                  <a:rPr lang="fr-FR" altLang="en-US" sz="2000" dirty="0" smtClean="0"/>
                  <a:t> (= </a:t>
                </a:r>
                <a:r>
                  <a:rPr lang="fr-FR" altLang="en-US" sz="2000" dirty="0" err="1" smtClean="0"/>
                  <a:t>Brehmstralung</a:t>
                </a:r>
                <a:r>
                  <a:rPr lang="fr-FR" altLang="en-US" sz="2000" dirty="0" smtClean="0"/>
                  <a:t>)</a:t>
                </a:r>
              </a:p>
              <a:p>
                <a:pPr marL="0" indent="0">
                  <a:spcBef>
                    <a:spcPct val="20000"/>
                  </a:spcBef>
                  <a:buClr>
                    <a:srgbClr val="009DD9"/>
                  </a:buClr>
                  <a:buSzPct val="95000"/>
                </a:pPr>
                <a:r>
                  <a:rPr lang="fr-FR" altLang="en-US" sz="2000" dirty="0" smtClean="0"/>
                  <a:t>	Energie des photons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altLang="en-US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alt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fr-FR" alt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alt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fr-FR" altLang="en-US" sz="2000" b="0" i="1" smtClean="0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fr-FR" alt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alt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fr-FR" altLang="en-US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alt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alt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fr-FR" altLang="en-US" sz="2000" b="0" dirty="0" smtClean="0"/>
              </a:p>
              <a:p>
                <a:pPr marL="0" indent="0">
                  <a:spcBef>
                    <a:spcPct val="20000"/>
                  </a:spcBef>
                  <a:buClr>
                    <a:srgbClr val="009DD9"/>
                  </a:buClr>
                  <a:buSzPct val="95000"/>
                </a:pPr>
                <a:endParaRPr lang="fr-FR" altLang="en-US" sz="2000" dirty="0"/>
              </a:p>
              <a:p>
                <a:pPr>
                  <a:spcBef>
                    <a:spcPct val="20000"/>
                  </a:spcBef>
                  <a:buClr>
                    <a:srgbClr val="009DD9"/>
                  </a:buClr>
                  <a:buSzPct val="95000"/>
                  <a:buFont typeface="Wingdings 2" panose="05020102010507070707" pitchFamily="18" charset="2"/>
                  <a:buChar char="—"/>
                </a:pPr>
                <a:r>
                  <a:rPr lang="fr-FR" altLang="en-US" sz="2000" dirty="0" smtClean="0"/>
                  <a:t>Apparition de raies dans le spectre de rayonnement émis par l’anticathode dépendant de la tension 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70063" y="1458912"/>
                <a:ext cx="10034010" cy="1843087"/>
              </a:xfrm>
              <a:prstGeom prst="rect">
                <a:avLst/>
              </a:prstGeom>
              <a:blipFill rotWithShape="1">
                <a:blip r:embed="rId4"/>
                <a:stretch>
                  <a:fillRect l="-365" t="-1320" b="-323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646" y="4286523"/>
            <a:ext cx="3531381" cy="170437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735" y="3627309"/>
            <a:ext cx="3668541" cy="258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2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9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K</a:t>
            </a:r>
            <a:r>
              <a:rPr lang="el-GR" altLang="en-US" sz="4800" dirty="0"/>
              <a:t>α</a:t>
            </a:r>
            <a:r>
              <a:rPr lang="fr-FR" altLang="en-US" sz="4800" dirty="0"/>
              <a:t> du cuivre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123950" y="1554163"/>
            <a:ext cx="10101098" cy="652462"/>
          </a:xfrm>
        </p:spPr>
        <p:txBody>
          <a:bodyPr>
            <a:normAutofit/>
          </a:bodyPr>
          <a:lstStyle/>
          <a:p>
            <a:pPr marL="109538" indent="0" eaLnBrk="1" hangingPunct="1">
              <a:buFont typeface="Wingdings 2" panose="05020102010507070707" pitchFamily="18" charset="2"/>
              <a:buNone/>
            </a:pPr>
            <a:r>
              <a:rPr lang="fr-FR" altLang="en-US" dirty="0">
                <a:sym typeface="Wingdings" panose="05000000000000000000" pitchFamily="2" charset="2"/>
              </a:rPr>
              <a:t></a:t>
            </a:r>
            <a:r>
              <a:rPr lang="fr-FR" altLang="en-US" dirty="0"/>
              <a:t> </a:t>
            </a:r>
            <a:r>
              <a:rPr lang="fr-FR" altLang="en-US" u="sng" dirty="0"/>
              <a:t>Émission des rayons X </a:t>
            </a:r>
            <a:r>
              <a:rPr lang="fr-FR" altLang="en-US" u="sng" dirty="0" smtClean="0"/>
              <a:t>(= rayonnement électromagnétique):</a:t>
            </a:r>
            <a:endParaRPr lang="fr-FR" altLang="en-US" u="sng" dirty="0"/>
          </a:p>
        </p:txBody>
      </p:sp>
      <p:sp>
        <p:nvSpPr>
          <p:cNvPr id="13" name="Text Box 6"/>
          <p:cNvSpPr txBox="1">
            <a:spLocks/>
          </p:cNvSpPr>
          <p:nvPr/>
        </p:nvSpPr>
        <p:spPr bwMode="auto">
          <a:xfrm>
            <a:off x="1756057" y="2117560"/>
            <a:ext cx="9405929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anose="05020102010507070707" pitchFamily="18" charset="2"/>
              <a:buChar char="—"/>
            </a:pPr>
            <a:r>
              <a:rPr lang="fr-FR" altLang="en-US" sz="2400" dirty="0" smtClean="0"/>
              <a:t>Les raies </a:t>
            </a:r>
            <a:r>
              <a:rPr lang="el-GR" altLang="en-US" sz="2400" dirty="0" smtClean="0"/>
              <a:t>α</a:t>
            </a:r>
            <a:r>
              <a:rPr lang="fr-FR" altLang="en-US" sz="2400" dirty="0" smtClean="0"/>
              <a:t>, </a:t>
            </a:r>
            <a:r>
              <a:rPr lang="el-GR" altLang="en-US" sz="2400" dirty="0" smtClean="0"/>
              <a:t>β</a:t>
            </a:r>
            <a:r>
              <a:rPr lang="fr-FR" altLang="en-US" sz="2400" dirty="0" smtClean="0"/>
              <a:t>… dépendent du niveau d’énergie libéré</a:t>
            </a:r>
            <a:endParaRPr lang="fr-FR" altLang="en-US" sz="24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511" y="2814145"/>
            <a:ext cx="4571599" cy="322404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54" y="2542378"/>
            <a:ext cx="4254007" cy="376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723</Words>
  <Application>Microsoft Office PowerPoint</Application>
  <PresentationFormat>Personnalisé</PresentationFormat>
  <Paragraphs>197</Paragraphs>
  <Slides>18</Slides>
  <Notes>18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Diffraction des rayons 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GROSSET, Heidi</cp:lastModifiedBy>
  <cp:revision>50</cp:revision>
  <dcterms:created xsi:type="dcterms:W3CDTF">2015-12-07T19:50:37Z</dcterms:created>
  <dcterms:modified xsi:type="dcterms:W3CDTF">2016-06-21T07:18:13Z</dcterms:modified>
</cp:coreProperties>
</file>