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20" r:id="rId1"/>
  </p:sldMasterIdLst>
  <p:notesMasterIdLst>
    <p:notesMasterId r:id="rId15"/>
  </p:notesMasterIdLst>
  <p:sldIdLst>
    <p:sldId id="256" r:id="rId2"/>
    <p:sldId id="270" r:id="rId3"/>
    <p:sldId id="258" r:id="rId4"/>
    <p:sldId id="260" r:id="rId5"/>
    <p:sldId id="263" r:id="rId6"/>
    <p:sldId id="261" r:id="rId7"/>
    <p:sldId id="259" r:id="rId8"/>
    <p:sldId id="262" r:id="rId9"/>
    <p:sldId id="265" r:id="rId10"/>
    <p:sldId id="269" r:id="rId11"/>
    <p:sldId id="266" r:id="rId12"/>
    <p:sldId id="267" r:id="rId13"/>
    <p:sldId id="268"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94600"/>
  </p:normalViewPr>
  <p:slideViewPr>
    <p:cSldViewPr snapToGrid="0">
      <p:cViewPr varScale="1">
        <p:scale>
          <a:sx n="66" d="100"/>
          <a:sy n="66" d="100"/>
        </p:scale>
        <p:origin x="87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Espace réservé de l'en-tête 1"/>
          <p:cNvSpPr>
            <a:spLocks noGrp="1"/>
          </p:cNvSpPr>
          <p:nvPr>
            <p:ph type="hdr" sz="quarte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1200"/>
            </a:lvl1pPr>
          </a:lstStyle>
          <a:p>
            <a:endParaRPr lang="fr-FR" altLang="fr-FR"/>
          </a:p>
        </p:txBody>
      </p:sp>
      <p:sp>
        <p:nvSpPr>
          <p:cNvPr id="13315" name="Espace réservé de la date 2"/>
          <p:cNvSpPr>
            <a:spLocks noGrp="1"/>
          </p:cNvSpPr>
          <p:nvPr>
            <p:ph type="dt" idx="1"/>
          </p:nvPr>
        </p:nvSpPr>
        <p:spPr bwMode="auto">
          <a:xfrm>
            <a:off x="3884613"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fontAlgn="base">
              <a:spcBef>
                <a:spcPct val="0"/>
              </a:spcBef>
              <a:spcAft>
                <a:spcPct val="0"/>
              </a:spcAft>
              <a:defRPr sz="1200"/>
            </a:lvl1pPr>
          </a:lstStyle>
          <a:p>
            <a:fld id="{7ABA6142-A214-492B-A216-1123A7FA0350}" type="datetimeFigureOut">
              <a:rPr lang="fr-FR" altLang="fr-FR"/>
              <a:pPr/>
              <a:t>26/06/2016</a:t>
            </a:fld>
            <a:endParaRPr lang="fr-FR" altLang="fr-FR"/>
          </a:p>
        </p:txBody>
      </p:sp>
      <p:sp>
        <p:nvSpPr>
          <p:cNvPr id="13316" name="Espace réservé de l'image des diapositives 3"/>
          <p:cNvSpPr>
            <a:spLocks noGrp="1" noRot="1" noChangeAspect="1" noTextEdit="1"/>
          </p:cNvSpPr>
          <p:nvPr>
            <p:ph type="sldImg" idx="2"/>
          </p:nvPr>
        </p:nvSpPr>
        <p:spPr bwMode="auto">
          <a:xfrm>
            <a:off x="381000" y="685800"/>
            <a:ext cx="6096000" cy="3429000"/>
          </a:xfrm>
          <a:prstGeom prst="rect">
            <a:avLst/>
          </a:prstGeom>
          <a:noFill/>
          <a:ln w="12700">
            <a:solidFill>
              <a:srgbClr val="000000"/>
            </a:solidFill>
            <a:miter lim="800000"/>
            <a:headEnd/>
            <a:tailEnd/>
          </a:ln>
          <a:extLst>
            <a:ext uri="{909E8E84-426E-40DD-AFC4-6F175D3DCCD1}">
              <a14:hiddenFill xmlns:a14="http://schemas.microsoft.com/office/drawing/2010/main">
                <a:noFill/>
              </a14:hiddenFill>
            </a:ext>
          </a:extLst>
        </p:spPr>
      </p:sp>
      <p:sp>
        <p:nvSpPr>
          <p:cNvPr id="13317" name="Espace réservé des commentaires 4"/>
          <p:cNvSpPr>
            <a:spLocks noGrp="1"/>
          </p:cNvSpPr>
          <p:nvPr>
            <p:ph type="body" sz="quarter" idx="3"/>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13318" name="Espace réservé du pied de page 5"/>
          <p:cNvSpPr>
            <a:spLocks noGrp="1"/>
          </p:cNvSpPr>
          <p:nvPr>
            <p:ph type="ftr" sz="quarter" idx="4"/>
          </p:nvPr>
        </p:nvSpPr>
        <p:spPr bwMode="auto">
          <a:xfrm>
            <a:off x="0"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fontAlgn="base">
              <a:spcBef>
                <a:spcPct val="0"/>
              </a:spcBef>
              <a:spcAft>
                <a:spcPct val="0"/>
              </a:spcAft>
              <a:defRPr sz="1200"/>
            </a:lvl1pPr>
          </a:lstStyle>
          <a:p>
            <a:endParaRPr lang="fr-FR" altLang="fr-FR"/>
          </a:p>
        </p:txBody>
      </p:sp>
      <p:sp>
        <p:nvSpPr>
          <p:cNvPr id="13319" name="Espace réservé du numéro de diapositive 6"/>
          <p:cNvSpPr>
            <a:spLocks noGrp="1"/>
          </p:cNvSpPr>
          <p:nvPr>
            <p:ph type="sldNum" sz="quarter" idx="5"/>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fontAlgn="base">
              <a:spcBef>
                <a:spcPct val="0"/>
              </a:spcBef>
              <a:spcAft>
                <a:spcPct val="0"/>
              </a:spcAft>
              <a:defRPr sz="1200"/>
            </a:lvl1pPr>
          </a:lstStyle>
          <a:p>
            <a:fld id="{5F972414-AB9A-4F81-85B5-3087AB0C7879}" type="slidenum">
              <a:rPr lang="fr-FR" altLang="fr-FR"/>
              <a:pPr/>
              <a:t>‹N°›</a:t>
            </a:fld>
            <a:endParaRPr lang="fr-FR" altLang="fr-FR"/>
          </a:p>
        </p:txBody>
      </p:sp>
    </p:spTree>
    <p:extLst>
      <p:ext uri="{BB962C8B-B14F-4D97-AF65-F5344CB8AC3E}">
        <p14:creationId xmlns:p14="http://schemas.microsoft.com/office/powerpoint/2010/main" val="381067293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anose="020F0502020204030204" pitchFamily="34" charset="0"/>
        <a:ea typeface="+mn-ea"/>
        <a:cs typeface="+mn-cs"/>
      </a:defRPr>
    </a:lvl1pPr>
    <a:lvl2pPr marL="457200" algn="l" rtl="0" fontAlgn="base">
      <a:spcBef>
        <a:spcPct val="30000"/>
      </a:spcBef>
      <a:spcAft>
        <a:spcPct val="0"/>
      </a:spcAft>
      <a:defRPr sz="1200" kern="1200">
        <a:solidFill>
          <a:schemeClr val="tx1"/>
        </a:solidFill>
        <a:latin typeface="Calibri" panose="020F0502020204030204" pitchFamily="34" charset="0"/>
        <a:ea typeface="+mn-ea"/>
        <a:cs typeface="+mn-cs"/>
      </a:defRPr>
    </a:lvl2pPr>
    <a:lvl3pPr marL="914400" algn="l" rtl="0" fontAlgn="base">
      <a:spcBef>
        <a:spcPct val="30000"/>
      </a:spcBef>
      <a:spcAft>
        <a:spcPct val="0"/>
      </a:spcAft>
      <a:defRPr sz="1200" kern="1200">
        <a:solidFill>
          <a:schemeClr val="tx1"/>
        </a:solidFill>
        <a:latin typeface="Calibri" panose="020F0502020204030204" pitchFamily="34" charset="0"/>
        <a:ea typeface="+mn-ea"/>
        <a:cs typeface="+mn-cs"/>
      </a:defRPr>
    </a:lvl3pPr>
    <a:lvl4pPr marL="1371600" algn="l" rtl="0" fontAlgn="base">
      <a:spcBef>
        <a:spcPct val="30000"/>
      </a:spcBef>
      <a:spcAft>
        <a:spcPct val="0"/>
      </a:spcAft>
      <a:defRPr sz="1200" kern="1200">
        <a:solidFill>
          <a:schemeClr val="tx1"/>
        </a:solidFill>
        <a:latin typeface="Calibri" panose="020F0502020204030204" pitchFamily="34" charset="0"/>
        <a:ea typeface="+mn-ea"/>
        <a:cs typeface="+mn-cs"/>
      </a:defRPr>
    </a:lvl4pPr>
    <a:lvl5pPr marL="1828800" algn="l" rtl="0" fontAlgn="base">
      <a:spcBef>
        <a:spcPct val="30000"/>
      </a:spcBef>
      <a:spcAft>
        <a:spcPct val="0"/>
      </a:spcAft>
      <a:defRPr sz="120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F972414-AB9A-4F81-85B5-3087AB0C7879}" type="slidenum">
              <a:rPr lang="fr-FR" altLang="fr-FR" smtClean="0"/>
              <a:pPr/>
              <a:t>1</a:t>
            </a:fld>
            <a:endParaRPr lang="fr-FR" altLang="fr-FR"/>
          </a:p>
        </p:txBody>
      </p:sp>
    </p:spTree>
    <p:extLst>
      <p:ext uri="{BB962C8B-B14F-4D97-AF65-F5344CB8AC3E}">
        <p14:creationId xmlns:p14="http://schemas.microsoft.com/office/powerpoint/2010/main" val="1731462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r>
              <a:rPr lang="en-US" altLang="zh-CN" smtClean="0"/>
              <a:t>‹N°›</a:t>
            </a:r>
            <a:endParaRPr lang="en-US" altLang="zh-CN"/>
          </a:p>
        </p:txBody>
      </p:sp>
    </p:spTree>
    <p:extLst>
      <p:ext uri="{BB962C8B-B14F-4D97-AF65-F5344CB8AC3E}">
        <p14:creationId xmlns:p14="http://schemas.microsoft.com/office/powerpoint/2010/main" val="4094906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5F972414-AB9A-4F81-85B5-3087AB0C7879}" type="slidenum">
              <a:rPr lang="fr-FR" altLang="fr-FR" smtClean="0"/>
              <a:pPr/>
              <a:t>9</a:t>
            </a:fld>
            <a:endParaRPr lang="fr-FR" altLang="fr-FR"/>
          </a:p>
        </p:txBody>
      </p:sp>
    </p:spTree>
    <p:extLst>
      <p:ext uri="{BB962C8B-B14F-4D97-AF65-F5344CB8AC3E}">
        <p14:creationId xmlns:p14="http://schemas.microsoft.com/office/powerpoint/2010/main" val="34074189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endParaRPr lang="fr-FR" altLang="fr-FR"/>
          </a:p>
        </p:txBody>
      </p:sp>
      <p:sp>
        <p:nvSpPr>
          <p:cNvPr id="5" name="Espace réservé du pied de page 4"/>
          <p:cNvSpPr>
            <a:spLocks noGrp="1"/>
          </p:cNvSpPr>
          <p:nvPr>
            <p:ph type="ftr" sz="quarter" idx="11"/>
          </p:nvPr>
        </p:nvSpPr>
        <p:spPr/>
        <p:txBody>
          <a:bodyPr/>
          <a:lstStyle/>
          <a:p>
            <a:r>
              <a:rPr lang="fr-FR" altLang="fr-FR" smtClean="0"/>
              <a:t>K. GRABIT      L. GALLIEN                    LP PLASTURGIE 2015/2016</a:t>
            </a:r>
            <a:endParaRPr lang="fr-FR" altLang="fr-FR"/>
          </a:p>
        </p:txBody>
      </p:sp>
      <p:sp>
        <p:nvSpPr>
          <p:cNvPr id="6" name="Espace réservé du numéro de diapositive 5"/>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12070431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ltLang="fr-FR"/>
          </a:p>
        </p:txBody>
      </p:sp>
      <p:sp>
        <p:nvSpPr>
          <p:cNvPr id="5" name="Espace réservé du pied de page 4"/>
          <p:cNvSpPr>
            <a:spLocks noGrp="1"/>
          </p:cNvSpPr>
          <p:nvPr>
            <p:ph type="ftr" sz="quarter" idx="11"/>
          </p:nvPr>
        </p:nvSpPr>
        <p:spPr/>
        <p:txBody>
          <a:bodyPr/>
          <a:lstStyle/>
          <a:p>
            <a:r>
              <a:rPr lang="fr-FR" altLang="fr-FR" smtClean="0"/>
              <a:t>K. GRABIT      L. GALLIEN                    LP PLASTURGIE 2015/2016</a:t>
            </a:r>
            <a:endParaRPr lang="fr-FR" altLang="fr-FR"/>
          </a:p>
        </p:txBody>
      </p:sp>
      <p:sp>
        <p:nvSpPr>
          <p:cNvPr id="6" name="Espace réservé du numéro de diapositive 5"/>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2484278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ltLang="fr-FR"/>
          </a:p>
        </p:txBody>
      </p:sp>
      <p:sp>
        <p:nvSpPr>
          <p:cNvPr id="5" name="Espace réservé du pied de page 4"/>
          <p:cNvSpPr>
            <a:spLocks noGrp="1"/>
          </p:cNvSpPr>
          <p:nvPr>
            <p:ph type="ftr" sz="quarter" idx="11"/>
          </p:nvPr>
        </p:nvSpPr>
        <p:spPr/>
        <p:txBody>
          <a:bodyPr/>
          <a:lstStyle/>
          <a:p>
            <a:r>
              <a:rPr lang="fr-FR" altLang="fr-FR" smtClean="0"/>
              <a:t>K. GRABIT      L. GALLIEN                    LP PLASTURGIE 2015/2016</a:t>
            </a:r>
            <a:endParaRPr lang="fr-FR" altLang="fr-FR"/>
          </a:p>
        </p:txBody>
      </p:sp>
      <p:sp>
        <p:nvSpPr>
          <p:cNvPr id="6" name="Espace réservé du numéro de diapositive 5"/>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2396176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endParaRPr lang="fr-FR" altLang="fr-FR"/>
          </a:p>
        </p:txBody>
      </p:sp>
      <p:sp>
        <p:nvSpPr>
          <p:cNvPr id="5" name="Espace réservé du pied de page 4"/>
          <p:cNvSpPr>
            <a:spLocks noGrp="1"/>
          </p:cNvSpPr>
          <p:nvPr>
            <p:ph type="ftr" sz="quarter" idx="11"/>
          </p:nvPr>
        </p:nvSpPr>
        <p:spPr/>
        <p:txBody>
          <a:bodyPr/>
          <a:lstStyle/>
          <a:p>
            <a:r>
              <a:rPr lang="fr-FR" altLang="fr-FR" smtClean="0"/>
              <a:t>K. GRABIT      L. GALLIEN                    LP PLASTURGIE 2015/2016</a:t>
            </a:r>
            <a:endParaRPr lang="fr-FR" altLang="fr-FR"/>
          </a:p>
        </p:txBody>
      </p:sp>
      <p:sp>
        <p:nvSpPr>
          <p:cNvPr id="6" name="Espace réservé du numéro de diapositive 5"/>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32232095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endParaRPr lang="fr-FR" altLang="fr-FR"/>
          </a:p>
        </p:txBody>
      </p:sp>
      <p:sp>
        <p:nvSpPr>
          <p:cNvPr id="5" name="Espace réservé du pied de page 4"/>
          <p:cNvSpPr>
            <a:spLocks noGrp="1"/>
          </p:cNvSpPr>
          <p:nvPr>
            <p:ph type="ftr" sz="quarter" idx="11"/>
          </p:nvPr>
        </p:nvSpPr>
        <p:spPr/>
        <p:txBody>
          <a:bodyPr/>
          <a:lstStyle/>
          <a:p>
            <a:r>
              <a:rPr lang="fr-FR" altLang="fr-FR" smtClean="0"/>
              <a:t>K. GRABIT      L. GALLIEN                    LP PLASTURGIE 2015/2016</a:t>
            </a:r>
            <a:endParaRPr lang="fr-FR" altLang="fr-FR"/>
          </a:p>
        </p:txBody>
      </p:sp>
      <p:sp>
        <p:nvSpPr>
          <p:cNvPr id="6" name="Espace réservé du numéro de diapositive 5"/>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1847444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endParaRPr lang="fr-FR" altLang="fr-FR"/>
          </a:p>
        </p:txBody>
      </p:sp>
      <p:sp>
        <p:nvSpPr>
          <p:cNvPr id="6" name="Espace réservé du pied de page 5"/>
          <p:cNvSpPr>
            <a:spLocks noGrp="1"/>
          </p:cNvSpPr>
          <p:nvPr>
            <p:ph type="ftr" sz="quarter" idx="11"/>
          </p:nvPr>
        </p:nvSpPr>
        <p:spPr/>
        <p:txBody>
          <a:bodyPr/>
          <a:lstStyle/>
          <a:p>
            <a:r>
              <a:rPr lang="fr-FR" altLang="fr-FR" smtClean="0"/>
              <a:t>K. GRABIT      L. GALLIEN                    LP PLASTURGIE 2015/2016</a:t>
            </a:r>
            <a:endParaRPr lang="fr-FR" altLang="fr-FR"/>
          </a:p>
        </p:txBody>
      </p:sp>
      <p:sp>
        <p:nvSpPr>
          <p:cNvPr id="7" name="Espace réservé du numéro de diapositive 6"/>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15462635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endParaRPr lang="fr-FR" altLang="fr-FR"/>
          </a:p>
        </p:txBody>
      </p:sp>
      <p:sp>
        <p:nvSpPr>
          <p:cNvPr id="8" name="Espace réservé du pied de page 7"/>
          <p:cNvSpPr>
            <a:spLocks noGrp="1"/>
          </p:cNvSpPr>
          <p:nvPr>
            <p:ph type="ftr" sz="quarter" idx="11"/>
          </p:nvPr>
        </p:nvSpPr>
        <p:spPr/>
        <p:txBody>
          <a:bodyPr/>
          <a:lstStyle/>
          <a:p>
            <a:r>
              <a:rPr lang="fr-FR" altLang="fr-FR" smtClean="0"/>
              <a:t>K. GRABIT      L. GALLIEN                    LP PLASTURGIE 2015/2016</a:t>
            </a:r>
            <a:endParaRPr lang="fr-FR" altLang="fr-FR"/>
          </a:p>
        </p:txBody>
      </p:sp>
      <p:sp>
        <p:nvSpPr>
          <p:cNvPr id="9" name="Espace réservé du numéro de diapositive 8"/>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27480628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endParaRPr lang="fr-FR" altLang="fr-FR"/>
          </a:p>
        </p:txBody>
      </p:sp>
      <p:sp>
        <p:nvSpPr>
          <p:cNvPr id="4" name="Espace réservé du pied de page 3"/>
          <p:cNvSpPr>
            <a:spLocks noGrp="1"/>
          </p:cNvSpPr>
          <p:nvPr>
            <p:ph type="ftr" sz="quarter" idx="11"/>
          </p:nvPr>
        </p:nvSpPr>
        <p:spPr/>
        <p:txBody>
          <a:bodyPr/>
          <a:lstStyle/>
          <a:p>
            <a:r>
              <a:rPr lang="fr-FR" altLang="fr-FR" smtClean="0"/>
              <a:t>K. GRABIT      L. GALLIEN                    LP PLASTURGIE 2015/2016</a:t>
            </a:r>
            <a:endParaRPr lang="fr-FR" altLang="fr-FR"/>
          </a:p>
        </p:txBody>
      </p:sp>
      <p:sp>
        <p:nvSpPr>
          <p:cNvPr id="5" name="Espace réservé du numéro de diapositive 4"/>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795873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endParaRPr lang="fr-FR" altLang="fr-FR"/>
          </a:p>
        </p:txBody>
      </p:sp>
      <p:sp>
        <p:nvSpPr>
          <p:cNvPr id="3" name="Espace réservé du pied de page 2"/>
          <p:cNvSpPr>
            <a:spLocks noGrp="1"/>
          </p:cNvSpPr>
          <p:nvPr>
            <p:ph type="ftr" sz="quarter" idx="11"/>
          </p:nvPr>
        </p:nvSpPr>
        <p:spPr/>
        <p:txBody>
          <a:bodyPr/>
          <a:lstStyle/>
          <a:p>
            <a:r>
              <a:rPr lang="fr-FR" altLang="fr-FR" smtClean="0"/>
              <a:t>K. GRABIT      L. GALLIEN                    LP PLASTURGIE 2015/2016</a:t>
            </a:r>
            <a:endParaRPr lang="fr-FR" altLang="fr-FR"/>
          </a:p>
        </p:txBody>
      </p:sp>
      <p:sp>
        <p:nvSpPr>
          <p:cNvPr id="4" name="Espace réservé du numéro de diapositive 3"/>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11626540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endParaRPr lang="fr-FR" altLang="fr-FR"/>
          </a:p>
        </p:txBody>
      </p:sp>
      <p:sp>
        <p:nvSpPr>
          <p:cNvPr id="6" name="Espace réservé du pied de page 5"/>
          <p:cNvSpPr>
            <a:spLocks noGrp="1"/>
          </p:cNvSpPr>
          <p:nvPr>
            <p:ph type="ftr" sz="quarter" idx="11"/>
          </p:nvPr>
        </p:nvSpPr>
        <p:spPr/>
        <p:txBody>
          <a:bodyPr/>
          <a:lstStyle/>
          <a:p>
            <a:r>
              <a:rPr lang="fr-FR" altLang="fr-FR" smtClean="0"/>
              <a:t>K. GRABIT      L. GALLIEN                    LP PLASTURGIE 2015/2016</a:t>
            </a:r>
            <a:endParaRPr lang="fr-FR" altLang="fr-FR"/>
          </a:p>
        </p:txBody>
      </p:sp>
      <p:sp>
        <p:nvSpPr>
          <p:cNvPr id="7" name="Espace réservé du numéro de diapositive 6"/>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2100760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endParaRPr lang="fr-FR" altLang="fr-FR"/>
          </a:p>
        </p:txBody>
      </p:sp>
      <p:sp>
        <p:nvSpPr>
          <p:cNvPr id="6" name="Espace réservé du pied de page 5"/>
          <p:cNvSpPr>
            <a:spLocks noGrp="1"/>
          </p:cNvSpPr>
          <p:nvPr>
            <p:ph type="ftr" sz="quarter" idx="11"/>
          </p:nvPr>
        </p:nvSpPr>
        <p:spPr/>
        <p:txBody>
          <a:bodyPr/>
          <a:lstStyle/>
          <a:p>
            <a:r>
              <a:rPr lang="fr-FR" altLang="fr-FR" smtClean="0"/>
              <a:t>K. GRABIT      L. GALLIEN                    LP PLASTURGIE 2015/2016</a:t>
            </a:r>
            <a:endParaRPr lang="fr-FR" altLang="fr-FR"/>
          </a:p>
        </p:txBody>
      </p:sp>
      <p:sp>
        <p:nvSpPr>
          <p:cNvPr id="7" name="Espace réservé du numéro de diapositive 6"/>
          <p:cNvSpPr>
            <a:spLocks noGrp="1"/>
          </p:cNvSpPr>
          <p:nvPr>
            <p:ph type="sldNum" sz="quarter" idx="12"/>
          </p:nvPr>
        </p:nvSpPr>
        <p:spPr/>
        <p:txBody>
          <a:bodyPr/>
          <a:lstStyle/>
          <a:p>
            <a:endParaRPr lang="fr-FR" altLang="fr-FR"/>
          </a:p>
        </p:txBody>
      </p:sp>
    </p:spTree>
    <p:extLst>
      <p:ext uri="{BB962C8B-B14F-4D97-AF65-F5344CB8AC3E}">
        <p14:creationId xmlns:p14="http://schemas.microsoft.com/office/powerpoint/2010/main" val="223885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fr-FR" alt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ltLang="fr-FR" smtClean="0"/>
              <a:t>K. GRABIT      L. GALLIEN                    LP PLASTURGIE 2015/2016</a:t>
            </a:r>
            <a:endParaRPr lang="fr-FR" alt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lang="fr-FR" altLang="fr-FR"/>
          </a:p>
        </p:txBody>
      </p:sp>
    </p:spTree>
    <p:extLst>
      <p:ext uri="{BB962C8B-B14F-4D97-AF65-F5344CB8AC3E}">
        <p14:creationId xmlns:p14="http://schemas.microsoft.com/office/powerpoint/2010/main" val="176045243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hyperlink" Target="//commons.wikimedia.org/wiki/File:Microscope_optique.JP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2" name="Titre 1"/>
          <p:cNvPicPr>
            <a:picLocks noGrp="1" noChangeArrowheads="1"/>
          </p:cNvPicPr>
          <p:nvPr>
            <p:ph type="ctrTitle" idx="4294967295"/>
          </p:nvPr>
        </p:nvPicPr>
        <p:blipFill>
          <a:blip r:embed="rId3">
            <a:extLst>
              <a:ext uri="{28A0092B-C50C-407E-A947-70E740481C1C}">
                <a14:useLocalDpi xmlns:a14="http://schemas.microsoft.com/office/drawing/2010/main" val="0"/>
              </a:ext>
            </a:extLst>
          </a:blip>
          <a:srcRect/>
          <a:stretch>
            <a:fillRect/>
          </a:stretch>
        </p:blipFill>
        <p:spPr>
          <a:xfrm>
            <a:off x="1397000" y="737098"/>
            <a:ext cx="7016750" cy="1951037"/>
          </a:xfrm>
          <a:noFill/>
        </p:spPr>
      </p:pic>
      <p:pic>
        <p:nvPicPr>
          <p:cNvPr id="14341" name="Picture 4" descr="http://upload.wikimedia.org/wikipedia/commons/thumb/2/2f/Microscope_optique.JPG/220px-Microscope_optique.JPG">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79811" y="2263693"/>
            <a:ext cx="2488293" cy="3313954"/>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p:cNvSpPr txBox="1"/>
          <p:nvPr/>
        </p:nvSpPr>
        <p:spPr>
          <a:xfrm>
            <a:off x="8133442" y="6369635"/>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
        <p:nvSpPr>
          <p:cNvPr id="9" name="ZoneTexte 8"/>
          <p:cNvSpPr txBox="1"/>
          <p:nvPr/>
        </p:nvSpPr>
        <p:spPr>
          <a:xfrm>
            <a:off x="269557" y="6123414"/>
            <a:ext cx="1640115" cy="584775"/>
          </a:xfrm>
          <a:prstGeom prst="rect">
            <a:avLst/>
          </a:prstGeom>
          <a:noFill/>
        </p:spPr>
        <p:txBody>
          <a:bodyPr wrap="square" rtlCol="0">
            <a:spAutoFit/>
          </a:bodyPr>
          <a:lstStyle/>
          <a:p>
            <a:r>
              <a:rPr lang="fr-FR" sz="1600" b="1" dirty="0">
                <a:solidFill>
                  <a:srgbClr val="0000CC"/>
                </a:solidFill>
                <a:latin typeface="Comic Sans MS" panose="030F0702030302020204" pitchFamily="66" charset="0"/>
              </a:rPr>
              <a:t>LP Plasturgie </a:t>
            </a:r>
          </a:p>
          <a:p>
            <a:r>
              <a:rPr lang="fr-FR" sz="1600" b="1" dirty="0">
                <a:solidFill>
                  <a:srgbClr val="0000CC"/>
                </a:solidFill>
                <a:latin typeface="Comic Sans MS" panose="030F0702030302020204" pitchFamily="66" charset="0"/>
              </a:rPr>
              <a:t>2015/2016</a:t>
            </a:r>
          </a:p>
        </p:txBody>
      </p:sp>
      <p:grpSp>
        <p:nvGrpSpPr>
          <p:cNvPr id="10" name="Groupe 9"/>
          <p:cNvGrpSpPr/>
          <p:nvPr/>
        </p:nvGrpSpPr>
        <p:grpSpPr>
          <a:xfrm>
            <a:off x="0" y="8226"/>
            <a:ext cx="12192000" cy="1238250"/>
            <a:chOff x="0" y="8226"/>
            <a:chExt cx="12192000" cy="1238250"/>
          </a:xfrm>
        </p:grpSpPr>
        <p:sp>
          <p:nvSpPr>
            <p:cNvPr id="11"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2" name="Shape 92"/>
            <p:cNvPicPr preferRelativeResize="0"/>
            <p:nvPr/>
          </p:nvPicPr>
          <p:blipFill rotWithShape="1">
            <a:blip r:embed="rId6">
              <a:alphaModFix/>
            </a:blip>
            <a:srcRect/>
            <a:stretch/>
          </p:blipFill>
          <p:spPr>
            <a:xfrm>
              <a:off x="9810750" y="8226"/>
              <a:ext cx="2381249" cy="1238250"/>
            </a:xfrm>
            <a:prstGeom prst="rect">
              <a:avLst/>
            </a:prstGeom>
            <a:noFill/>
            <a:ln>
              <a:noFill/>
            </a:ln>
          </p:spPr>
        </p:pic>
      </p:grpSp>
    </p:spTree>
    <p:extLst>
      <p:ext uri="{BB962C8B-B14F-4D97-AF65-F5344CB8AC3E}">
        <p14:creationId xmlns:p14="http://schemas.microsoft.com/office/powerpoint/2010/main" val="723389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0" name="Titre 1"/>
          <p:cNvSpPr>
            <a:spLocks noGrp="1"/>
          </p:cNvSpPr>
          <p:nvPr>
            <p:ph type="title" idx="4294967295"/>
          </p:nvPr>
        </p:nvSpPr>
        <p:spPr>
          <a:xfrm>
            <a:off x="130631" y="714573"/>
            <a:ext cx="8229600" cy="1143000"/>
          </a:xfrm>
          <a:custGeom>
            <a:avLst/>
            <a:gdLst/>
            <a:ahLst/>
            <a:cxnLst/>
            <a:rect l="0" t="0" r="0" b="0"/>
            <a:pathLst/>
          </a:custGeom>
          <a:solidFill>
            <a:srgbClr val="FFFFFF"/>
          </a:solidFill>
          <a:ln>
            <a:solidFill>
              <a:srgbClr val="000000"/>
            </a:solidFill>
            <a:round/>
            <a:headEnd/>
            <a:tailEnd/>
          </a:ln>
        </p:spPr>
        <p:txBody>
          <a:bodyPr>
            <a:normAutofit fontScale="90000"/>
          </a:bodyPr>
          <a:lstStyle/>
          <a:p>
            <a:r>
              <a:rPr lang="fr-FR" altLang="fr-FR" sz="4500" dirty="0">
                <a:latin typeface="Arial" panose="020B0604020202020204" pitchFamily="34" charset="0"/>
              </a:rPr>
              <a:t/>
            </a:r>
            <a:br>
              <a:rPr lang="fr-FR" altLang="fr-FR" sz="4500" dirty="0">
                <a:latin typeface="Arial" panose="020B0604020202020204" pitchFamily="34" charset="0"/>
              </a:rPr>
            </a:br>
            <a:r>
              <a:rPr lang="fr-FR" altLang="fr-FR" sz="4500" dirty="0">
                <a:latin typeface="Comic Sans MS" panose="030F0702030302020204" pitchFamily="66" charset="0"/>
              </a:rPr>
              <a:t>Exemples</a:t>
            </a:r>
          </a:p>
        </p:txBody>
      </p:sp>
      <p:grpSp>
        <p:nvGrpSpPr>
          <p:cNvPr id="5" name="Groupe 4"/>
          <p:cNvGrpSpPr/>
          <p:nvPr/>
        </p:nvGrpSpPr>
        <p:grpSpPr>
          <a:xfrm>
            <a:off x="4656781" y="662781"/>
            <a:ext cx="5257799" cy="2370138"/>
            <a:chOff x="5159376" y="549275"/>
            <a:chExt cx="5257799" cy="2370138"/>
          </a:xfrm>
        </p:grpSpPr>
        <p:pic>
          <p:nvPicPr>
            <p:cNvPr id="24580" name="Picture 2" descr="Fibres de polyester examinées au microscope optiqu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8163" y="549275"/>
              <a:ext cx="3529012" cy="2370138"/>
            </a:xfrm>
            <a:prstGeom prst="rect">
              <a:avLst/>
            </a:prstGeom>
            <a:noFill/>
            <a:extLst>
              <a:ext uri="{909E8E84-426E-40DD-AFC4-6F175D3DCCD1}">
                <a14:hiddenFill xmlns:a14="http://schemas.microsoft.com/office/drawing/2010/main">
                  <a:solidFill>
                    <a:srgbClr val="FFFFFF"/>
                  </a:solidFill>
                </a14:hiddenFill>
              </a:ext>
            </a:extLst>
          </p:spPr>
        </p:pic>
        <p:sp>
          <p:nvSpPr>
            <p:cNvPr id="24582" name="ZoneTexte 8"/>
            <p:cNvSpPr txBox="1">
              <a:spLocks noChangeArrowheads="1"/>
            </p:cNvSpPr>
            <p:nvPr/>
          </p:nvSpPr>
          <p:spPr bwMode="auto">
            <a:xfrm>
              <a:off x="5159376" y="1341439"/>
              <a:ext cx="1979613"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Constantia" panose="02030602050306030303" pitchFamily="18" charset="0"/>
                </a:defRPr>
              </a:lvl1pPr>
              <a:lvl2pPr marL="742950" indent="-285750" fontAlgn="base">
                <a:spcBef>
                  <a:spcPct val="0"/>
                </a:spcBef>
                <a:spcAft>
                  <a:spcPct val="0"/>
                </a:spcAft>
                <a:defRPr>
                  <a:solidFill>
                    <a:schemeClr val="tx1"/>
                  </a:solidFill>
                  <a:latin typeface="Constantia" panose="02030602050306030303" pitchFamily="18" charset="0"/>
                </a:defRPr>
              </a:lvl2pPr>
              <a:lvl3pPr marL="1143000" indent="-228600" fontAlgn="base">
                <a:spcBef>
                  <a:spcPct val="0"/>
                </a:spcBef>
                <a:spcAft>
                  <a:spcPct val="0"/>
                </a:spcAft>
                <a:defRPr>
                  <a:solidFill>
                    <a:schemeClr val="tx1"/>
                  </a:solidFill>
                  <a:latin typeface="Constantia" panose="02030602050306030303" pitchFamily="18" charset="0"/>
                </a:defRPr>
              </a:lvl3pPr>
              <a:lvl4pPr marL="1600200" indent="-228600" fontAlgn="base">
                <a:spcBef>
                  <a:spcPct val="0"/>
                </a:spcBef>
                <a:spcAft>
                  <a:spcPct val="0"/>
                </a:spcAft>
                <a:defRPr>
                  <a:solidFill>
                    <a:schemeClr val="tx1"/>
                  </a:solidFill>
                  <a:latin typeface="Constantia" panose="02030602050306030303" pitchFamily="18" charset="0"/>
                </a:defRPr>
              </a:lvl4pPr>
              <a:lvl5pPr marL="2057400" indent="-228600" fontAlgn="base">
                <a:spcBef>
                  <a:spcPct val="0"/>
                </a:spcBef>
                <a:spcAft>
                  <a:spcPct val="0"/>
                </a:spcAft>
                <a:defRPr>
                  <a:solidFill>
                    <a:schemeClr val="tx1"/>
                  </a:solidFill>
                  <a:latin typeface="Constantia" panose="02030602050306030303" pitchFamily="18" charset="0"/>
                </a:defRPr>
              </a:lvl5pPr>
              <a:lvl6pPr marL="2514600" indent="-228600" fontAlgn="base">
                <a:spcBef>
                  <a:spcPct val="0"/>
                </a:spcBef>
                <a:spcAft>
                  <a:spcPct val="0"/>
                </a:spcAft>
                <a:defRPr>
                  <a:solidFill>
                    <a:schemeClr val="tx1"/>
                  </a:solidFill>
                  <a:latin typeface="Constantia" panose="02030602050306030303" pitchFamily="18" charset="0"/>
                </a:defRPr>
              </a:lvl6pPr>
              <a:lvl7pPr marL="2971800" indent="-228600" fontAlgn="base">
                <a:spcBef>
                  <a:spcPct val="0"/>
                </a:spcBef>
                <a:spcAft>
                  <a:spcPct val="0"/>
                </a:spcAft>
                <a:defRPr>
                  <a:solidFill>
                    <a:schemeClr val="tx1"/>
                  </a:solidFill>
                  <a:latin typeface="Constantia" panose="02030602050306030303" pitchFamily="18" charset="0"/>
                </a:defRPr>
              </a:lvl7pPr>
              <a:lvl8pPr marL="3429000" indent="-228600" fontAlgn="base">
                <a:spcBef>
                  <a:spcPct val="0"/>
                </a:spcBef>
                <a:spcAft>
                  <a:spcPct val="0"/>
                </a:spcAft>
                <a:defRPr>
                  <a:solidFill>
                    <a:schemeClr val="tx1"/>
                  </a:solidFill>
                  <a:latin typeface="Constantia" panose="02030602050306030303" pitchFamily="18" charset="0"/>
                </a:defRPr>
              </a:lvl8pPr>
              <a:lvl9pPr marL="3886200" indent="-228600" fontAlgn="base">
                <a:spcBef>
                  <a:spcPct val="0"/>
                </a:spcBef>
                <a:spcAft>
                  <a:spcPct val="0"/>
                </a:spcAft>
                <a:defRPr>
                  <a:solidFill>
                    <a:schemeClr val="tx1"/>
                  </a:solidFill>
                  <a:latin typeface="Constantia" panose="02030602050306030303" pitchFamily="18" charset="0"/>
                </a:defRPr>
              </a:lvl9pPr>
            </a:lstStyle>
            <a:p>
              <a:r>
                <a:rPr lang="fr-FR" altLang="fr-FR" dirty="0">
                  <a:latin typeface="Comic Sans MS" panose="030F0702030302020204" pitchFamily="66" charset="0"/>
                </a:rPr>
                <a:t>Fibre polyester avec grossissement  de 10</a:t>
              </a:r>
            </a:p>
          </p:txBody>
        </p:sp>
      </p:grpSp>
      <p:grpSp>
        <p:nvGrpSpPr>
          <p:cNvPr id="6" name="Groupe 5"/>
          <p:cNvGrpSpPr/>
          <p:nvPr/>
        </p:nvGrpSpPr>
        <p:grpSpPr>
          <a:xfrm>
            <a:off x="5022850" y="3253452"/>
            <a:ext cx="4787900" cy="3238719"/>
            <a:chOff x="5735638" y="3141663"/>
            <a:chExt cx="4787900" cy="3238719"/>
          </a:xfrm>
        </p:grpSpPr>
        <p:pic>
          <p:nvPicPr>
            <p:cNvPr id="24581" name="Picture 4" descr="Fibres de polyéthylène examinées au microscope optiqu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4564" y="3141663"/>
              <a:ext cx="3914775" cy="2571750"/>
            </a:xfrm>
            <a:prstGeom prst="rect">
              <a:avLst/>
            </a:prstGeom>
            <a:noFill/>
            <a:extLst>
              <a:ext uri="{909E8E84-426E-40DD-AFC4-6F175D3DCCD1}">
                <a14:hiddenFill xmlns:a14="http://schemas.microsoft.com/office/drawing/2010/main">
                  <a:solidFill>
                    <a:srgbClr val="FFFFFF"/>
                  </a:solidFill>
                </a14:hiddenFill>
              </a:ext>
            </a:extLst>
          </p:spPr>
        </p:pic>
        <p:sp>
          <p:nvSpPr>
            <p:cNvPr id="24583" name="ZoneTexte 9"/>
            <p:cNvSpPr txBox="1">
              <a:spLocks noChangeArrowheads="1"/>
            </p:cNvSpPr>
            <p:nvPr/>
          </p:nvSpPr>
          <p:spPr bwMode="auto">
            <a:xfrm>
              <a:off x="5735638" y="5734051"/>
              <a:ext cx="47879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Constantia" panose="02030602050306030303" pitchFamily="18" charset="0"/>
                </a:defRPr>
              </a:lvl1pPr>
              <a:lvl2pPr marL="742950" indent="-285750" fontAlgn="base">
                <a:spcBef>
                  <a:spcPct val="0"/>
                </a:spcBef>
                <a:spcAft>
                  <a:spcPct val="0"/>
                </a:spcAft>
                <a:defRPr>
                  <a:solidFill>
                    <a:schemeClr val="tx1"/>
                  </a:solidFill>
                  <a:latin typeface="Constantia" panose="02030602050306030303" pitchFamily="18" charset="0"/>
                </a:defRPr>
              </a:lvl2pPr>
              <a:lvl3pPr marL="1143000" indent="-228600" fontAlgn="base">
                <a:spcBef>
                  <a:spcPct val="0"/>
                </a:spcBef>
                <a:spcAft>
                  <a:spcPct val="0"/>
                </a:spcAft>
                <a:defRPr>
                  <a:solidFill>
                    <a:schemeClr val="tx1"/>
                  </a:solidFill>
                  <a:latin typeface="Constantia" panose="02030602050306030303" pitchFamily="18" charset="0"/>
                </a:defRPr>
              </a:lvl3pPr>
              <a:lvl4pPr marL="1600200" indent="-228600" fontAlgn="base">
                <a:spcBef>
                  <a:spcPct val="0"/>
                </a:spcBef>
                <a:spcAft>
                  <a:spcPct val="0"/>
                </a:spcAft>
                <a:defRPr>
                  <a:solidFill>
                    <a:schemeClr val="tx1"/>
                  </a:solidFill>
                  <a:latin typeface="Constantia" panose="02030602050306030303" pitchFamily="18" charset="0"/>
                </a:defRPr>
              </a:lvl4pPr>
              <a:lvl5pPr marL="2057400" indent="-228600" fontAlgn="base">
                <a:spcBef>
                  <a:spcPct val="0"/>
                </a:spcBef>
                <a:spcAft>
                  <a:spcPct val="0"/>
                </a:spcAft>
                <a:defRPr>
                  <a:solidFill>
                    <a:schemeClr val="tx1"/>
                  </a:solidFill>
                  <a:latin typeface="Constantia" panose="02030602050306030303" pitchFamily="18" charset="0"/>
                </a:defRPr>
              </a:lvl5pPr>
              <a:lvl6pPr marL="2514600" indent="-228600" fontAlgn="base">
                <a:spcBef>
                  <a:spcPct val="0"/>
                </a:spcBef>
                <a:spcAft>
                  <a:spcPct val="0"/>
                </a:spcAft>
                <a:defRPr>
                  <a:solidFill>
                    <a:schemeClr val="tx1"/>
                  </a:solidFill>
                  <a:latin typeface="Constantia" panose="02030602050306030303" pitchFamily="18" charset="0"/>
                </a:defRPr>
              </a:lvl6pPr>
              <a:lvl7pPr marL="2971800" indent="-228600" fontAlgn="base">
                <a:spcBef>
                  <a:spcPct val="0"/>
                </a:spcBef>
                <a:spcAft>
                  <a:spcPct val="0"/>
                </a:spcAft>
                <a:defRPr>
                  <a:solidFill>
                    <a:schemeClr val="tx1"/>
                  </a:solidFill>
                  <a:latin typeface="Constantia" panose="02030602050306030303" pitchFamily="18" charset="0"/>
                </a:defRPr>
              </a:lvl7pPr>
              <a:lvl8pPr marL="3429000" indent="-228600" fontAlgn="base">
                <a:spcBef>
                  <a:spcPct val="0"/>
                </a:spcBef>
                <a:spcAft>
                  <a:spcPct val="0"/>
                </a:spcAft>
                <a:defRPr>
                  <a:solidFill>
                    <a:schemeClr val="tx1"/>
                  </a:solidFill>
                  <a:latin typeface="Constantia" panose="02030602050306030303" pitchFamily="18" charset="0"/>
                </a:defRPr>
              </a:lvl8pPr>
              <a:lvl9pPr marL="3886200" indent="-228600" fontAlgn="base">
                <a:spcBef>
                  <a:spcPct val="0"/>
                </a:spcBef>
                <a:spcAft>
                  <a:spcPct val="0"/>
                </a:spcAft>
                <a:defRPr>
                  <a:solidFill>
                    <a:schemeClr val="tx1"/>
                  </a:solidFill>
                  <a:latin typeface="Constantia" panose="02030602050306030303" pitchFamily="18" charset="0"/>
                </a:defRPr>
              </a:lvl9pPr>
            </a:lstStyle>
            <a:p>
              <a:r>
                <a:rPr lang="fr-FR" altLang="fr-FR" dirty="0">
                  <a:latin typeface="Comic Sans MS" panose="030F0702030302020204" pitchFamily="66" charset="0"/>
                </a:rPr>
                <a:t>Fibres  de polyéthylène grossissement de 10</a:t>
              </a:r>
            </a:p>
          </p:txBody>
        </p:sp>
      </p:grpSp>
      <p:grpSp>
        <p:nvGrpSpPr>
          <p:cNvPr id="4" name="Groupe 3"/>
          <p:cNvGrpSpPr/>
          <p:nvPr/>
        </p:nvGrpSpPr>
        <p:grpSpPr>
          <a:xfrm>
            <a:off x="1104108" y="1911691"/>
            <a:ext cx="2952750" cy="4236403"/>
            <a:chOff x="1702593" y="2103438"/>
            <a:chExt cx="2952750" cy="4236403"/>
          </a:xfrm>
        </p:grpSpPr>
        <p:sp>
          <p:nvSpPr>
            <p:cNvPr id="24584" name="ZoneTexte 10"/>
            <p:cNvSpPr txBox="1">
              <a:spLocks noChangeArrowheads="1"/>
            </p:cNvSpPr>
            <p:nvPr/>
          </p:nvSpPr>
          <p:spPr bwMode="auto">
            <a:xfrm>
              <a:off x="1702593" y="4862513"/>
              <a:ext cx="295275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fontAlgn="base">
                <a:spcBef>
                  <a:spcPct val="0"/>
                </a:spcBef>
                <a:spcAft>
                  <a:spcPct val="0"/>
                </a:spcAft>
                <a:defRPr>
                  <a:solidFill>
                    <a:schemeClr val="tx1"/>
                  </a:solidFill>
                  <a:latin typeface="Constantia" panose="02030602050306030303" pitchFamily="18" charset="0"/>
                </a:defRPr>
              </a:lvl1pPr>
              <a:lvl2pPr marL="742950" indent="-285750" fontAlgn="base">
                <a:spcBef>
                  <a:spcPct val="0"/>
                </a:spcBef>
                <a:spcAft>
                  <a:spcPct val="0"/>
                </a:spcAft>
                <a:defRPr>
                  <a:solidFill>
                    <a:schemeClr val="tx1"/>
                  </a:solidFill>
                  <a:latin typeface="Constantia" panose="02030602050306030303" pitchFamily="18" charset="0"/>
                </a:defRPr>
              </a:lvl2pPr>
              <a:lvl3pPr marL="1143000" indent="-228600" fontAlgn="base">
                <a:spcBef>
                  <a:spcPct val="0"/>
                </a:spcBef>
                <a:spcAft>
                  <a:spcPct val="0"/>
                </a:spcAft>
                <a:defRPr>
                  <a:solidFill>
                    <a:schemeClr val="tx1"/>
                  </a:solidFill>
                  <a:latin typeface="Constantia" panose="02030602050306030303" pitchFamily="18" charset="0"/>
                </a:defRPr>
              </a:lvl3pPr>
              <a:lvl4pPr marL="1600200" indent="-228600" fontAlgn="base">
                <a:spcBef>
                  <a:spcPct val="0"/>
                </a:spcBef>
                <a:spcAft>
                  <a:spcPct val="0"/>
                </a:spcAft>
                <a:defRPr>
                  <a:solidFill>
                    <a:schemeClr val="tx1"/>
                  </a:solidFill>
                  <a:latin typeface="Constantia" panose="02030602050306030303" pitchFamily="18" charset="0"/>
                </a:defRPr>
              </a:lvl4pPr>
              <a:lvl5pPr marL="2057400" indent="-228600" fontAlgn="base">
                <a:spcBef>
                  <a:spcPct val="0"/>
                </a:spcBef>
                <a:spcAft>
                  <a:spcPct val="0"/>
                </a:spcAft>
                <a:defRPr>
                  <a:solidFill>
                    <a:schemeClr val="tx1"/>
                  </a:solidFill>
                  <a:latin typeface="Constantia" panose="02030602050306030303" pitchFamily="18" charset="0"/>
                </a:defRPr>
              </a:lvl5pPr>
              <a:lvl6pPr marL="2514600" indent="-228600" fontAlgn="base">
                <a:spcBef>
                  <a:spcPct val="0"/>
                </a:spcBef>
                <a:spcAft>
                  <a:spcPct val="0"/>
                </a:spcAft>
                <a:defRPr>
                  <a:solidFill>
                    <a:schemeClr val="tx1"/>
                  </a:solidFill>
                  <a:latin typeface="Constantia" panose="02030602050306030303" pitchFamily="18" charset="0"/>
                </a:defRPr>
              </a:lvl6pPr>
              <a:lvl7pPr marL="2971800" indent="-228600" fontAlgn="base">
                <a:spcBef>
                  <a:spcPct val="0"/>
                </a:spcBef>
                <a:spcAft>
                  <a:spcPct val="0"/>
                </a:spcAft>
                <a:defRPr>
                  <a:solidFill>
                    <a:schemeClr val="tx1"/>
                  </a:solidFill>
                  <a:latin typeface="Constantia" panose="02030602050306030303" pitchFamily="18" charset="0"/>
                </a:defRPr>
              </a:lvl7pPr>
              <a:lvl8pPr marL="3429000" indent="-228600" fontAlgn="base">
                <a:spcBef>
                  <a:spcPct val="0"/>
                </a:spcBef>
                <a:spcAft>
                  <a:spcPct val="0"/>
                </a:spcAft>
                <a:defRPr>
                  <a:solidFill>
                    <a:schemeClr val="tx1"/>
                  </a:solidFill>
                  <a:latin typeface="Constantia" panose="02030602050306030303" pitchFamily="18" charset="0"/>
                </a:defRPr>
              </a:lvl8pPr>
              <a:lvl9pPr marL="3886200" indent="-228600" fontAlgn="base">
                <a:spcBef>
                  <a:spcPct val="0"/>
                </a:spcBef>
                <a:spcAft>
                  <a:spcPct val="0"/>
                </a:spcAft>
                <a:defRPr>
                  <a:solidFill>
                    <a:schemeClr val="tx1"/>
                  </a:solidFill>
                  <a:latin typeface="Constantia" panose="02030602050306030303" pitchFamily="18" charset="0"/>
                </a:defRPr>
              </a:lvl9pPr>
            </a:lstStyle>
            <a:p>
              <a:r>
                <a:rPr lang="fr-FR" altLang="fr-FR" dirty="0" err="1">
                  <a:latin typeface="Comic Sans MS" panose="030F0702030302020204" pitchFamily="66" charset="0"/>
                </a:rPr>
                <a:t>Sphérolites</a:t>
              </a:r>
              <a:r>
                <a:rPr lang="fr-FR" altLang="fr-FR" dirty="0">
                  <a:latin typeface="Comic Sans MS" panose="030F0702030302020204" pitchFamily="66" charset="0"/>
                </a:rPr>
                <a:t> :</a:t>
              </a:r>
            </a:p>
            <a:p>
              <a:r>
                <a:rPr lang="fr-FR" altLang="fr-FR" dirty="0">
                  <a:latin typeface="Comic Sans MS" panose="030F0702030302020204" pitchFamily="66" charset="0"/>
                </a:rPr>
                <a:t>polymère observés en lumière polarisée mesurant chacun quelques microns </a:t>
              </a:r>
            </a:p>
          </p:txBody>
        </p:sp>
        <p:pic>
          <p:nvPicPr>
            <p:cNvPr id="24589" name="Picture 13" descr="sphérolites dans un polymè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2593" y="2103438"/>
              <a:ext cx="2808288" cy="2324100"/>
            </a:xfrm>
            <a:prstGeom prst="rect">
              <a:avLst/>
            </a:prstGeom>
            <a:noFill/>
            <a:extLst>
              <a:ext uri="{909E8E84-426E-40DD-AFC4-6F175D3DCCD1}">
                <a14:hiddenFill xmlns:a14="http://schemas.microsoft.com/office/drawing/2010/main">
                  <a:solidFill>
                    <a:srgbClr val="FFFFFF"/>
                  </a:solidFill>
                </a14:hiddenFill>
              </a:ext>
            </a:extLst>
          </p:spPr>
        </p:pic>
      </p:grpSp>
      <p:sp>
        <p:nvSpPr>
          <p:cNvPr id="12"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10</a:t>
            </a:r>
            <a:endParaRPr lang="fr-FR" altLang="fr-FR" sz="1400" b="1" dirty="0">
              <a:latin typeface="Comic Sans MS" panose="030F0702030302020204" pitchFamily="66" charset="0"/>
            </a:endParaRPr>
          </a:p>
        </p:txBody>
      </p:sp>
      <p:grpSp>
        <p:nvGrpSpPr>
          <p:cNvPr id="13" name="Groupe 12"/>
          <p:cNvGrpSpPr/>
          <p:nvPr/>
        </p:nvGrpSpPr>
        <p:grpSpPr>
          <a:xfrm>
            <a:off x="0" y="8226"/>
            <a:ext cx="12192000" cy="1238250"/>
            <a:chOff x="0" y="8226"/>
            <a:chExt cx="12192000" cy="1238250"/>
          </a:xfrm>
        </p:grpSpPr>
        <p:sp>
          <p:nvSpPr>
            <p:cNvPr id="14"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5" name="Shape 92"/>
            <p:cNvPicPr preferRelativeResize="0"/>
            <p:nvPr/>
          </p:nvPicPr>
          <p:blipFill rotWithShape="1">
            <a:blip r:embed="rId5">
              <a:alphaModFix/>
            </a:blip>
            <a:srcRect/>
            <a:stretch/>
          </p:blipFill>
          <p:spPr>
            <a:xfrm>
              <a:off x="9810750" y="8226"/>
              <a:ext cx="2381249" cy="1238250"/>
            </a:xfrm>
            <a:prstGeom prst="rect">
              <a:avLst/>
            </a:prstGeom>
            <a:noFill/>
            <a:ln>
              <a:noFill/>
            </a:ln>
          </p:spPr>
        </p:pic>
      </p:grpSp>
      <p:sp>
        <p:nvSpPr>
          <p:cNvPr id="16"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7" name="ZoneTexte 16"/>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28124095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Espace réservé du contenu 2"/>
          <p:cNvSpPr>
            <a:spLocks noGrp="1"/>
          </p:cNvSpPr>
          <p:nvPr>
            <p:ph idx="4294967295"/>
          </p:nvPr>
        </p:nvSpPr>
        <p:spPr>
          <a:xfrm>
            <a:off x="1731698" y="2325961"/>
            <a:ext cx="4364302" cy="2460851"/>
          </a:xfrm>
          <a:custGeom>
            <a:avLst/>
            <a:gdLst/>
            <a:ahLst/>
            <a:cxnLst/>
            <a:rect l="0" t="0" r="0" b="0"/>
            <a:pathLst/>
          </a:custGeom>
          <a:solidFill>
            <a:srgbClr val="FFFFFF"/>
          </a:solidFill>
          <a:ln>
            <a:solidFill>
              <a:srgbClr val="000000"/>
            </a:solidFill>
            <a:round/>
            <a:headEnd/>
            <a:tailEnd/>
          </a:ln>
        </p:spPr>
        <p:txBody>
          <a:bodyPr>
            <a:noAutofit/>
          </a:bodyPr>
          <a:lstStyle/>
          <a:p>
            <a:pPr>
              <a:buFont typeface="Wingdings 2" panose="05020102010507070707" pitchFamily="18" charset="2"/>
              <a:buChar char=""/>
            </a:pPr>
            <a:r>
              <a:rPr lang="fr-FR" altLang="fr-FR" sz="2400" dirty="0">
                <a:latin typeface="Comic Sans MS" panose="030F0702030302020204" pitchFamily="66" charset="0"/>
              </a:rPr>
              <a:t>MEB</a:t>
            </a:r>
          </a:p>
          <a:p>
            <a:pPr>
              <a:buFont typeface="Wingdings 2" panose="05020102010507070707" pitchFamily="18" charset="2"/>
              <a:buChar char=""/>
            </a:pPr>
            <a:endParaRPr lang="fr-FR" altLang="fr-FR" sz="2400" dirty="0">
              <a:latin typeface="Comic Sans MS" panose="030F0702030302020204" pitchFamily="66" charset="0"/>
            </a:endParaRPr>
          </a:p>
          <a:p>
            <a:pPr>
              <a:buFont typeface="Wingdings 2" panose="05020102010507070707" pitchFamily="18" charset="2"/>
              <a:buChar char=""/>
            </a:pPr>
            <a:r>
              <a:rPr lang="fr-FR" altLang="fr-FR" sz="2400" dirty="0">
                <a:latin typeface="Comic Sans MS" panose="030F0702030302020204" pitchFamily="66" charset="0"/>
              </a:rPr>
              <a:t>MET</a:t>
            </a:r>
          </a:p>
          <a:p>
            <a:pPr>
              <a:buFont typeface="Wingdings 2" panose="05020102010507070707" pitchFamily="18" charset="2"/>
              <a:buChar char=""/>
            </a:pPr>
            <a:endParaRPr lang="fr-FR" altLang="fr-FR" sz="2400" dirty="0">
              <a:latin typeface="Comic Sans MS" panose="030F0702030302020204" pitchFamily="66" charset="0"/>
            </a:endParaRPr>
          </a:p>
          <a:p>
            <a:pPr>
              <a:buFont typeface="Wingdings 2" panose="05020102010507070707" pitchFamily="18" charset="2"/>
              <a:buChar char=""/>
            </a:pPr>
            <a:r>
              <a:rPr lang="fr-FR" altLang="fr-FR" sz="2400" dirty="0">
                <a:latin typeface="Comic Sans MS" panose="030F0702030302020204" pitchFamily="66" charset="0"/>
              </a:rPr>
              <a:t>AFM</a:t>
            </a:r>
          </a:p>
          <a:p>
            <a:pPr>
              <a:buFont typeface="Wingdings 2" panose="05020102010507070707" pitchFamily="18" charset="2"/>
              <a:buChar char=""/>
            </a:pPr>
            <a:endParaRPr lang="fr-FR" altLang="fr-FR" sz="2400" dirty="0">
              <a:latin typeface="Comic Sans MS" panose="030F0702030302020204" pitchFamily="66" charset="0"/>
            </a:endParaRPr>
          </a:p>
          <a:p>
            <a:pPr>
              <a:buFont typeface="Wingdings 2" panose="05020102010507070707" pitchFamily="18" charset="2"/>
              <a:buChar char=""/>
            </a:pPr>
            <a:r>
              <a:rPr lang="fr-FR" altLang="fr-FR" sz="2400" dirty="0">
                <a:latin typeface="Comic Sans MS" panose="030F0702030302020204" pitchFamily="66" charset="0"/>
              </a:rPr>
              <a:t>Rugosimétrie</a:t>
            </a:r>
          </a:p>
          <a:p>
            <a:pPr>
              <a:buFont typeface="Wingdings 2" panose="05020102010507070707" pitchFamily="18" charset="2"/>
              <a:buChar char=""/>
            </a:pPr>
            <a:endParaRPr lang="fr-FR" altLang="fr-FR" sz="800" dirty="0">
              <a:latin typeface="Comic Sans MS" panose="030F0702030302020204" pitchFamily="66" charset="0"/>
            </a:endParaRPr>
          </a:p>
        </p:txBody>
      </p:sp>
      <p:sp>
        <p:nvSpPr>
          <p:cNvPr id="25604" name="Titre 1"/>
          <p:cNvSpPr>
            <a:spLocks noGrp="1"/>
          </p:cNvSpPr>
          <p:nvPr>
            <p:ph type="title" idx="4294967295"/>
          </p:nvPr>
        </p:nvSpPr>
        <p:spPr>
          <a:xfrm>
            <a:off x="130631" y="1122363"/>
            <a:ext cx="8229600" cy="722312"/>
          </a:xfrm>
          <a:custGeom>
            <a:avLst/>
            <a:gdLst/>
            <a:ahLst/>
            <a:cxnLst/>
            <a:rect l="0" t="0" r="0" b="0"/>
            <a:pathLst/>
          </a:custGeom>
          <a:solidFill>
            <a:srgbClr val="FFFFFF"/>
          </a:solidFill>
          <a:ln>
            <a:solidFill>
              <a:srgbClr val="000000"/>
            </a:solidFill>
            <a:round/>
            <a:headEnd/>
            <a:tailEnd/>
          </a:ln>
        </p:spPr>
        <p:txBody>
          <a:bodyPr>
            <a:normAutofit fontScale="90000"/>
          </a:bodyPr>
          <a:lstStyle/>
          <a:p>
            <a:r>
              <a:rPr lang="fr-FR" altLang="fr-FR" sz="4500" dirty="0">
                <a:latin typeface="Comic Sans MS" panose="030F0702030302020204" pitchFamily="66" charset="0"/>
              </a:rPr>
              <a:t>Interrelations</a:t>
            </a:r>
          </a:p>
        </p:txBody>
      </p:sp>
      <p:sp>
        <p:nvSpPr>
          <p:cNvPr id="7"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11</a:t>
            </a:r>
          </a:p>
        </p:txBody>
      </p:sp>
      <p:grpSp>
        <p:nvGrpSpPr>
          <p:cNvPr id="8" name="Groupe 7"/>
          <p:cNvGrpSpPr/>
          <p:nvPr/>
        </p:nvGrpSpPr>
        <p:grpSpPr>
          <a:xfrm>
            <a:off x="0" y="8226"/>
            <a:ext cx="12192000" cy="1238250"/>
            <a:chOff x="0" y="8226"/>
            <a:chExt cx="12192000" cy="1238250"/>
          </a:xfrm>
        </p:grpSpPr>
        <p:sp>
          <p:nvSpPr>
            <p:cNvPr id="9"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0" name="Shape 92"/>
            <p:cNvPicPr preferRelativeResize="0"/>
            <p:nvPr/>
          </p:nvPicPr>
          <p:blipFill rotWithShape="1">
            <a:blip r:embed="rId2">
              <a:alphaModFix/>
            </a:blip>
            <a:srcRect/>
            <a:stretch/>
          </p:blipFill>
          <p:spPr>
            <a:xfrm>
              <a:off x="9810750" y="8226"/>
              <a:ext cx="2381249" cy="1238250"/>
            </a:xfrm>
            <a:prstGeom prst="rect">
              <a:avLst/>
            </a:prstGeom>
            <a:noFill/>
            <a:ln>
              <a:noFill/>
            </a:ln>
          </p:spPr>
        </p:pic>
      </p:grpSp>
      <p:sp>
        <p:nvSpPr>
          <p:cNvPr id="11"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2" name="ZoneTexte 11"/>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23752980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Espace réservé du contenu 2"/>
          <p:cNvSpPr>
            <a:spLocks noGrp="1"/>
          </p:cNvSpPr>
          <p:nvPr>
            <p:ph idx="4294967295"/>
          </p:nvPr>
        </p:nvSpPr>
        <p:spPr>
          <a:xfrm>
            <a:off x="1754377" y="1803510"/>
            <a:ext cx="8229600" cy="4389437"/>
          </a:xfrm>
          <a:custGeom>
            <a:avLst/>
            <a:gdLst/>
            <a:ahLst/>
            <a:cxnLst/>
            <a:rect l="0" t="0" r="0" b="0"/>
            <a:pathLst/>
          </a:custGeom>
          <a:solidFill>
            <a:srgbClr val="FFFFFF"/>
          </a:solidFill>
          <a:ln>
            <a:solidFill>
              <a:srgbClr val="000000"/>
            </a:solidFill>
            <a:round/>
            <a:headEnd/>
            <a:tailEnd/>
          </a:ln>
        </p:spPr>
        <p:txBody>
          <a:bodyPr>
            <a:noAutofit/>
          </a:bodyPr>
          <a:lstStyle/>
          <a:p>
            <a:pPr>
              <a:buFont typeface="Wingdings" panose="05000000000000000000" pitchFamily="2" charset="2"/>
              <a:buChar char="§"/>
            </a:pPr>
            <a:r>
              <a:rPr lang="fr-FR" altLang="fr-FR" sz="3200" dirty="0">
                <a:latin typeface="Comic Sans MS" panose="030F0702030302020204" pitchFamily="66" charset="0"/>
                <a:cs typeface="Arial" panose="020B0604020202020204" pitchFamily="34" charset="0"/>
              </a:rPr>
              <a:t>Polarisation : </a:t>
            </a:r>
            <a:r>
              <a:rPr lang="fr-FR" altLang="fr-FR" sz="3200" dirty="0" err="1">
                <a:latin typeface="Comic Sans MS" panose="030F0702030302020204" pitchFamily="66" charset="0"/>
                <a:cs typeface="Arial" panose="020B0604020202020204" pitchFamily="34" charset="0"/>
              </a:rPr>
              <a:t>polarization</a:t>
            </a:r>
            <a:endParaRPr lang="fr-FR" altLang="fr-FR" sz="3200" dirty="0">
              <a:latin typeface="Comic Sans MS" panose="030F0702030302020204" pitchFamily="66" charset="0"/>
              <a:cs typeface="Arial" panose="020B0604020202020204" pitchFamily="34" charset="0"/>
            </a:endParaRPr>
          </a:p>
          <a:p>
            <a:pPr>
              <a:buFont typeface="Wingdings" panose="05000000000000000000" pitchFamily="2" charset="2"/>
              <a:buChar char="§"/>
            </a:pPr>
            <a:r>
              <a:rPr lang="fr-FR" altLang="fr-FR" sz="3200" dirty="0">
                <a:latin typeface="Comic Sans MS" panose="030F0702030302020204" pitchFamily="66" charset="0"/>
                <a:cs typeface="Arial" panose="020B0604020202020204" pitchFamily="34" charset="0"/>
              </a:rPr>
              <a:t>Filtre polarisant : </a:t>
            </a:r>
            <a:r>
              <a:rPr lang="fr-FR" altLang="fr-FR" sz="3200" dirty="0" err="1">
                <a:latin typeface="Comic Sans MS" panose="030F0702030302020204" pitchFamily="66" charset="0"/>
                <a:cs typeface="Arial" panose="020B0604020202020204" pitchFamily="34" charset="0"/>
              </a:rPr>
              <a:t>polarizing</a:t>
            </a:r>
            <a:r>
              <a:rPr lang="fr-FR" altLang="fr-FR" sz="3200" dirty="0">
                <a:latin typeface="Comic Sans MS" panose="030F0702030302020204" pitchFamily="66" charset="0"/>
                <a:cs typeface="Arial" panose="020B0604020202020204" pitchFamily="34" charset="0"/>
              </a:rPr>
              <a:t> </a:t>
            </a:r>
            <a:r>
              <a:rPr lang="fr-FR" altLang="fr-FR" sz="3200" dirty="0" err="1">
                <a:latin typeface="Comic Sans MS" panose="030F0702030302020204" pitchFamily="66" charset="0"/>
                <a:cs typeface="Arial" panose="020B0604020202020204" pitchFamily="34" charset="0"/>
              </a:rPr>
              <a:t>filter</a:t>
            </a:r>
            <a:endParaRPr lang="fr-FR" altLang="fr-FR" sz="3200" dirty="0">
              <a:latin typeface="Comic Sans MS" panose="030F0702030302020204" pitchFamily="66" charset="0"/>
              <a:cs typeface="Arial" panose="020B0604020202020204" pitchFamily="34" charset="0"/>
            </a:endParaRPr>
          </a:p>
          <a:p>
            <a:pPr>
              <a:buFont typeface="Wingdings" panose="05000000000000000000" pitchFamily="2" charset="2"/>
              <a:buChar char="§"/>
            </a:pPr>
            <a:r>
              <a:rPr lang="fr-FR" altLang="fr-FR" sz="3200" dirty="0">
                <a:latin typeface="Comic Sans MS" panose="030F0702030302020204" pitchFamily="66" charset="0"/>
                <a:cs typeface="Arial" panose="020B0604020202020204" pitchFamily="34" charset="0"/>
              </a:rPr>
              <a:t>Objectif : </a:t>
            </a:r>
            <a:r>
              <a:rPr lang="fr-FR" altLang="fr-FR" sz="3200" dirty="0" err="1">
                <a:latin typeface="Comic Sans MS" panose="030F0702030302020204" pitchFamily="66" charset="0"/>
                <a:cs typeface="Arial" panose="020B0604020202020204" pitchFamily="34" charset="0"/>
              </a:rPr>
              <a:t>lens</a:t>
            </a:r>
            <a:endParaRPr lang="fr-FR" altLang="fr-FR" sz="3200" dirty="0">
              <a:latin typeface="Comic Sans MS" panose="030F0702030302020204" pitchFamily="66" charset="0"/>
              <a:cs typeface="Arial" panose="020B0604020202020204" pitchFamily="34" charset="0"/>
            </a:endParaRPr>
          </a:p>
          <a:p>
            <a:pPr>
              <a:buFont typeface="Wingdings" panose="05000000000000000000" pitchFamily="2" charset="2"/>
              <a:buChar char="§"/>
            </a:pPr>
            <a:r>
              <a:rPr lang="fr-FR" altLang="fr-FR" sz="3200" dirty="0">
                <a:latin typeface="Comic Sans MS" panose="030F0702030302020204" pitchFamily="66" charset="0"/>
                <a:cs typeface="Arial" panose="020B0604020202020204" pitchFamily="34" charset="0"/>
              </a:rPr>
              <a:t>Oculaire : </a:t>
            </a:r>
            <a:r>
              <a:rPr lang="fr-FR" altLang="fr-FR" sz="3200" dirty="0" err="1">
                <a:latin typeface="Comic Sans MS" panose="030F0702030302020204" pitchFamily="66" charset="0"/>
                <a:cs typeface="Arial" panose="020B0604020202020204" pitchFamily="34" charset="0"/>
              </a:rPr>
              <a:t>eyepiece</a:t>
            </a:r>
            <a:endParaRPr lang="fr-FR" altLang="fr-FR" sz="3200" dirty="0">
              <a:latin typeface="Comic Sans MS" panose="030F0702030302020204" pitchFamily="66" charset="0"/>
              <a:cs typeface="Arial" panose="020B0604020202020204" pitchFamily="34" charset="0"/>
            </a:endParaRPr>
          </a:p>
          <a:p>
            <a:pPr>
              <a:buFont typeface="Wingdings" panose="05000000000000000000" pitchFamily="2" charset="2"/>
              <a:buChar char="§"/>
            </a:pPr>
            <a:r>
              <a:rPr lang="fr-FR" altLang="fr-FR" sz="3200" dirty="0">
                <a:latin typeface="Comic Sans MS" panose="030F0702030302020204" pitchFamily="66" charset="0"/>
                <a:cs typeface="Arial" panose="020B0604020202020204" pitchFamily="34" charset="0"/>
              </a:rPr>
              <a:t>Platine : stage </a:t>
            </a:r>
          </a:p>
          <a:p>
            <a:pPr>
              <a:buFont typeface="Wingdings" panose="05000000000000000000" pitchFamily="2" charset="2"/>
              <a:buChar char="§"/>
            </a:pPr>
            <a:r>
              <a:rPr lang="fr-FR" altLang="fr-FR" sz="3200" dirty="0">
                <a:latin typeface="Comic Sans MS" panose="030F0702030302020204" pitchFamily="66" charset="0"/>
                <a:cs typeface="Arial" panose="020B0604020202020204" pitchFamily="34" charset="0"/>
              </a:rPr>
              <a:t>Diaphragme : </a:t>
            </a:r>
            <a:r>
              <a:rPr lang="fr-FR" altLang="fr-FR" sz="3200" dirty="0" err="1">
                <a:latin typeface="Comic Sans MS" panose="030F0702030302020204" pitchFamily="66" charset="0"/>
                <a:cs typeface="Arial" panose="020B0604020202020204" pitchFamily="34" charset="0"/>
              </a:rPr>
              <a:t>diaphragm</a:t>
            </a:r>
            <a:endParaRPr lang="fr-FR" altLang="fr-FR" sz="3200" dirty="0">
              <a:latin typeface="Comic Sans MS" panose="030F0702030302020204" pitchFamily="66" charset="0"/>
              <a:cs typeface="Arial" panose="020B0604020202020204" pitchFamily="34" charset="0"/>
            </a:endParaRPr>
          </a:p>
          <a:p>
            <a:pPr>
              <a:buFont typeface="Wingdings" panose="05000000000000000000" pitchFamily="2" charset="2"/>
              <a:buChar char="§"/>
            </a:pPr>
            <a:r>
              <a:rPr lang="fr-FR" altLang="fr-FR" sz="3200" dirty="0">
                <a:latin typeface="Comic Sans MS" panose="030F0702030302020204" pitchFamily="66" charset="0"/>
                <a:cs typeface="Arial" panose="020B0604020202020204" pitchFamily="34" charset="0"/>
              </a:rPr>
              <a:t>Infrarouge : </a:t>
            </a:r>
            <a:r>
              <a:rPr lang="fr-FR" altLang="fr-FR" sz="3200" dirty="0" err="1">
                <a:latin typeface="Comic Sans MS" panose="030F0702030302020204" pitchFamily="66" charset="0"/>
                <a:cs typeface="Arial" panose="020B0604020202020204" pitchFamily="34" charset="0"/>
              </a:rPr>
              <a:t>infrared</a:t>
            </a:r>
            <a:endParaRPr lang="fr-FR" altLang="fr-FR" sz="3200" dirty="0">
              <a:latin typeface="Comic Sans MS" panose="030F0702030302020204" pitchFamily="66" charset="0"/>
              <a:cs typeface="Arial" panose="020B0604020202020204" pitchFamily="34" charset="0"/>
            </a:endParaRPr>
          </a:p>
          <a:p>
            <a:pPr>
              <a:buFont typeface="Wingdings" panose="05000000000000000000" pitchFamily="2" charset="2"/>
              <a:buChar char="§"/>
            </a:pPr>
            <a:endParaRPr lang="fr-FR" altLang="fr-FR" sz="800" dirty="0">
              <a:latin typeface="Comic Sans MS" panose="030F0702030302020204" pitchFamily="66" charset="0"/>
              <a:cs typeface="Arial" panose="020B0604020202020204" pitchFamily="34" charset="0"/>
            </a:endParaRPr>
          </a:p>
          <a:p>
            <a:pPr>
              <a:buFont typeface="Wingdings" panose="05000000000000000000" pitchFamily="2" charset="2"/>
              <a:buChar char="§"/>
            </a:pPr>
            <a:endParaRPr lang="fr-FR" altLang="fr-FR" sz="800" dirty="0">
              <a:latin typeface="Comic Sans MS" panose="030F0702030302020204" pitchFamily="66" charset="0"/>
              <a:cs typeface="Arial" panose="020B0604020202020204" pitchFamily="34" charset="0"/>
            </a:endParaRPr>
          </a:p>
          <a:p>
            <a:pPr>
              <a:buFont typeface="Wingdings 2" panose="05020102010507070707" pitchFamily="18" charset="2"/>
              <a:buChar char=""/>
            </a:pPr>
            <a:endParaRPr lang="fr-FR" altLang="fr-FR" sz="900" dirty="0">
              <a:latin typeface="Comic Sans MS" panose="030F0702030302020204" pitchFamily="66" charset="0"/>
            </a:endParaRPr>
          </a:p>
        </p:txBody>
      </p:sp>
      <p:sp>
        <p:nvSpPr>
          <p:cNvPr id="26628" name="Titre 1"/>
          <p:cNvSpPr>
            <a:spLocks noGrp="1"/>
          </p:cNvSpPr>
          <p:nvPr>
            <p:ph type="title" idx="4294967295"/>
          </p:nvPr>
        </p:nvSpPr>
        <p:spPr>
          <a:xfrm>
            <a:off x="217716" y="1081198"/>
            <a:ext cx="8229600" cy="722312"/>
          </a:xfrm>
          <a:custGeom>
            <a:avLst/>
            <a:gdLst/>
            <a:ahLst/>
            <a:cxnLst/>
            <a:rect l="0" t="0" r="0" b="0"/>
            <a:pathLst/>
          </a:custGeom>
          <a:solidFill>
            <a:srgbClr val="FFFFFF"/>
          </a:solidFill>
          <a:ln>
            <a:solidFill>
              <a:srgbClr val="000000"/>
            </a:solidFill>
            <a:round/>
            <a:headEnd/>
            <a:tailEnd/>
          </a:ln>
        </p:spPr>
        <p:txBody>
          <a:bodyPr>
            <a:normAutofit fontScale="90000"/>
          </a:bodyPr>
          <a:lstStyle/>
          <a:p>
            <a:r>
              <a:rPr lang="fr-FR" altLang="fr-FR" sz="4500" dirty="0">
                <a:latin typeface="Comic Sans MS" panose="030F0702030302020204" pitchFamily="66" charset="0"/>
              </a:rPr>
              <a:t>Lexique</a:t>
            </a:r>
          </a:p>
        </p:txBody>
      </p:sp>
      <p:sp>
        <p:nvSpPr>
          <p:cNvPr id="7"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1</a:t>
            </a:r>
            <a:fld id="{EFA06296-033F-44A5-A61B-68E7E6859726}" type="slidenum">
              <a:rPr lang="fr-FR" altLang="fr-FR" sz="1400" b="1" smtClean="0">
                <a:latin typeface="Comic Sans MS" panose="030F0702030302020204" pitchFamily="66" charset="0"/>
              </a:rPr>
              <a:pPr algn="r" eaLnBrk="1" hangingPunct="1"/>
              <a:t>2</a:t>
            </a:fld>
            <a:endParaRPr lang="fr-FR" altLang="fr-FR" sz="1400" b="1" dirty="0">
              <a:latin typeface="Comic Sans MS" panose="030F0702030302020204" pitchFamily="66" charset="0"/>
            </a:endParaRPr>
          </a:p>
        </p:txBody>
      </p:sp>
      <p:grpSp>
        <p:nvGrpSpPr>
          <p:cNvPr id="8" name="Groupe 7"/>
          <p:cNvGrpSpPr/>
          <p:nvPr/>
        </p:nvGrpSpPr>
        <p:grpSpPr>
          <a:xfrm>
            <a:off x="0" y="8226"/>
            <a:ext cx="12192000" cy="1238250"/>
            <a:chOff x="0" y="8226"/>
            <a:chExt cx="12192000" cy="1238250"/>
          </a:xfrm>
        </p:grpSpPr>
        <p:sp>
          <p:nvSpPr>
            <p:cNvPr id="9"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0" name="Shape 92"/>
            <p:cNvPicPr preferRelativeResize="0"/>
            <p:nvPr/>
          </p:nvPicPr>
          <p:blipFill rotWithShape="1">
            <a:blip r:embed="rId2">
              <a:alphaModFix/>
            </a:blip>
            <a:srcRect/>
            <a:stretch/>
          </p:blipFill>
          <p:spPr>
            <a:xfrm>
              <a:off x="9810750" y="8226"/>
              <a:ext cx="2381249" cy="1238250"/>
            </a:xfrm>
            <a:prstGeom prst="rect">
              <a:avLst/>
            </a:prstGeom>
            <a:noFill/>
            <a:ln>
              <a:noFill/>
            </a:ln>
          </p:spPr>
        </p:pic>
      </p:grpSp>
      <p:sp>
        <p:nvSpPr>
          <p:cNvPr id="11"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2" name="ZoneTexte 11"/>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141423529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Espace réservé du contenu 2"/>
          <p:cNvSpPr>
            <a:spLocks noGrp="1"/>
          </p:cNvSpPr>
          <p:nvPr>
            <p:ph idx="4294967295"/>
          </p:nvPr>
        </p:nvSpPr>
        <p:spPr>
          <a:xfrm>
            <a:off x="1030062" y="1930380"/>
            <a:ext cx="8229600" cy="3797300"/>
          </a:xfrm>
          <a:custGeom>
            <a:avLst/>
            <a:gdLst/>
            <a:ahLst/>
            <a:cxnLst/>
            <a:rect l="0" t="0" r="0" b="0"/>
            <a:pathLst/>
          </a:custGeom>
          <a:solidFill>
            <a:srgbClr val="FFFFFF"/>
          </a:solidFill>
          <a:ln>
            <a:solidFill>
              <a:srgbClr val="000000"/>
            </a:solidFill>
            <a:round/>
            <a:headEnd/>
            <a:tailEnd/>
          </a:ln>
        </p:spPr>
        <p:txBody>
          <a:bodyPr>
            <a:noAutofit/>
          </a:bodyPr>
          <a:lstStyle/>
          <a:p>
            <a:pPr>
              <a:buFont typeface="Wingdings 2" panose="05020102010507070707" pitchFamily="18" charset="2"/>
              <a:buChar char=""/>
            </a:pPr>
            <a:r>
              <a:rPr lang="fr-FR" altLang="fr-FR" sz="1800" dirty="0">
                <a:latin typeface="Comic Sans MS" panose="030F0702030302020204" pitchFamily="66" charset="0"/>
              </a:rPr>
              <a:t>Présentation de JACOB JC. ; BERLIOUX N. et GILLOUX J-F.</a:t>
            </a:r>
            <a:endParaRPr lang="fr-FR" altLang="fr-FR" sz="1800" dirty="0">
              <a:solidFill>
                <a:srgbClr val="FF0000"/>
              </a:solidFill>
              <a:latin typeface="Comic Sans MS" panose="030F0702030302020204" pitchFamily="66" charset="0"/>
            </a:endParaRPr>
          </a:p>
          <a:p>
            <a:pPr>
              <a:buFont typeface="Wingdings 2" panose="05020102010507070707" pitchFamily="18" charset="2"/>
              <a:buChar char=""/>
            </a:pPr>
            <a:r>
              <a:rPr lang="fr-FR" altLang="fr-FR" sz="1800" dirty="0">
                <a:latin typeface="Comic Sans MS" panose="030F0702030302020204" pitchFamily="66" charset="0"/>
              </a:rPr>
              <a:t>Présentation</a:t>
            </a:r>
            <a:r>
              <a:rPr lang="fr-FR" altLang="zh-CN" sz="1800" dirty="0">
                <a:latin typeface="Comic Sans MS" panose="030F0702030302020204" pitchFamily="66" charset="0"/>
                <a:ea typeface="SimSun" panose="02010600030101010101" pitchFamily="2" charset="-122"/>
              </a:rPr>
              <a:t> de A.CHAVANON; L.MEISONNIER</a:t>
            </a:r>
            <a:endParaRPr lang="fr-FR" altLang="zh-CN" sz="1800" dirty="0">
              <a:latin typeface="Comic Sans MS" panose="030F0702030302020204" pitchFamily="66" charset="0"/>
              <a:ea typeface="SimSun" panose="02010600030101010101" pitchFamily="2" charset="-122"/>
              <a:cs typeface="华文中宋"/>
            </a:endParaRPr>
          </a:p>
          <a:p>
            <a:pPr>
              <a:buFont typeface="Wingdings 2" panose="05020102010507070707" pitchFamily="18" charset="2"/>
              <a:buChar char=""/>
            </a:pPr>
            <a:r>
              <a:rPr lang="fr-FR" altLang="zh-CN" sz="1800" dirty="0">
                <a:latin typeface="Comic Sans MS" panose="030F0702030302020204" pitchFamily="66" charset="0"/>
                <a:ea typeface="SimSun" panose="02010600030101010101" pitchFamily="2" charset="-122"/>
                <a:cs typeface="华文中宋"/>
              </a:rPr>
              <a:t>http://www2.ac-lille.fr/myconord/micro/descript01.htm</a:t>
            </a:r>
          </a:p>
          <a:p>
            <a:pPr>
              <a:buFont typeface="Wingdings 2" panose="05020102010507070707" pitchFamily="18" charset="2"/>
              <a:buChar char=""/>
            </a:pPr>
            <a:endParaRPr lang="fr-FR" altLang="zh-CN" sz="1800" dirty="0">
              <a:latin typeface="Comic Sans MS" panose="030F0702030302020204" pitchFamily="66" charset="0"/>
              <a:ea typeface="SimSun" panose="02010600030101010101" pitchFamily="2" charset="-122"/>
              <a:cs typeface="华文中宋"/>
            </a:endParaRPr>
          </a:p>
          <a:p>
            <a:pPr>
              <a:buFont typeface="Wingdings 2" panose="05020102010507070707" pitchFamily="18" charset="2"/>
              <a:buChar char=""/>
            </a:pPr>
            <a:r>
              <a:rPr lang="fr-FR" altLang="zh-CN" sz="1800" dirty="0">
                <a:latin typeface="Comic Sans MS" panose="030F0702030302020204" pitchFamily="66" charset="0"/>
                <a:ea typeface="SimSun" panose="02010600030101010101" pitchFamily="2" charset="-122"/>
                <a:cs typeface="华文中宋"/>
              </a:rPr>
              <a:t>http://www.futura-sciences.com/magazines/sante/infos/dico/d/medecine-microscope-optique-7773/</a:t>
            </a:r>
          </a:p>
          <a:p>
            <a:pPr>
              <a:buFont typeface="Wingdings 2" panose="05020102010507070707" pitchFamily="18" charset="2"/>
              <a:buChar char=""/>
            </a:pPr>
            <a:r>
              <a:rPr lang="fr-FR" altLang="zh-CN" sz="1800" dirty="0">
                <a:latin typeface="Comic Sans MS" panose="030F0702030302020204" pitchFamily="66" charset="0"/>
                <a:ea typeface="SimSun" panose="02010600030101010101" pitchFamily="2" charset="-122"/>
                <a:cs typeface="华文中宋"/>
              </a:rPr>
              <a:t>http://cerig.efpg.inpg.fr/tutoriel/non-tisse/page02.htm </a:t>
            </a:r>
          </a:p>
          <a:p>
            <a:pPr>
              <a:buFont typeface="Wingdings 2" panose="05020102010507070707" pitchFamily="18" charset="2"/>
              <a:buChar char=""/>
            </a:pPr>
            <a:r>
              <a:rPr lang="fr-FR" altLang="zh-CN" sz="1800" dirty="0">
                <a:latin typeface="Comic Sans MS" panose="030F0702030302020204" pitchFamily="66" charset="0"/>
                <a:ea typeface="SimSun" panose="02010600030101010101" pitchFamily="2" charset="-122"/>
                <a:cs typeface="华文中宋"/>
              </a:rPr>
              <a:t>http://www2.cnrs.fr/journal/638.htm </a:t>
            </a:r>
          </a:p>
          <a:p>
            <a:pPr>
              <a:buFont typeface="Wingdings 2" panose="05020102010507070707" pitchFamily="18" charset="2"/>
              <a:buChar char=""/>
            </a:pPr>
            <a:r>
              <a:rPr lang="fr-FR" altLang="zh-CN" sz="1800" dirty="0">
                <a:latin typeface="Comic Sans MS" panose="030F0702030302020204" pitchFamily="66" charset="0"/>
              </a:rPr>
              <a:t>http://cerig.efpg.inpg.fr/tutoriel/non-tisse/page02.htm</a:t>
            </a:r>
          </a:p>
          <a:p>
            <a:pPr>
              <a:buFont typeface="Wingdings 2" panose="05020102010507070707" pitchFamily="18" charset="2"/>
              <a:buChar char=""/>
            </a:pPr>
            <a:r>
              <a:rPr lang="fr-FR" altLang="zh-CN" sz="1800" dirty="0">
                <a:latin typeface="Comic Sans MS" panose="030F0702030302020204" pitchFamily="66" charset="0"/>
                <a:ea typeface="SimSun" panose="02010600030101010101" pitchFamily="2" charset="-122"/>
              </a:rPr>
              <a:t>https://fr.wikipedia.org/wiki/Microscope_optique</a:t>
            </a:r>
          </a:p>
          <a:p>
            <a:pPr>
              <a:buFont typeface="Wingdings 2" panose="05020102010507070707" pitchFamily="18" charset="2"/>
              <a:buNone/>
            </a:pPr>
            <a:endParaRPr lang="fr-FR" altLang="zh-CN" sz="1800" dirty="0">
              <a:latin typeface="Comic Sans MS" panose="030F0702030302020204" pitchFamily="66" charset="0"/>
              <a:ea typeface="SimSun" panose="02010600030101010101" pitchFamily="2" charset="-122"/>
            </a:endParaRPr>
          </a:p>
          <a:p>
            <a:pPr>
              <a:buFont typeface="Wingdings 2" panose="05020102010507070707" pitchFamily="18" charset="2"/>
              <a:buChar char=""/>
            </a:pPr>
            <a:endParaRPr lang="fr-FR" altLang="zh-CN" sz="1800" dirty="0">
              <a:latin typeface="Comic Sans MS" panose="030F0702030302020204" pitchFamily="66" charset="0"/>
              <a:ea typeface="SimSun" panose="02010600030101010101" pitchFamily="2" charset="-122"/>
            </a:endParaRPr>
          </a:p>
        </p:txBody>
      </p:sp>
      <p:sp>
        <p:nvSpPr>
          <p:cNvPr id="27652" name="Titre 1"/>
          <p:cNvSpPr>
            <a:spLocks noGrp="1"/>
          </p:cNvSpPr>
          <p:nvPr>
            <p:ph type="title" idx="4294967295"/>
          </p:nvPr>
        </p:nvSpPr>
        <p:spPr>
          <a:xfrm>
            <a:off x="130631" y="1044972"/>
            <a:ext cx="8229600" cy="722312"/>
          </a:xfrm>
          <a:custGeom>
            <a:avLst/>
            <a:gdLst/>
            <a:ahLst/>
            <a:cxnLst/>
            <a:rect l="0" t="0" r="0" b="0"/>
            <a:pathLst/>
          </a:custGeom>
          <a:solidFill>
            <a:srgbClr val="FFFFFF"/>
          </a:solidFill>
          <a:ln>
            <a:solidFill>
              <a:srgbClr val="000000"/>
            </a:solidFill>
            <a:round/>
            <a:headEnd/>
            <a:tailEnd/>
          </a:ln>
        </p:spPr>
        <p:txBody>
          <a:bodyPr>
            <a:normAutofit fontScale="90000"/>
          </a:bodyPr>
          <a:lstStyle/>
          <a:p>
            <a:r>
              <a:rPr lang="fr-FR" altLang="fr-FR" sz="4500" dirty="0">
                <a:latin typeface="Arial" panose="020B0604020202020204" pitchFamily="34" charset="0"/>
              </a:rPr>
              <a:t>Sources</a:t>
            </a:r>
          </a:p>
        </p:txBody>
      </p:sp>
      <p:sp>
        <p:nvSpPr>
          <p:cNvPr id="7"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13</a:t>
            </a:r>
            <a:endParaRPr lang="fr-FR" altLang="fr-FR" sz="1400" b="1" dirty="0">
              <a:latin typeface="Comic Sans MS" panose="030F0702030302020204" pitchFamily="66" charset="0"/>
            </a:endParaRPr>
          </a:p>
        </p:txBody>
      </p:sp>
      <p:grpSp>
        <p:nvGrpSpPr>
          <p:cNvPr id="8" name="Groupe 7"/>
          <p:cNvGrpSpPr/>
          <p:nvPr/>
        </p:nvGrpSpPr>
        <p:grpSpPr>
          <a:xfrm>
            <a:off x="0" y="8226"/>
            <a:ext cx="12192000" cy="1238250"/>
            <a:chOff x="0" y="8226"/>
            <a:chExt cx="12192000" cy="1238250"/>
          </a:xfrm>
        </p:grpSpPr>
        <p:sp>
          <p:nvSpPr>
            <p:cNvPr id="9"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0" name="Shape 92"/>
            <p:cNvPicPr preferRelativeResize="0"/>
            <p:nvPr/>
          </p:nvPicPr>
          <p:blipFill rotWithShape="1">
            <a:blip r:embed="rId2">
              <a:alphaModFix/>
            </a:blip>
            <a:srcRect/>
            <a:stretch/>
          </p:blipFill>
          <p:spPr>
            <a:xfrm>
              <a:off x="9810750" y="8226"/>
              <a:ext cx="2381249" cy="1238250"/>
            </a:xfrm>
            <a:prstGeom prst="rect">
              <a:avLst/>
            </a:prstGeom>
            <a:noFill/>
            <a:ln>
              <a:noFill/>
            </a:ln>
          </p:spPr>
        </p:pic>
      </p:grpSp>
      <p:sp>
        <p:nvSpPr>
          <p:cNvPr id="11"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2" name="ZoneTexte 11"/>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1107854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4064" y="1628776"/>
            <a:ext cx="2295525" cy="3343275"/>
          </a:xfrm>
          <a:prstGeom prst="rect">
            <a:avLst/>
          </a:prstGeom>
          <a:noFill/>
          <a:extLst>
            <a:ext uri="{909E8E84-426E-40DD-AFC4-6F175D3DCCD1}">
              <a14:hiddenFill xmlns:a14="http://schemas.microsoft.com/office/drawing/2010/main">
                <a:solidFill>
                  <a:srgbClr val="FFFFFF"/>
                </a:solidFill>
              </a14:hiddenFill>
            </a:ext>
          </a:extLst>
        </p:spPr>
      </p:pic>
      <p:sp>
        <p:nvSpPr>
          <p:cNvPr id="6"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EFA06296-033F-44A5-A61B-68E7E6859726}" type="slidenum">
              <a:rPr lang="fr-FR" altLang="fr-FR" sz="1400" b="1">
                <a:latin typeface="Comic Sans MS" panose="030F0702030302020204" pitchFamily="66" charset="0"/>
              </a:rPr>
              <a:pPr algn="r" eaLnBrk="1" hangingPunct="1"/>
              <a:t>2</a:t>
            </a:fld>
            <a:endParaRPr lang="fr-FR" altLang="fr-FR" sz="1400" b="1" dirty="0">
              <a:latin typeface="Comic Sans MS" panose="030F0702030302020204" pitchFamily="66" charset="0"/>
            </a:endParaRPr>
          </a:p>
        </p:txBody>
      </p:sp>
      <p:grpSp>
        <p:nvGrpSpPr>
          <p:cNvPr id="7" name="Groupe 6"/>
          <p:cNvGrpSpPr/>
          <p:nvPr/>
        </p:nvGrpSpPr>
        <p:grpSpPr>
          <a:xfrm>
            <a:off x="0" y="8226"/>
            <a:ext cx="12192000" cy="1238250"/>
            <a:chOff x="0" y="8226"/>
            <a:chExt cx="12192000" cy="1238250"/>
          </a:xfrm>
        </p:grpSpPr>
        <p:sp>
          <p:nvSpPr>
            <p:cNvPr id="8"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9" name="Shape 92"/>
            <p:cNvPicPr preferRelativeResize="0"/>
            <p:nvPr/>
          </p:nvPicPr>
          <p:blipFill rotWithShape="1">
            <a:blip r:embed="rId4">
              <a:alphaModFix/>
            </a:blip>
            <a:srcRect/>
            <a:stretch/>
          </p:blipFill>
          <p:spPr>
            <a:xfrm>
              <a:off x="9810750" y="8226"/>
              <a:ext cx="2381249" cy="1238250"/>
            </a:xfrm>
            <a:prstGeom prst="rect">
              <a:avLst/>
            </a:prstGeom>
            <a:noFill/>
            <a:ln>
              <a:noFill/>
            </a:ln>
          </p:spPr>
        </p:pic>
      </p:grpSp>
      <p:sp>
        <p:nvSpPr>
          <p:cNvPr id="10"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1" name="ZoneTexte 10"/>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
        <p:nvSpPr>
          <p:cNvPr id="12" name="ZoneTexte 7"/>
          <p:cNvSpPr txBox="1">
            <a:spLocks noChangeArrowheads="1"/>
          </p:cNvSpPr>
          <p:nvPr/>
        </p:nvSpPr>
        <p:spPr bwMode="auto">
          <a:xfrm>
            <a:off x="1497251" y="856357"/>
            <a:ext cx="5091785" cy="6001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fr-FR" altLang="fr-FR" sz="1600" dirty="0">
                <a:latin typeface="Comic Sans MS" panose="030F0702030302020204" pitchFamily="66" charset="0"/>
              </a:rPr>
              <a:t>• Cette présentation a été réalisée dans le cadre de notre formation en licence professionnelle plasturgie; elle résulte de la synthèse des sources (Cf. fin de présentation) que nous avons pu trouver, et nous ne pouvons en aucun cas être tenu responsables des éventuelles erreurs techniques.</a:t>
            </a:r>
          </a:p>
          <a:p>
            <a:pPr eaLnBrk="1" hangingPunct="1"/>
            <a:endParaRPr lang="fr-FR" altLang="fr-FR" sz="1600" dirty="0">
              <a:latin typeface="Comic Sans MS" panose="030F0702030302020204" pitchFamily="66" charset="0"/>
            </a:endParaRPr>
          </a:p>
          <a:p>
            <a:pPr eaLnBrk="1" hangingPunct="1"/>
            <a:r>
              <a:rPr lang="fr-FR" altLang="fr-FR" sz="1600" dirty="0">
                <a:latin typeface="Comic Sans MS" panose="030F0702030302020204" pitchFamily="66" charset="0"/>
              </a:rPr>
              <a:t>• Vous devrez être critique quand à l’utilisation de ce support, et nous vous invitons à vous référer directement aux sources citées.</a:t>
            </a:r>
          </a:p>
          <a:p>
            <a:pPr eaLnBrk="1" hangingPunct="1"/>
            <a:endParaRPr lang="fr-FR" altLang="fr-FR" sz="1600" dirty="0">
              <a:latin typeface="Comic Sans MS" panose="030F0702030302020204" pitchFamily="66" charset="0"/>
            </a:endParaRPr>
          </a:p>
          <a:p>
            <a:pPr eaLnBrk="1" hangingPunct="1"/>
            <a:r>
              <a:rPr lang="fr-FR" altLang="fr-FR" sz="1600" dirty="0">
                <a:latin typeface="Comic Sans MS" panose="030F0702030302020204" pitchFamily="66" charset="0"/>
              </a:rPr>
              <a:t>•Si ... </a:t>
            </a:r>
          </a:p>
          <a:p>
            <a:pPr eaLnBrk="1" hangingPunct="1"/>
            <a:r>
              <a:rPr lang="fr-FR" altLang="fr-FR" sz="1600" b="1" dirty="0">
                <a:latin typeface="Comic Sans MS" panose="030F0702030302020204" pitchFamily="66" charset="0"/>
              </a:rPr>
              <a:t>-vous rencontrez un problème de navigation (type error404),</a:t>
            </a:r>
          </a:p>
          <a:p>
            <a:pPr eaLnBrk="1" hangingPunct="1"/>
            <a:r>
              <a:rPr lang="fr-FR" altLang="fr-FR" sz="1600" b="1" dirty="0">
                <a:latin typeface="Comic Sans MS" panose="030F0702030302020204" pitchFamily="66" charset="0"/>
              </a:rPr>
              <a:t>-vous tombez sur une faute ... de frappe,-vous pensez que des choses manques ou sont en trop,</a:t>
            </a:r>
          </a:p>
          <a:p>
            <a:pPr eaLnBrk="1" hangingPunct="1"/>
            <a:r>
              <a:rPr lang="fr-FR" altLang="fr-FR" sz="1600" b="1" dirty="0">
                <a:latin typeface="Comic Sans MS" panose="030F0702030302020204" pitchFamily="66" charset="0"/>
              </a:rPr>
              <a:t>-vous pensez que nous ne respectons pas vos droits d'auteur,</a:t>
            </a:r>
          </a:p>
          <a:p>
            <a:pPr eaLnBrk="1" hangingPunct="1"/>
            <a:endParaRPr lang="fr-FR" altLang="fr-FR" sz="1600" b="1" dirty="0">
              <a:latin typeface="Comic Sans MS" panose="030F0702030302020204" pitchFamily="66" charset="0"/>
            </a:endParaRPr>
          </a:p>
          <a:p>
            <a:pPr eaLnBrk="1" hangingPunct="1"/>
            <a:r>
              <a:rPr lang="fr-FR" altLang="fr-FR" sz="1600" b="1" dirty="0">
                <a:latin typeface="Comic Sans MS" panose="030F0702030302020204" pitchFamily="66" charset="0"/>
              </a:rPr>
              <a:t>en d'autres termes si vous pensez que ce site doit être modifié. Merci de nous contacter pour nous suggérer vos modifications, nous corrigerons ...</a:t>
            </a:r>
          </a:p>
          <a:p>
            <a:pPr eaLnBrk="1" hangingPunct="1"/>
            <a:endParaRPr lang="fr-FR" altLang="fr-FR" sz="1600" dirty="0">
              <a:latin typeface="Comic Sans MS" panose="030F0702030302020204" pitchFamily="66" charset="0"/>
            </a:endParaRPr>
          </a:p>
        </p:txBody>
      </p:sp>
    </p:spTree>
    <p:extLst>
      <p:ext uri="{BB962C8B-B14F-4D97-AF65-F5344CB8AC3E}">
        <p14:creationId xmlns:p14="http://schemas.microsoft.com/office/powerpoint/2010/main" val="18309900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Espace réservé du contenu 2"/>
          <p:cNvSpPr>
            <a:spLocks noGrp="1"/>
          </p:cNvSpPr>
          <p:nvPr>
            <p:ph idx="4294967295"/>
          </p:nvPr>
        </p:nvSpPr>
        <p:spPr>
          <a:xfrm>
            <a:off x="1320800" y="1517758"/>
            <a:ext cx="7910286" cy="3916136"/>
          </a:xfrm>
          <a:custGeom>
            <a:avLst/>
            <a:gdLst/>
            <a:ahLst/>
            <a:cxnLst/>
            <a:rect l="0" t="0" r="0" b="0"/>
            <a:pathLst/>
          </a:custGeom>
          <a:solidFill>
            <a:srgbClr val="FFFFFF"/>
          </a:solidFill>
          <a:ln>
            <a:solidFill>
              <a:srgbClr val="000000"/>
            </a:solidFill>
            <a:round/>
            <a:headEnd/>
            <a:tailEnd/>
          </a:ln>
        </p:spPr>
        <p:txBody>
          <a:bodyPr>
            <a:noAutofit/>
          </a:bodyPr>
          <a:lstStyle/>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Appareillage </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Principe de l’optique</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Préparation de l’échantillon</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Principe du microscope</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Echelle</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Polarisation</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Exemples</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Interrelations</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Lexique</a:t>
            </a:r>
          </a:p>
          <a:p>
            <a:pPr>
              <a:buFont typeface="Wingdings 2" panose="05020102010507070707" pitchFamily="18" charset="2"/>
              <a:buChar char=""/>
            </a:pPr>
            <a:r>
              <a:rPr lang="fr-FR" altLang="fr-FR" dirty="0">
                <a:latin typeface="Comic Sans MS" panose="030F0702030302020204" pitchFamily="66" charset="0"/>
                <a:cs typeface="Arial" panose="020B0604020202020204" pitchFamily="34" charset="0"/>
              </a:rPr>
              <a:t>Sources</a:t>
            </a:r>
          </a:p>
        </p:txBody>
      </p:sp>
      <p:sp>
        <p:nvSpPr>
          <p:cNvPr id="4" name="Titre 3"/>
          <p:cNvSpPr>
            <a:spLocks noGrp="1"/>
          </p:cNvSpPr>
          <p:nvPr>
            <p:ph type="title" idx="4294967295"/>
          </p:nvPr>
        </p:nvSpPr>
        <p:spPr>
          <a:xfrm>
            <a:off x="0" y="490645"/>
            <a:ext cx="7543800" cy="1027113"/>
          </a:xfrm>
        </p:spPr>
        <p:txBody>
          <a:bodyPr/>
          <a:lstStyle/>
          <a:p>
            <a:r>
              <a:rPr lang="fr-FR" dirty="0" smtClean="0">
                <a:latin typeface="Comic Sans MS" panose="030F0702030302020204" pitchFamily="66" charset="0"/>
                <a:cs typeface="Arial" panose="020B0604020202020204" pitchFamily="34" charset="0"/>
              </a:rPr>
              <a:t>SOMMAIRE</a:t>
            </a:r>
            <a:endParaRPr lang="fr-FR" dirty="0">
              <a:latin typeface="Comic Sans MS" panose="030F0702030302020204" pitchFamily="66" charset="0"/>
              <a:cs typeface="Arial" panose="020B0604020202020204" pitchFamily="34" charset="0"/>
            </a:endParaRPr>
          </a:p>
        </p:txBody>
      </p:sp>
      <p:sp>
        <p:nvSpPr>
          <p:cNvPr id="7"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3</a:t>
            </a:r>
          </a:p>
        </p:txBody>
      </p:sp>
      <p:grpSp>
        <p:nvGrpSpPr>
          <p:cNvPr id="8" name="Groupe 7"/>
          <p:cNvGrpSpPr/>
          <p:nvPr/>
        </p:nvGrpSpPr>
        <p:grpSpPr>
          <a:xfrm>
            <a:off x="0" y="8226"/>
            <a:ext cx="12192000" cy="1238250"/>
            <a:chOff x="0" y="8226"/>
            <a:chExt cx="12192000" cy="1238250"/>
          </a:xfrm>
        </p:grpSpPr>
        <p:sp>
          <p:nvSpPr>
            <p:cNvPr id="9"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omic Sans MS" panose="030F0702030302020204" pitchFamily="66" charset="0"/>
                <a:ea typeface="Calibri"/>
                <a:cs typeface="Calibri"/>
                <a:sym typeface="Calibri"/>
              </a:endParaRPr>
            </a:p>
          </p:txBody>
        </p:sp>
        <p:pic>
          <p:nvPicPr>
            <p:cNvPr id="10" name="Shape 92"/>
            <p:cNvPicPr preferRelativeResize="0"/>
            <p:nvPr/>
          </p:nvPicPr>
          <p:blipFill rotWithShape="1">
            <a:blip r:embed="rId2">
              <a:alphaModFix/>
            </a:blip>
            <a:srcRect/>
            <a:stretch/>
          </p:blipFill>
          <p:spPr>
            <a:xfrm>
              <a:off x="9810750" y="8226"/>
              <a:ext cx="2381249" cy="1238250"/>
            </a:xfrm>
            <a:prstGeom prst="rect">
              <a:avLst/>
            </a:prstGeom>
            <a:noFill/>
            <a:ln>
              <a:noFill/>
            </a:ln>
          </p:spPr>
        </p:pic>
      </p:grpSp>
      <p:sp>
        <p:nvSpPr>
          <p:cNvPr id="11"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2" name="ZoneTexte 11"/>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33110795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re 1"/>
          <p:cNvSpPr>
            <a:spLocks noGrp="1"/>
          </p:cNvSpPr>
          <p:nvPr>
            <p:ph type="title" idx="4294967295"/>
          </p:nvPr>
        </p:nvSpPr>
        <p:spPr>
          <a:xfrm>
            <a:off x="0" y="1004238"/>
            <a:ext cx="8229600" cy="722313"/>
          </a:xfrm>
          <a:custGeom>
            <a:avLst/>
            <a:gdLst/>
            <a:ahLst/>
            <a:cxnLst/>
            <a:rect l="0" t="0" r="0" b="0"/>
            <a:pathLst/>
          </a:custGeom>
          <a:solidFill>
            <a:srgbClr val="FFFFFF"/>
          </a:solidFill>
          <a:ln>
            <a:solidFill>
              <a:srgbClr val="000000"/>
            </a:solidFill>
            <a:round/>
            <a:headEnd/>
            <a:tailEnd/>
          </a:ln>
        </p:spPr>
        <p:txBody>
          <a:bodyPr>
            <a:normAutofit fontScale="90000"/>
          </a:bodyPr>
          <a:lstStyle/>
          <a:p>
            <a:r>
              <a:rPr lang="fr-FR" altLang="fr-FR" sz="4500" dirty="0">
                <a:latin typeface="Comic Sans MS" panose="030F0702030302020204" pitchFamily="66" charset="0"/>
              </a:rPr>
              <a:t>Appareillage</a:t>
            </a:r>
          </a:p>
        </p:txBody>
      </p:sp>
      <p:sp>
        <p:nvSpPr>
          <p:cNvPr id="17412" name="Espace réservé du contenu 2"/>
          <p:cNvSpPr>
            <a:spLocks noGrp="1"/>
          </p:cNvSpPr>
          <p:nvPr>
            <p:ph idx="4294967295"/>
          </p:nvPr>
        </p:nvSpPr>
        <p:spPr>
          <a:xfrm>
            <a:off x="6865256" y="1889647"/>
            <a:ext cx="4136117" cy="3059724"/>
          </a:xfrm>
          <a:custGeom>
            <a:avLst/>
            <a:gdLst/>
            <a:ahLst/>
            <a:cxnLst/>
            <a:rect l="0" t="0" r="0" b="0"/>
            <a:pathLst/>
          </a:custGeom>
          <a:solidFill>
            <a:srgbClr val="FFFFFF"/>
          </a:solidFill>
          <a:ln>
            <a:solidFill>
              <a:srgbClr val="000000"/>
            </a:solidFill>
            <a:round/>
            <a:headEnd/>
            <a:tailEnd/>
          </a:ln>
        </p:spPr>
        <p:txBody>
          <a:bodyPr>
            <a:noAutofit/>
          </a:bodyPr>
          <a:lstStyle/>
          <a:p>
            <a:pPr>
              <a:buFont typeface="Wingdings 2" panose="05020102010507070707" pitchFamily="18" charset="2"/>
              <a:buNone/>
            </a:pPr>
            <a:r>
              <a:rPr lang="fr-FR" altLang="fr-FR" sz="2000" dirty="0">
                <a:latin typeface="Comic Sans MS" panose="030F0702030302020204" pitchFamily="66" charset="0"/>
              </a:rPr>
              <a:t>Le microscope optique est un</a:t>
            </a:r>
          </a:p>
          <a:p>
            <a:pPr>
              <a:buFont typeface="Wingdings 2" panose="05020102010507070707" pitchFamily="18" charset="2"/>
              <a:buNone/>
            </a:pPr>
            <a:r>
              <a:rPr lang="fr-FR" altLang="fr-FR" sz="2000" dirty="0">
                <a:latin typeface="Comic Sans MS" panose="030F0702030302020204" pitchFamily="66" charset="0"/>
              </a:rPr>
              <a:t>instrument d'optique composé de</a:t>
            </a:r>
          </a:p>
          <a:p>
            <a:pPr>
              <a:buFont typeface="Wingdings 2" panose="05020102010507070707" pitchFamily="18" charset="2"/>
              <a:buNone/>
            </a:pPr>
            <a:r>
              <a:rPr lang="fr-FR" altLang="fr-FR" sz="2000" dirty="0">
                <a:latin typeface="Comic Sans MS" panose="030F0702030302020204" pitchFamily="66" charset="0"/>
              </a:rPr>
              <a:t>plusieurs lentilles superposées</a:t>
            </a:r>
          </a:p>
          <a:p>
            <a:pPr>
              <a:buFont typeface="Wingdings 2" panose="05020102010507070707" pitchFamily="18" charset="2"/>
              <a:buNone/>
            </a:pPr>
            <a:r>
              <a:rPr lang="fr-FR" altLang="fr-FR" sz="2000" dirty="0">
                <a:latin typeface="Comic Sans MS" panose="030F0702030302020204" pitchFamily="66" charset="0"/>
              </a:rPr>
              <a:t>permettant d'augmenter le grossissement .</a:t>
            </a:r>
          </a:p>
          <a:p>
            <a:pPr>
              <a:buFont typeface="Wingdings 2" panose="05020102010507070707" pitchFamily="18" charset="2"/>
              <a:buNone/>
            </a:pPr>
            <a:endParaRPr lang="fr-FR" altLang="fr-FR" sz="2000" dirty="0">
              <a:latin typeface="Comic Sans MS" panose="030F0702030302020204" pitchFamily="66" charset="0"/>
            </a:endParaRPr>
          </a:p>
          <a:p>
            <a:pPr>
              <a:buFont typeface="Wingdings 2" panose="05020102010507070707" pitchFamily="18" charset="2"/>
              <a:buNone/>
            </a:pPr>
            <a:r>
              <a:rPr lang="fr-FR" altLang="fr-FR" sz="2000" dirty="0">
                <a:latin typeface="Comic Sans MS" panose="030F0702030302020204" pitchFamily="66" charset="0"/>
              </a:rPr>
              <a:t>L’échantillon à analyser est fixé sur</a:t>
            </a:r>
          </a:p>
          <a:p>
            <a:pPr>
              <a:buFont typeface="Wingdings 2" panose="05020102010507070707" pitchFamily="18" charset="2"/>
              <a:buNone/>
            </a:pPr>
            <a:r>
              <a:rPr lang="fr-FR" altLang="fr-FR" sz="2000" dirty="0">
                <a:latin typeface="Comic Sans MS" panose="030F0702030302020204" pitchFamily="66" charset="0"/>
              </a:rPr>
              <a:t>platine porte-échantillon et une</a:t>
            </a:r>
          </a:p>
          <a:p>
            <a:pPr>
              <a:buFont typeface="Wingdings 2" panose="05020102010507070707" pitchFamily="18" charset="2"/>
              <a:buNone/>
            </a:pPr>
            <a:r>
              <a:rPr lang="fr-FR" altLang="fr-FR" sz="2000" dirty="0">
                <a:latin typeface="Comic Sans MS" panose="030F0702030302020204" pitchFamily="66" charset="0"/>
              </a:rPr>
              <a:t>source lumineuse éclaire celui-ci.</a:t>
            </a:r>
          </a:p>
          <a:p>
            <a:pPr>
              <a:buFont typeface="Wingdings 2" panose="05020102010507070707" pitchFamily="18" charset="2"/>
              <a:buNone/>
            </a:pPr>
            <a:endParaRPr lang="fr-FR" altLang="fr-FR" sz="2000" dirty="0">
              <a:latin typeface="Comic Sans MS" panose="030F0702030302020204" pitchFamily="66" charset="0"/>
            </a:endParaRPr>
          </a:p>
          <a:p>
            <a:pPr>
              <a:buFont typeface="Wingdings 2" panose="05020102010507070707" pitchFamily="18" charset="2"/>
              <a:buNone/>
            </a:pPr>
            <a:endParaRPr lang="fr-FR" altLang="fr-FR" sz="2000" dirty="0">
              <a:latin typeface="Comic Sans MS" panose="030F0702030302020204" pitchFamily="66" charset="0"/>
            </a:endParaRPr>
          </a:p>
        </p:txBody>
      </p:sp>
      <p:pic>
        <p:nvPicPr>
          <p:cNvPr id="17411" name="Picture 8" descr="http://upload.wikimedia.org/wikipedia/commons/8/8c/Microscope_%28sch%C3%A9ma_comment%C3%A9%29.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18038" y="1726551"/>
            <a:ext cx="3166068" cy="4259157"/>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a:latin typeface="Comic Sans MS" panose="030F0702030302020204" pitchFamily="66" charset="0"/>
              </a:rPr>
              <a:t>4</a:t>
            </a:r>
            <a:endParaRPr lang="fr-FR" altLang="fr-FR" sz="1400" b="1" dirty="0">
              <a:latin typeface="Comic Sans MS" panose="030F0702030302020204" pitchFamily="66" charset="0"/>
            </a:endParaRPr>
          </a:p>
        </p:txBody>
      </p:sp>
      <p:grpSp>
        <p:nvGrpSpPr>
          <p:cNvPr id="15" name="Groupe 14"/>
          <p:cNvGrpSpPr/>
          <p:nvPr/>
        </p:nvGrpSpPr>
        <p:grpSpPr>
          <a:xfrm>
            <a:off x="0" y="8226"/>
            <a:ext cx="12192000" cy="1238250"/>
            <a:chOff x="0" y="8226"/>
            <a:chExt cx="12192000" cy="1238250"/>
          </a:xfrm>
        </p:grpSpPr>
        <p:sp>
          <p:nvSpPr>
            <p:cNvPr id="16"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7" name="Shape 92"/>
            <p:cNvPicPr preferRelativeResize="0"/>
            <p:nvPr/>
          </p:nvPicPr>
          <p:blipFill rotWithShape="1">
            <a:blip r:embed="rId3">
              <a:alphaModFix/>
            </a:blip>
            <a:srcRect/>
            <a:stretch/>
          </p:blipFill>
          <p:spPr>
            <a:xfrm>
              <a:off x="9810750" y="8226"/>
              <a:ext cx="2381249" cy="1238250"/>
            </a:xfrm>
            <a:prstGeom prst="rect">
              <a:avLst/>
            </a:prstGeom>
            <a:noFill/>
            <a:ln>
              <a:noFill/>
            </a:ln>
          </p:spPr>
        </p:pic>
      </p:grpSp>
      <p:sp>
        <p:nvSpPr>
          <p:cNvPr id="18"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9" name="ZoneTexte 18"/>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7490449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3" name="Espace réservé du contenu 2"/>
          <p:cNvSpPr>
            <a:spLocks noGrp="1"/>
          </p:cNvSpPr>
          <p:nvPr>
            <p:ph idx="4294967295"/>
          </p:nvPr>
        </p:nvSpPr>
        <p:spPr>
          <a:xfrm>
            <a:off x="1524001" y="1885365"/>
            <a:ext cx="8229600" cy="4389437"/>
          </a:xfrm>
          <a:custGeom>
            <a:avLst/>
            <a:gdLst/>
            <a:ahLst/>
            <a:cxnLst/>
            <a:rect l="0" t="0" r="0" b="0"/>
            <a:pathLst/>
          </a:custGeom>
          <a:solidFill>
            <a:srgbClr val="FFFFFF"/>
          </a:solidFill>
          <a:ln>
            <a:solidFill>
              <a:srgbClr val="000000"/>
            </a:solidFill>
            <a:round/>
            <a:headEnd/>
            <a:tailEnd/>
          </a:ln>
        </p:spPr>
        <p:txBody>
          <a:bodyPr>
            <a:noAutofit/>
          </a:bodyPr>
          <a:lstStyle/>
          <a:p>
            <a:pPr>
              <a:lnSpc>
                <a:spcPct val="90000"/>
              </a:lnSpc>
              <a:buFont typeface="Wingdings 2" panose="05020102010507070707" pitchFamily="18" charset="2"/>
              <a:buNone/>
            </a:pPr>
            <a:r>
              <a:rPr lang="fr-FR" altLang="fr-FR" sz="2000" dirty="0">
                <a:latin typeface="Comic Sans MS" panose="030F0702030302020204" pitchFamily="66" charset="0"/>
                <a:cs typeface="Arial" panose="020B0604020202020204" pitchFamily="34" charset="0"/>
              </a:rPr>
              <a:t>Echantillons de polymères réalisés par microtomie : </a:t>
            </a:r>
          </a:p>
          <a:p>
            <a:pPr>
              <a:lnSpc>
                <a:spcPct val="90000"/>
              </a:lnSpc>
              <a:buFont typeface="Wingdings" panose="05000000000000000000" pitchFamily="2" charset="2"/>
              <a:buChar char="§"/>
            </a:pPr>
            <a:endParaRPr lang="fr-FR" altLang="fr-FR" sz="2000" dirty="0">
              <a:latin typeface="Comic Sans MS" panose="030F0702030302020204" pitchFamily="66" charset="0"/>
              <a:cs typeface="Arial" panose="020B0604020202020204" pitchFamily="34" charset="0"/>
            </a:endParaRPr>
          </a:p>
          <a:p>
            <a:pPr>
              <a:lnSpc>
                <a:spcPct val="90000"/>
              </a:lnSpc>
              <a:buFontTx/>
              <a:buChar char="-"/>
            </a:pPr>
            <a:r>
              <a:rPr lang="fr-FR" altLang="fr-FR" sz="2000" dirty="0">
                <a:latin typeface="Comic Sans MS" panose="030F0702030302020204" pitchFamily="66" charset="0"/>
                <a:cs typeface="Arial" panose="020B0604020202020204" pitchFamily="34" charset="0"/>
              </a:rPr>
              <a:t>lames dont l’épaisseur est de </a:t>
            </a:r>
            <a:r>
              <a:rPr lang="fr-FR" altLang="fr-FR" sz="2000" dirty="0" smtClean="0">
                <a:latin typeface="Comic Sans MS" panose="030F0702030302020204" pitchFamily="66" charset="0"/>
                <a:cs typeface="Arial" panose="020B0604020202020204" pitchFamily="34" charset="0"/>
              </a:rPr>
              <a:t>l’ordre de quelques </a:t>
            </a:r>
            <a:r>
              <a:rPr lang="el-GR" altLang="fr-FR" sz="2000" dirty="0">
                <a:latin typeface="Comic Sans MS" panose="030F0702030302020204" pitchFamily="66" charset="0"/>
                <a:cs typeface="Arial" panose="020B0604020202020204" pitchFamily="34" charset="0"/>
              </a:rPr>
              <a:t>μ</a:t>
            </a:r>
            <a:r>
              <a:rPr lang="fr-FR" altLang="fr-FR" sz="2000" dirty="0">
                <a:latin typeface="Comic Sans MS" panose="030F0702030302020204" pitchFamily="66" charset="0"/>
                <a:cs typeface="Arial" panose="020B0604020202020204" pitchFamily="34" charset="0"/>
              </a:rPr>
              <a:t>m suivant la nature des</a:t>
            </a:r>
          </a:p>
          <a:p>
            <a:pPr>
              <a:lnSpc>
                <a:spcPct val="90000"/>
              </a:lnSpc>
              <a:buFont typeface="Wingdings 2" panose="05020102010507070707" pitchFamily="18" charset="2"/>
              <a:buNone/>
            </a:pPr>
            <a:r>
              <a:rPr lang="fr-FR" altLang="fr-FR" sz="2000" dirty="0">
                <a:latin typeface="Comic Sans MS" panose="030F0702030302020204" pitchFamily="66" charset="0"/>
                <a:cs typeface="Arial" panose="020B0604020202020204" pitchFamily="34" charset="0"/>
              </a:rPr>
              <a:t>    échantillons </a:t>
            </a:r>
          </a:p>
          <a:p>
            <a:pPr>
              <a:lnSpc>
                <a:spcPct val="90000"/>
              </a:lnSpc>
              <a:buFont typeface="Wingdings" panose="05000000000000000000" pitchFamily="2" charset="2"/>
              <a:buChar char="§"/>
            </a:pPr>
            <a:endParaRPr lang="fr-FR" altLang="fr-FR" sz="2000" dirty="0">
              <a:latin typeface="Comic Sans MS" panose="030F0702030302020204" pitchFamily="66" charset="0"/>
              <a:cs typeface="Arial" panose="020B0604020202020204" pitchFamily="34" charset="0"/>
            </a:endParaRPr>
          </a:p>
          <a:p>
            <a:pPr>
              <a:lnSpc>
                <a:spcPct val="90000"/>
              </a:lnSpc>
              <a:buFontTx/>
              <a:buChar char="-"/>
            </a:pPr>
            <a:r>
              <a:rPr lang="fr-FR" altLang="fr-FR" sz="2000" dirty="0">
                <a:latin typeface="Comic Sans MS" panose="030F0702030302020204" pitchFamily="66" charset="0"/>
                <a:cs typeface="Arial" panose="020B0604020202020204" pitchFamily="34" charset="0"/>
              </a:rPr>
              <a:t>lames coupées à l'aide d'un couteau de verre voire d'un couteau de diamant</a:t>
            </a:r>
          </a:p>
          <a:p>
            <a:pPr>
              <a:lnSpc>
                <a:spcPct val="90000"/>
              </a:lnSpc>
              <a:buFont typeface="Wingdings" panose="05000000000000000000" pitchFamily="2" charset="2"/>
              <a:buChar char="§"/>
            </a:pPr>
            <a:endParaRPr lang="fr-FR" altLang="fr-FR" sz="2000" dirty="0">
              <a:latin typeface="Comic Sans MS" panose="030F0702030302020204" pitchFamily="66" charset="0"/>
              <a:cs typeface="Arial" panose="020B0604020202020204" pitchFamily="34" charset="0"/>
            </a:endParaRPr>
          </a:p>
          <a:p>
            <a:pPr>
              <a:lnSpc>
                <a:spcPct val="90000"/>
              </a:lnSpc>
              <a:buFontTx/>
              <a:buChar char="-"/>
            </a:pPr>
            <a:r>
              <a:rPr lang="fr-FR" altLang="fr-FR" sz="2000" dirty="0">
                <a:latin typeface="Comic Sans MS" panose="030F0702030302020204" pitchFamily="66" charset="0"/>
                <a:cs typeface="Arial" panose="020B0604020202020204" pitchFamily="34" charset="0"/>
              </a:rPr>
              <a:t>l'échantillon fixé chimiquement et déshydraté est inclus dans une résine</a:t>
            </a:r>
          </a:p>
          <a:p>
            <a:pPr>
              <a:lnSpc>
                <a:spcPct val="90000"/>
              </a:lnSpc>
              <a:buFont typeface="Wingdings 2" panose="05020102010507070707" pitchFamily="18" charset="2"/>
              <a:buNone/>
            </a:pPr>
            <a:r>
              <a:rPr lang="fr-FR" altLang="fr-FR" sz="2000" dirty="0">
                <a:latin typeface="Comic Sans MS" panose="030F0702030302020204" pitchFamily="66" charset="0"/>
                <a:cs typeface="Arial" panose="020B0604020202020204" pitchFamily="34" charset="0"/>
              </a:rPr>
              <a:t>(époxy ou </a:t>
            </a:r>
            <a:r>
              <a:rPr lang="fr-FR" altLang="fr-FR" sz="2000" dirty="0" smtClean="0">
                <a:latin typeface="Comic Sans MS" panose="030F0702030302020204" pitchFamily="66" charset="0"/>
                <a:cs typeface="Arial" panose="020B0604020202020204" pitchFamily="34" charset="0"/>
              </a:rPr>
              <a:t>méthacrylate)</a:t>
            </a:r>
            <a:endParaRPr lang="fr-BE" altLang="fr-FR" sz="2000" dirty="0">
              <a:latin typeface="Comic Sans MS" panose="030F0702030302020204" pitchFamily="66" charset="0"/>
              <a:cs typeface="Arial" panose="020B0604020202020204" pitchFamily="34" charset="0"/>
            </a:endParaRPr>
          </a:p>
          <a:p>
            <a:pPr>
              <a:buFont typeface="Wingdings 2" panose="05020102010507070707" pitchFamily="18" charset="2"/>
              <a:buChar char=""/>
            </a:pPr>
            <a:endParaRPr lang="fr-FR" altLang="fr-FR" sz="2000" dirty="0">
              <a:latin typeface="Comic Sans MS" panose="030F0702030302020204" pitchFamily="66" charset="0"/>
            </a:endParaRPr>
          </a:p>
        </p:txBody>
      </p:sp>
      <p:sp>
        <p:nvSpPr>
          <p:cNvPr id="19460" name="Titre 1"/>
          <p:cNvSpPr>
            <a:spLocks noGrp="1"/>
          </p:cNvSpPr>
          <p:nvPr>
            <p:ph type="title" idx="4294967295"/>
          </p:nvPr>
        </p:nvSpPr>
        <p:spPr>
          <a:xfrm>
            <a:off x="0" y="925513"/>
            <a:ext cx="8229600" cy="722312"/>
          </a:xfrm>
          <a:custGeom>
            <a:avLst/>
            <a:gdLst/>
            <a:ahLst/>
            <a:cxnLst/>
            <a:rect l="0" t="0" r="0" b="0"/>
            <a:pathLst/>
          </a:custGeom>
          <a:solidFill>
            <a:srgbClr val="FFFFFF"/>
          </a:solidFill>
          <a:ln>
            <a:solidFill>
              <a:srgbClr val="000000"/>
            </a:solidFill>
            <a:round/>
            <a:headEnd/>
            <a:tailEnd/>
          </a:ln>
        </p:spPr>
        <p:txBody>
          <a:bodyPr>
            <a:normAutofit fontScale="90000"/>
          </a:bodyPr>
          <a:lstStyle/>
          <a:p>
            <a:r>
              <a:rPr lang="fr-FR" altLang="fr-FR" sz="4500" dirty="0">
                <a:latin typeface="Comic Sans MS" panose="030F0702030302020204" pitchFamily="66" charset="0"/>
              </a:rPr>
              <a:t>Préparation de l’échantillon</a:t>
            </a:r>
          </a:p>
        </p:txBody>
      </p:sp>
      <p:sp>
        <p:nvSpPr>
          <p:cNvPr id="7"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5</a:t>
            </a:r>
            <a:endParaRPr lang="fr-FR" altLang="fr-FR" sz="1400" b="1" dirty="0">
              <a:latin typeface="Comic Sans MS" panose="030F0702030302020204" pitchFamily="66" charset="0"/>
            </a:endParaRPr>
          </a:p>
        </p:txBody>
      </p:sp>
      <p:grpSp>
        <p:nvGrpSpPr>
          <p:cNvPr id="8" name="Groupe 7"/>
          <p:cNvGrpSpPr/>
          <p:nvPr/>
        </p:nvGrpSpPr>
        <p:grpSpPr>
          <a:xfrm>
            <a:off x="0" y="8226"/>
            <a:ext cx="12192000" cy="1238250"/>
            <a:chOff x="0" y="8226"/>
            <a:chExt cx="12192000" cy="1238250"/>
          </a:xfrm>
        </p:grpSpPr>
        <p:sp>
          <p:nvSpPr>
            <p:cNvPr id="9"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0" name="Shape 92"/>
            <p:cNvPicPr preferRelativeResize="0"/>
            <p:nvPr/>
          </p:nvPicPr>
          <p:blipFill rotWithShape="1">
            <a:blip r:embed="rId2">
              <a:alphaModFix/>
            </a:blip>
            <a:srcRect/>
            <a:stretch/>
          </p:blipFill>
          <p:spPr>
            <a:xfrm>
              <a:off x="9810750" y="8226"/>
              <a:ext cx="2381249" cy="1238250"/>
            </a:xfrm>
            <a:prstGeom prst="rect">
              <a:avLst/>
            </a:prstGeom>
            <a:noFill/>
            <a:ln>
              <a:noFill/>
            </a:ln>
          </p:spPr>
        </p:pic>
      </p:grpSp>
      <p:sp>
        <p:nvSpPr>
          <p:cNvPr id="11"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2" name="ZoneTexte 11"/>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13707760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8428" y="1157117"/>
            <a:ext cx="6165215" cy="2895267"/>
          </a:xfrm>
          <a:prstGeom prst="rect">
            <a:avLst/>
          </a:prstGeom>
        </p:spPr>
      </p:pic>
      <p:sp>
        <p:nvSpPr>
          <p:cNvPr id="4" name="ZoneTexte 3"/>
          <p:cNvSpPr txBox="1"/>
          <p:nvPr/>
        </p:nvSpPr>
        <p:spPr>
          <a:xfrm>
            <a:off x="0" y="546973"/>
            <a:ext cx="6622415" cy="830997"/>
          </a:xfrm>
          <a:prstGeom prst="rect">
            <a:avLst/>
          </a:prstGeom>
          <a:noFill/>
        </p:spPr>
        <p:txBody>
          <a:bodyPr wrap="square" rtlCol="0">
            <a:spAutoFit/>
          </a:bodyPr>
          <a:lstStyle/>
          <a:p>
            <a:r>
              <a:rPr lang="fr-FR" sz="4800" dirty="0">
                <a:latin typeface="Comic Sans MS" panose="030F0702030302020204" pitchFamily="66" charset="0"/>
                <a:cs typeface="Arial" panose="020B0604020202020204" pitchFamily="34" charset="0"/>
              </a:rPr>
              <a:t>Principe de l’optique</a:t>
            </a:r>
          </a:p>
        </p:txBody>
      </p:sp>
      <p:sp>
        <p:nvSpPr>
          <p:cNvPr id="5" name="ZoneTexte 4"/>
          <p:cNvSpPr txBox="1"/>
          <p:nvPr/>
        </p:nvSpPr>
        <p:spPr>
          <a:xfrm>
            <a:off x="1885498" y="4327422"/>
            <a:ext cx="8686800" cy="1938992"/>
          </a:xfrm>
          <a:prstGeom prst="rect">
            <a:avLst/>
          </a:prstGeom>
          <a:noFill/>
        </p:spPr>
        <p:txBody>
          <a:bodyPr wrap="square" rtlCol="0">
            <a:spAutoFit/>
          </a:bodyPr>
          <a:lstStyle/>
          <a:p>
            <a:r>
              <a:rPr lang="fr-FR" sz="2000" dirty="0">
                <a:latin typeface="Comic Sans MS" panose="030F0702030302020204" pitchFamily="66" charset="0"/>
                <a:cs typeface="Arial" panose="020B0604020202020204" pitchFamily="34" charset="0"/>
              </a:rPr>
              <a:t>Un microscope peut être vu comme deux lentilles convergentes :</a:t>
            </a:r>
          </a:p>
          <a:p>
            <a:endParaRPr lang="fr-FR" sz="2000" dirty="0">
              <a:latin typeface="Comic Sans MS" panose="030F0702030302020204" pitchFamily="66" charset="0"/>
              <a:cs typeface="Arial" panose="020B0604020202020204" pitchFamily="34" charset="0"/>
            </a:endParaRPr>
          </a:p>
          <a:p>
            <a:r>
              <a:rPr lang="fr-FR" sz="2000" dirty="0">
                <a:latin typeface="Comic Sans MS" panose="030F0702030302020204" pitchFamily="66" charset="0"/>
                <a:cs typeface="Arial" panose="020B0604020202020204" pitchFamily="34" charset="0"/>
              </a:rPr>
              <a:t>	-la première produit une image réelle grossie et inversée</a:t>
            </a:r>
          </a:p>
          <a:p>
            <a:r>
              <a:rPr lang="fr-FR" sz="2000" dirty="0">
                <a:latin typeface="Comic Sans MS" panose="030F0702030302020204" pitchFamily="66" charset="0"/>
                <a:cs typeface="Arial" panose="020B0604020202020204" pitchFamily="34" charset="0"/>
              </a:rPr>
              <a:t>	-la seconde produit une image virtuelle de la première image </a:t>
            </a:r>
          </a:p>
          <a:p>
            <a:r>
              <a:rPr lang="fr-FR" sz="2000" dirty="0">
                <a:latin typeface="Comic Sans MS" panose="030F0702030302020204" pitchFamily="66" charset="0"/>
                <a:cs typeface="Arial" panose="020B0604020202020204" pitchFamily="34" charset="0"/>
              </a:rPr>
              <a:t>	-cette image virtuelle est focalisée par l’œil pour donner une image virtuelle très agrandie </a:t>
            </a:r>
          </a:p>
        </p:txBody>
      </p:sp>
      <p:sp>
        <p:nvSpPr>
          <p:cNvPr id="8"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6</a:t>
            </a:r>
            <a:endParaRPr lang="fr-FR" altLang="fr-FR" sz="1400" b="1" dirty="0">
              <a:latin typeface="Comic Sans MS" panose="030F0702030302020204" pitchFamily="66" charset="0"/>
            </a:endParaRPr>
          </a:p>
        </p:txBody>
      </p:sp>
      <p:grpSp>
        <p:nvGrpSpPr>
          <p:cNvPr id="9" name="Groupe 8"/>
          <p:cNvGrpSpPr/>
          <p:nvPr/>
        </p:nvGrpSpPr>
        <p:grpSpPr>
          <a:xfrm>
            <a:off x="0" y="8226"/>
            <a:ext cx="12192000" cy="1238250"/>
            <a:chOff x="0" y="8226"/>
            <a:chExt cx="12192000" cy="1238250"/>
          </a:xfrm>
        </p:grpSpPr>
        <p:sp>
          <p:nvSpPr>
            <p:cNvPr id="10"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1" name="Shape 92"/>
            <p:cNvPicPr preferRelativeResize="0"/>
            <p:nvPr/>
          </p:nvPicPr>
          <p:blipFill rotWithShape="1">
            <a:blip r:embed="rId3">
              <a:alphaModFix/>
            </a:blip>
            <a:srcRect/>
            <a:stretch/>
          </p:blipFill>
          <p:spPr>
            <a:xfrm>
              <a:off x="9810750" y="8226"/>
              <a:ext cx="2381249" cy="1238250"/>
            </a:xfrm>
            <a:prstGeom prst="rect">
              <a:avLst/>
            </a:prstGeom>
            <a:noFill/>
            <a:ln>
              <a:noFill/>
            </a:ln>
          </p:spPr>
        </p:pic>
      </p:grpSp>
      <p:sp>
        <p:nvSpPr>
          <p:cNvPr id="12"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3" name="ZoneTexte 12"/>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20412532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contenu 2"/>
          <p:cNvSpPr>
            <a:spLocks noGrp="1"/>
          </p:cNvSpPr>
          <p:nvPr>
            <p:ph idx="4294967295"/>
          </p:nvPr>
        </p:nvSpPr>
        <p:spPr>
          <a:xfrm>
            <a:off x="736981" y="1311858"/>
            <a:ext cx="8507412" cy="1868487"/>
          </a:xfrm>
          <a:custGeom>
            <a:avLst/>
            <a:gdLst/>
            <a:ahLst/>
            <a:cxnLst/>
            <a:rect l="0" t="0" r="0" b="0"/>
            <a:pathLst/>
          </a:custGeom>
          <a:solidFill>
            <a:srgbClr val="FFFFFF"/>
          </a:solidFill>
          <a:ln>
            <a:solidFill>
              <a:srgbClr val="000000"/>
            </a:solidFill>
            <a:round/>
            <a:headEnd/>
            <a:tailEnd/>
          </a:ln>
        </p:spPr>
        <p:txBody>
          <a:bodyPr>
            <a:noAutofit/>
          </a:bodyPr>
          <a:lstStyle/>
          <a:p>
            <a:pPr>
              <a:buFont typeface="Wingdings 2" panose="05020102010507070707" pitchFamily="18" charset="2"/>
              <a:buNone/>
            </a:pPr>
            <a:r>
              <a:rPr lang="fr-FR" altLang="fr-FR" sz="2000" dirty="0">
                <a:latin typeface="Comic Sans MS" panose="030F0702030302020204" pitchFamily="66" charset="0"/>
              </a:rPr>
              <a:t>La microscopie consiste à grossir l’image d’un objet afin qu’il soit visible pour l’œil</a:t>
            </a:r>
          </a:p>
          <a:p>
            <a:pPr>
              <a:buFont typeface="Wingdings 2" panose="05020102010507070707" pitchFamily="18" charset="2"/>
              <a:buNone/>
            </a:pPr>
            <a:r>
              <a:rPr lang="fr-FR" altLang="fr-FR" sz="2000" dirty="0">
                <a:latin typeface="Comic Sans MS" panose="030F0702030302020204" pitchFamily="66" charset="0"/>
              </a:rPr>
              <a:t>humain à l’aide de la lumière.</a:t>
            </a:r>
          </a:p>
          <a:p>
            <a:pPr>
              <a:buFont typeface="Wingdings 2" panose="05020102010507070707" pitchFamily="18" charset="2"/>
              <a:buNone/>
            </a:pPr>
            <a:r>
              <a:rPr lang="fr-FR" altLang="fr-FR" sz="2000" dirty="0">
                <a:latin typeface="Comic Sans MS" panose="030F0702030302020204" pitchFamily="66" charset="0"/>
              </a:rPr>
              <a:t>Avec cette caractérisation nous obtenons une image de la structure </a:t>
            </a:r>
            <a:r>
              <a:rPr lang="fr-FR" altLang="fr-FR" sz="2000" dirty="0" smtClean="0">
                <a:latin typeface="Comic Sans MS" panose="030F0702030302020204" pitchFamily="66" charset="0"/>
              </a:rPr>
              <a:t>du </a:t>
            </a:r>
            <a:r>
              <a:rPr lang="fr-FR" altLang="fr-FR" sz="2000" dirty="0">
                <a:latin typeface="Comic Sans MS" panose="030F0702030302020204" pitchFamily="66" charset="0"/>
              </a:rPr>
              <a:t>polymère.</a:t>
            </a:r>
          </a:p>
        </p:txBody>
      </p:sp>
      <p:pic>
        <p:nvPicPr>
          <p:cNvPr id="2048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878931"/>
            <a:ext cx="5874224" cy="3534858"/>
          </a:xfrm>
          <a:prstGeom prst="rect">
            <a:avLst/>
          </a:prstGeom>
          <a:noFill/>
          <a:extLst>
            <a:ext uri="{909E8E84-426E-40DD-AFC4-6F175D3DCCD1}">
              <a14:hiddenFill xmlns:a14="http://schemas.microsoft.com/office/drawing/2010/main">
                <a:solidFill>
                  <a:srgbClr val="FFFFFF"/>
                </a:solidFill>
              </a14:hiddenFill>
            </a:ext>
          </a:extLst>
        </p:spPr>
      </p:pic>
      <p:sp>
        <p:nvSpPr>
          <p:cNvPr id="9"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7</a:t>
            </a:r>
            <a:endParaRPr lang="fr-FR" altLang="fr-FR" sz="1400" b="1" dirty="0">
              <a:latin typeface="Comic Sans MS" panose="030F0702030302020204" pitchFamily="66" charset="0"/>
            </a:endParaRPr>
          </a:p>
        </p:txBody>
      </p:sp>
      <p:grpSp>
        <p:nvGrpSpPr>
          <p:cNvPr id="10" name="Groupe 9"/>
          <p:cNvGrpSpPr/>
          <p:nvPr/>
        </p:nvGrpSpPr>
        <p:grpSpPr>
          <a:xfrm>
            <a:off x="0" y="8226"/>
            <a:ext cx="12192000" cy="1238250"/>
            <a:chOff x="0" y="8226"/>
            <a:chExt cx="12192000" cy="1238250"/>
          </a:xfrm>
        </p:grpSpPr>
        <p:sp>
          <p:nvSpPr>
            <p:cNvPr id="11"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2" name="Shape 92"/>
            <p:cNvPicPr preferRelativeResize="0"/>
            <p:nvPr/>
          </p:nvPicPr>
          <p:blipFill rotWithShape="1">
            <a:blip r:embed="rId3">
              <a:alphaModFix/>
            </a:blip>
            <a:srcRect/>
            <a:stretch/>
          </p:blipFill>
          <p:spPr>
            <a:xfrm>
              <a:off x="9810750" y="8226"/>
              <a:ext cx="2381249" cy="1238250"/>
            </a:xfrm>
            <a:prstGeom prst="rect">
              <a:avLst/>
            </a:prstGeom>
            <a:noFill/>
            <a:ln>
              <a:noFill/>
            </a:ln>
          </p:spPr>
        </p:pic>
      </p:grpSp>
      <p:sp>
        <p:nvSpPr>
          <p:cNvPr id="13"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4" name="ZoneTexte 13"/>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30587067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Titre 1"/>
          <p:cNvSpPr>
            <a:spLocks noGrp="1"/>
          </p:cNvSpPr>
          <p:nvPr>
            <p:ph type="title" idx="4294967295"/>
          </p:nvPr>
        </p:nvSpPr>
        <p:spPr>
          <a:xfrm>
            <a:off x="246742" y="1049415"/>
            <a:ext cx="8229600" cy="722313"/>
          </a:xfrm>
          <a:custGeom>
            <a:avLst/>
            <a:gdLst/>
            <a:ahLst/>
            <a:cxnLst/>
            <a:rect l="0" t="0" r="0" b="0"/>
            <a:pathLst/>
          </a:custGeom>
          <a:solidFill>
            <a:srgbClr val="FFFFFF"/>
          </a:solidFill>
          <a:ln>
            <a:solidFill>
              <a:srgbClr val="000000"/>
            </a:solidFill>
            <a:round/>
            <a:headEnd/>
            <a:tailEnd/>
          </a:ln>
        </p:spPr>
        <p:txBody>
          <a:bodyPr>
            <a:normAutofit fontScale="90000"/>
          </a:bodyPr>
          <a:lstStyle/>
          <a:p>
            <a:r>
              <a:rPr lang="fr-FR" altLang="fr-FR" sz="4500" dirty="0">
                <a:latin typeface="Comic Sans MS" panose="030F0702030302020204" pitchFamily="66" charset="0"/>
              </a:rPr>
              <a:t>Echelle</a:t>
            </a:r>
          </a:p>
        </p:txBody>
      </p:sp>
      <p:pic>
        <p:nvPicPr>
          <p:cNvPr id="4" name="Image 3"/>
          <p:cNvPicPr>
            <a:picLocks noChangeAspect="1"/>
          </p:cNvPicPr>
          <p:nvPr/>
        </p:nvPicPr>
        <p:blipFill>
          <a:blip r:embed="rId2"/>
          <a:stretch>
            <a:fillRect/>
          </a:stretch>
        </p:blipFill>
        <p:spPr>
          <a:xfrm>
            <a:off x="2465696" y="1029684"/>
            <a:ext cx="7119511" cy="5274948"/>
          </a:xfrm>
          <a:prstGeom prst="rect">
            <a:avLst/>
          </a:prstGeom>
        </p:spPr>
      </p:pic>
      <p:sp>
        <p:nvSpPr>
          <p:cNvPr id="7"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a:latin typeface="Comic Sans MS" panose="030F0702030302020204" pitchFamily="66" charset="0"/>
              </a:rPr>
              <a:t>8</a:t>
            </a:r>
            <a:endParaRPr lang="fr-FR" altLang="fr-FR" sz="1400" b="1" dirty="0">
              <a:latin typeface="Comic Sans MS" panose="030F0702030302020204" pitchFamily="66" charset="0"/>
            </a:endParaRPr>
          </a:p>
        </p:txBody>
      </p:sp>
      <p:grpSp>
        <p:nvGrpSpPr>
          <p:cNvPr id="8" name="Groupe 7"/>
          <p:cNvGrpSpPr/>
          <p:nvPr/>
        </p:nvGrpSpPr>
        <p:grpSpPr>
          <a:xfrm>
            <a:off x="0" y="8226"/>
            <a:ext cx="12192000" cy="1238250"/>
            <a:chOff x="0" y="8226"/>
            <a:chExt cx="12192000" cy="1238250"/>
          </a:xfrm>
        </p:grpSpPr>
        <p:sp>
          <p:nvSpPr>
            <p:cNvPr id="9"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0" name="Shape 92"/>
            <p:cNvPicPr preferRelativeResize="0"/>
            <p:nvPr/>
          </p:nvPicPr>
          <p:blipFill rotWithShape="1">
            <a:blip r:embed="rId3">
              <a:alphaModFix/>
            </a:blip>
            <a:srcRect/>
            <a:stretch/>
          </p:blipFill>
          <p:spPr>
            <a:xfrm>
              <a:off x="9810750" y="8226"/>
              <a:ext cx="2381249" cy="1238250"/>
            </a:xfrm>
            <a:prstGeom prst="rect">
              <a:avLst/>
            </a:prstGeom>
            <a:noFill/>
            <a:ln>
              <a:noFill/>
            </a:ln>
          </p:spPr>
        </p:pic>
      </p:grpSp>
      <p:sp>
        <p:nvSpPr>
          <p:cNvPr id="11"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2" name="ZoneTexte 11"/>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2822686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descr="http://www.unistudyguides.com/images/b/b4/Screen_Shot_2012-09-24_at_1.12.46_PM.png"/>
          <p:cNvPicPr>
            <a:picLocks noChangeAspect="1" noChangeArrowheads="1"/>
          </p:cNvPicPr>
          <p:nvPr/>
        </p:nvPicPr>
        <p:blipFill rotWithShape="1">
          <a:blip r:embed="rId3">
            <a:extLst>
              <a:ext uri="{28A0092B-C50C-407E-A947-70E740481C1C}">
                <a14:useLocalDpi xmlns:a14="http://schemas.microsoft.com/office/drawing/2010/main" val="0"/>
              </a:ext>
            </a:extLst>
          </a:blip>
          <a:srcRect b="6878"/>
          <a:stretch/>
        </p:blipFill>
        <p:spPr bwMode="auto">
          <a:xfrm>
            <a:off x="3047548" y="485349"/>
            <a:ext cx="5863771" cy="2597882"/>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4"/>
          <p:cNvSpPr txBox="1">
            <a:spLocks noChangeArrowheads="1"/>
          </p:cNvSpPr>
          <p:nvPr/>
        </p:nvSpPr>
        <p:spPr bwMode="auto">
          <a:xfrm>
            <a:off x="1315131" y="2982902"/>
            <a:ext cx="8786812" cy="3454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fontAlgn="base">
              <a:spcBef>
                <a:spcPct val="0"/>
              </a:spcBef>
              <a:spcAft>
                <a:spcPct val="0"/>
              </a:spcAft>
              <a:defRPr>
                <a:solidFill>
                  <a:schemeClr val="tx1"/>
                </a:solidFill>
                <a:latin typeface="Constantia" panose="02030602050306030303" pitchFamily="18" charset="0"/>
              </a:defRPr>
            </a:lvl1pPr>
            <a:lvl2pPr marL="742950" indent="-285750" fontAlgn="base">
              <a:spcBef>
                <a:spcPct val="0"/>
              </a:spcBef>
              <a:spcAft>
                <a:spcPct val="0"/>
              </a:spcAft>
              <a:defRPr>
                <a:solidFill>
                  <a:schemeClr val="tx1"/>
                </a:solidFill>
                <a:latin typeface="Constantia" panose="02030602050306030303" pitchFamily="18" charset="0"/>
              </a:defRPr>
            </a:lvl2pPr>
            <a:lvl3pPr marL="1143000" indent="-228600" fontAlgn="base">
              <a:spcBef>
                <a:spcPct val="0"/>
              </a:spcBef>
              <a:spcAft>
                <a:spcPct val="0"/>
              </a:spcAft>
              <a:defRPr>
                <a:solidFill>
                  <a:schemeClr val="tx1"/>
                </a:solidFill>
                <a:latin typeface="Constantia" panose="02030602050306030303" pitchFamily="18" charset="0"/>
              </a:defRPr>
            </a:lvl3pPr>
            <a:lvl4pPr marL="1600200" indent="-228600" fontAlgn="base">
              <a:spcBef>
                <a:spcPct val="0"/>
              </a:spcBef>
              <a:spcAft>
                <a:spcPct val="0"/>
              </a:spcAft>
              <a:defRPr>
                <a:solidFill>
                  <a:schemeClr val="tx1"/>
                </a:solidFill>
                <a:latin typeface="Constantia" panose="02030602050306030303" pitchFamily="18" charset="0"/>
              </a:defRPr>
            </a:lvl4pPr>
            <a:lvl5pPr marL="2057400" indent="-228600" fontAlgn="base">
              <a:spcBef>
                <a:spcPct val="0"/>
              </a:spcBef>
              <a:spcAft>
                <a:spcPct val="0"/>
              </a:spcAft>
              <a:defRPr>
                <a:solidFill>
                  <a:schemeClr val="tx1"/>
                </a:solidFill>
                <a:latin typeface="Constantia" panose="02030602050306030303" pitchFamily="18" charset="0"/>
              </a:defRPr>
            </a:lvl5pPr>
            <a:lvl6pPr marL="2514600" indent="-228600" fontAlgn="base">
              <a:spcBef>
                <a:spcPct val="0"/>
              </a:spcBef>
              <a:spcAft>
                <a:spcPct val="0"/>
              </a:spcAft>
              <a:defRPr>
                <a:solidFill>
                  <a:schemeClr val="tx1"/>
                </a:solidFill>
                <a:latin typeface="Constantia" panose="02030602050306030303" pitchFamily="18" charset="0"/>
              </a:defRPr>
            </a:lvl6pPr>
            <a:lvl7pPr marL="2971800" indent="-228600" fontAlgn="base">
              <a:spcBef>
                <a:spcPct val="0"/>
              </a:spcBef>
              <a:spcAft>
                <a:spcPct val="0"/>
              </a:spcAft>
              <a:defRPr>
                <a:solidFill>
                  <a:schemeClr val="tx1"/>
                </a:solidFill>
                <a:latin typeface="Constantia" panose="02030602050306030303" pitchFamily="18" charset="0"/>
              </a:defRPr>
            </a:lvl7pPr>
            <a:lvl8pPr marL="3429000" indent="-228600" fontAlgn="base">
              <a:spcBef>
                <a:spcPct val="0"/>
              </a:spcBef>
              <a:spcAft>
                <a:spcPct val="0"/>
              </a:spcAft>
              <a:defRPr>
                <a:solidFill>
                  <a:schemeClr val="tx1"/>
                </a:solidFill>
                <a:latin typeface="Constantia" panose="02030602050306030303" pitchFamily="18" charset="0"/>
              </a:defRPr>
            </a:lvl8pPr>
            <a:lvl9pPr marL="3886200" indent="-228600" fontAlgn="base">
              <a:spcBef>
                <a:spcPct val="0"/>
              </a:spcBef>
              <a:spcAft>
                <a:spcPct val="0"/>
              </a:spcAft>
              <a:defRPr>
                <a:solidFill>
                  <a:schemeClr val="tx1"/>
                </a:solidFill>
                <a:latin typeface="Constantia" panose="02030602050306030303" pitchFamily="18" charset="0"/>
              </a:defRPr>
            </a:lvl9pPr>
          </a:lstStyle>
          <a:p>
            <a:pPr>
              <a:lnSpc>
                <a:spcPct val="80000"/>
              </a:lnSpc>
              <a:spcBef>
                <a:spcPct val="20000"/>
              </a:spcBef>
              <a:buClr>
                <a:srgbClr val="0BD0D9"/>
              </a:buClr>
              <a:buSzPct val="95000"/>
              <a:buFont typeface="Wingdings" panose="05000000000000000000" pitchFamily="2" charset="2"/>
              <a:buChar char="§"/>
            </a:pPr>
            <a:r>
              <a:rPr lang="fr-FR" altLang="fr-FR" sz="1600" dirty="0">
                <a:latin typeface="Comic Sans MS" panose="030F0702030302020204" pitchFamily="66" charset="0"/>
                <a:cs typeface="Arial" panose="020B0604020202020204" pitchFamily="34" charset="0"/>
              </a:rPr>
              <a:t>Le microscope polarisant, ou microscope polariseur analyseur, est un microscope optique muni de deux filtres polarisants appelés polariseur et analyseur.</a:t>
            </a:r>
          </a:p>
          <a:p>
            <a:pPr>
              <a:lnSpc>
                <a:spcPct val="80000"/>
              </a:lnSpc>
              <a:spcBef>
                <a:spcPct val="20000"/>
              </a:spcBef>
              <a:buClr>
                <a:srgbClr val="0BD0D9"/>
              </a:buClr>
              <a:buSzPct val="95000"/>
              <a:buFont typeface="Wingdings" panose="05000000000000000000" pitchFamily="2" charset="2"/>
              <a:buChar char="§"/>
            </a:pPr>
            <a:endParaRPr lang="fr-FR" altLang="fr-FR" sz="1600" dirty="0">
              <a:latin typeface="Comic Sans MS" panose="030F0702030302020204" pitchFamily="66" charset="0"/>
              <a:cs typeface="Arial" panose="020B0604020202020204" pitchFamily="34" charset="0"/>
            </a:endParaRPr>
          </a:p>
          <a:p>
            <a:pPr>
              <a:lnSpc>
                <a:spcPct val="80000"/>
              </a:lnSpc>
              <a:spcBef>
                <a:spcPct val="20000"/>
              </a:spcBef>
              <a:buClr>
                <a:srgbClr val="0BD0D9"/>
              </a:buClr>
              <a:buSzPct val="95000"/>
              <a:buFont typeface="Wingdings" panose="05000000000000000000" pitchFamily="2" charset="2"/>
              <a:buChar char="§"/>
            </a:pPr>
            <a:r>
              <a:rPr lang="fr-FR" altLang="fr-FR" sz="1600" dirty="0">
                <a:latin typeface="Comic Sans MS" panose="030F0702030302020204" pitchFamily="66" charset="0"/>
                <a:cs typeface="Arial" panose="020B0604020202020204" pitchFamily="34" charset="0"/>
              </a:rPr>
              <a:t>La lumière ordinaire (naturelle ou artificielle) est une onde électromagnétique qui vibre dans toutes les directions dans un plan perpendiculaire au trajet de propagation. Lorsque cette lumière traverse un filtre particulier — filtre polarisant — elle ne vibre que dans une seule direction, cette lumière est appelée lumière polarisée. </a:t>
            </a:r>
          </a:p>
          <a:p>
            <a:pPr>
              <a:lnSpc>
                <a:spcPct val="80000"/>
              </a:lnSpc>
              <a:spcBef>
                <a:spcPct val="20000"/>
              </a:spcBef>
              <a:buClr>
                <a:srgbClr val="0BD0D9"/>
              </a:buClr>
              <a:buSzPct val="95000"/>
              <a:buFont typeface="Wingdings" panose="05000000000000000000" pitchFamily="2" charset="2"/>
              <a:buChar char="§"/>
            </a:pPr>
            <a:endParaRPr lang="fr-FR" altLang="fr-FR" sz="1600" dirty="0">
              <a:latin typeface="Comic Sans MS" panose="030F0702030302020204" pitchFamily="66" charset="0"/>
              <a:cs typeface="Arial" panose="020B0604020202020204" pitchFamily="34" charset="0"/>
            </a:endParaRPr>
          </a:p>
          <a:p>
            <a:pPr>
              <a:lnSpc>
                <a:spcPct val="80000"/>
              </a:lnSpc>
              <a:spcBef>
                <a:spcPct val="20000"/>
              </a:spcBef>
              <a:buClr>
                <a:srgbClr val="0BD0D9"/>
              </a:buClr>
              <a:buSzPct val="95000"/>
              <a:buFont typeface="Wingdings" panose="05000000000000000000" pitchFamily="2" charset="2"/>
              <a:buChar char="§"/>
            </a:pPr>
            <a:r>
              <a:rPr lang="fr-FR" altLang="fr-FR" sz="1600" dirty="0">
                <a:latin typeface="Comic Sans MS" panose="030F0702030302020204" pitchFamily="66" charset="0"/>
                <a:cs typeface="Arial" panose="020B0604020202020204" pitchFamily="34" charset="0"/>
              </a:rPr>
              <a:t>Suivant la direction de polarisation, la lumière n'aura pas la même vitesse. Lorsqu'un rayon lumineux pénètre dans un cristal, il se dédouble en deux rayons de polarisation différente qui se propagent avec une vitesse différente, c'est la biréfringence. On peut aussi décrire ce phénomène comme une rotation de la polarisation. Le filtre analyseur placé après l'échantillon sélectionne à nouveau les rayons lumineux selon leur polarisation, ainsi, selon la quantité dont a tourné la polarisation (donc selon la nature des cristaux), ceux-ci apparaissent plus ou moins lumineux, voire de couleurs différentes. </a:t>
            </a:r>
          </a:p>
        </p:txBody>
      </p:sp>
      <p:sp>
        <p:nvSpPr>
          <p:cNvPr id="4" name="ZoneTexte 3"/>
          <p:cNvSpPr txBox="1"/>
          <p:nvPr/>
        </p:nvSpPr>
        <p:spPr>
          <a:xfrm>
            <a:off x="130631" y="667998"/>
            <a:ext cx="6792686" cy="1323439"/>
          </a:xfrm>
          <a:prstGeom prst="rect">
            <a:avLst/>
          </a:prstGeom>
          <a:noFill/>
        </p:spPr>
        <p:txBody>
          <a:bodyPr wrap="square" rtlCol="0">
            <a:spAutoFit/>
          </a:bodyPr>
          <a:lstStyle/>
          <a:p>
            <a:r>
              <a:rPr lang="fr-FR" sz="4000" dirty="0">
                <a:latin typeface="Comic Sans MS" panose="030F0702030302020204" pitchFamily="66" charset="0"/>
                <a:cs typeface="Arial" panose="020B0604020202020204" pitchFamily="34" charset="0"/>
              </a:rPr>
              <a:t>Polarisation</a:t>
            </a:r>
          </a:p>
          <a:p>
            <a:endParaRPr lang="fr-FR" sz="4000" dirty="0">
              <a:latin typeface="Comic Sans MS" panose="030F0702030302020204" pitchFamily="66" charset="0"/>
              <a:cs typeface="Arial" panose="020B0604020202020204" pitchFamily="34" charset="0"/>
            </a:endParaRPr>
          </a:p>
        </p:txBody>
      </p:sp>
      <p:sp>
        <p:nvSpPr>
          <p:cNvPr id="8" name="Espace réservé du numéro de diapositive 4"/>
          <p:cNvSpPr txBox="1">
            <a:spLocks noGrp="1"/>
          </p:cNvSpPr>
          <p:nvPr/>
        </p:nvSpPr>
        <p:spPr bwMode="auto">
          <a:xfrm>
            <a:off x="11001374" y="6356350"/>
            <a:ext cx="7620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1pPr>
            <a:lvl2pPr marL="742950" indent="-28575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2pPr>
            <a:lvl3pPr marL="1143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3pPr>
            <a:lvl4pPr marL="1600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4pPr>
            <a:lvl5pPr marL="20574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r>
              <a:rPr lang="fr-FR" altLang="fr-FR" sz="1400" b="1" dirty="0" smtClean="0">
                <a:latin typeface="Comic Sans MS" panose="030F0702030302020204" pitchFamily="66" charset="0"/>
              </a:rPr>
              <a:t>9</a:t>
            </a:r>
            <a:endParaRPr lang="fr-FR" altLang="fr-FR" sz="1400" b="1" dirty="0">
              <a:latin typeface="Comic Sans MS" panose="030F0702030302020204" pitchFamily="66" charset="0"/>
            </a:endParaRPr>
          </a:p>
        </p:txBody>
      </p:sp>
      <p:grpSp>
        <p:nvGrpSpPr>
          <p:cNvPr id="10" name="Groupe 9"/>
          <p:cNvGrpSpPr/>
          <p:nvPr/>
        </p:nvGrpSpPr>
        <p:grpSpPr>
          <a:xfrm>
            <a:off x="0" y="8226"/>
            <a:ext cx="12192000" cy="1238250"/>
            <a:chOff x="0" y="8226"/>
            <a:chExt cx="12192000" cy="1238250"/>
          </a:xfrm>
        </p:grpSpPr>
        <p:sp>
          <p:nvSpPr>
            <p:cNvPr id="11" name="Shape 89"/>
            <p:cNvSpPr/>
            <p:nvPr/>
          </p:nvSpPr>
          <p:spPr>
            <a:xfrm>
              <a:off x="0" y="377370"/>
              <a:ext cx="12192000" cy="215958"/>
            </a:xfrm>
            <a:prstGeom prst="rect">
              <a:avLst/>
            </a:prstGeom>
            <a:solidFill>
              <a:srgbClr val="10069F"/>
            </a:solidFill>
            <a:ln>
              <a:noFill/>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Calibri"/>
                <a:ea typeface="Calibri"/>
                <a:cs typeface="Calibri"/>
                <a:sym typeface="Calibri"/>
              </a:endParaRPr>
            </a:p>
          </p:txBody>
        </p:sp>
        <p:pic>
          <p:nvPicPr>
            <p:cNvPr id="12" name="Shape 92"/>
            <p:cNvPicPr preferRelativeResize="0"/>
            <p:nvPr/>
          </p:nvPicPr>
          <p:blipFill rotWithShape="1">
            <a:blip r:embed="rId4">
              <a:alphaModFix/>
            </a:blip>
            <a:srcRect/>
            <a:stretch/>
          </p:blipFill>
          <p:spPr>
            <a:xfrm>
              <a:off x="9810750" y="8226"/>
              <a:ext cx="2381249" cy="1238250"/>
            </a:xfrm>
            <a:prstGeom prst="rect">
              <a:avLst/>
            </a:prstGeom>
            <a:noFill/>
            <a:ln>
              <a:noFill/>
            </a:ln>
          </p:spPr>
        </p:pic>
      </p:grpSp>
      <p:sp>
        <p:nvSpPr>
          <p:cNvPr id="13" name="Shape 91"/>
          <p:cNvSpPr txBox="1">
            <a:spLocks/>
          </p:cNvSpPr>
          <p:nvPr/>
        </p:nvSpPr>
        <p:spPr>
          <a:xfrm rot="-5400000">
            <a:off x="-2434013" y="3687007"/>
            <a:ext cx="5735638" cy="606350"/>
          </a:xfrm>
          <a:prstGeom prst="rect">
            <a:avLst/>
          </a:prstGeom>
          <a:noFill/>
          <a:ln>
            <a:noFill/>
          </a:ln>
        </p:spPr>
        <p:txBody>
          <a:bodyPr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Clr>
                <a:srgbClr val="A5A5A5"/>
              </a:buClr>
              <a:buSzPct val="25000"/>
              <a:buFont typeface="Arial"/>
              <a:buNone/>
            </a:pPr>
            <a:r>
              <a:rPr lang="fr-FR" sz="3200" b="1" dirty="0" smtClean="0">
                <a:solidFill>
                  <a:srgbClr val="A5A5A5"/>
                </a:solidFill>
                <a:latin typeface="Calibri"/>
                <a:ea typeface="Calibri"/>
                <a:cs typeface="Calibri"/>
                <a:sym typeface="Calibri"/>
              </a:rPr>
              <a:t>Microscopie Optique</a:t>
            </a:r>
            <a:endParaRPr lang="fr-FR" sz="3200" b="1" dirty="0">
              <a:solidFill>
                <a:srgbClr val="A5A5A5"/>
              </a:solidFill>
              <a:latin typeface="Calibri"/>
              <a:ea typeface="Calibri"/>
              <a:cs typeface="Calibri"/>
              <a:sym typeface="Calibri"/>
            </a:endParaRPr>
          </a:p>
        </p:txBody>
      </p:sp>
      <p:sp>
        <p:nvSpPr>
          <p:cNvPr id="14" name="ZoneTexte 13"/>
          <p:cNvSpPr txBox="1"/>
          <p:nvPr/>
        </p:nvSpPr>
        <p:spPr>
          <a:xfrm>
            <a:off x="7550831" y="6519446"/>
            <a:ext cx="3697515" cy="338554"/>
          </a:xfrm>
          <a:prstGeom prst="rect">
            <a:avLst/>
          </a:prstGeom>
          <a:noFill/>
        </p:spPr>
        <p:txBody>
          <a:bodyPr wrap="square" rtlCol="0">
            <a:spAutoFit/>
          </a:bodyPr>
          <a:lstStyle/>
          <a:p>
            <a:r>
              <a:rPr lang="fr-FR" sz="1600" b="1" dirty="0" smtClean="0">
                <a:solidFill>
                  <a:srgbClr val="0000CC"/>
                </a:solidFill>
                <a:latin typeface="Comic Sans MS" panose="030F0702030302020204" pitchFamily="66" charset="0"/>
              </a:rPr>
              <a:t>K.GRABIT	L.GALLIEN</a:t>
            </a:r>
            <a:endParaRPr lang="fr-FR" sz="1600" b="1" dirty="0">
              <a:solidFill>
                <a:srgbClr val="0000CC"/>
              </a:solidFill>
              <a:latin typeface="Comic Sans MS" panose="030F0702030302020204" pitchFamily="66" charset="0"/>
            </a:endParaRPr>
          </a:p>
        </p:txBody>
      </p:sp>
    </p:spTree>
    <p:extLst>
      <p:ext uri="{BB962C8B-B14F-4D97-AF65-F5344CB8AC3E}">
        <p14:creationId xmlns:p14="http://schemas.microsoft.com/office/powerpoint/2010/main" val="4255432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2655</TotalTime>
  <Words>507</Words>
  <Application>Microsoft Office PowerPoint</Application>
  <PresentationFormat>Grand écran</PresentationFormat>
  <Paragraphs>130</Paragraphs>
  <Slides>13</Slides>
  <Notes>3</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13</vt:i4>
      </vt:variant>
    </vt:vector>
  </HeadingPairs>
  <TitlesOfParts>
    <vt:vector size="23" baseType="lpstr">
      <vt:lpstr>宋体</vt:lpstr>
      <vt:lpstr>宋体</vt:lpstr>
      <vt:lpstr>Arial</vt:lpstr>
      <vt:lpstr>Calibri</vt:lpstr>
      <vt:lpstr>Calibri Light</vt:lpstr>
      <vt:lpstr>Comic Sans MS</vt:lpstr>
      <vt:lpstr>华文中宋</vt:lpstr>
      <vt:lpstr>Wingdings</vt:lpstr>
      <vt:lpstr>Wingdings 2</vt:lpstr>
      <vt:lpstr>Thème Office</vt:lpstr>
      <vt:lpstr>Présentation PowerPoint</vt:lpstr>
      <vt:lpstr>Présentation PowerPoint</vt:lpstr>
      <vt:lpstr>SOMMAIRE</vt:lpstr>
      <vt:lpstr>Appareillage</vt:lpstr>
      <vt:lpstr>Préparation de l’échantillon</vt:lpstr>
      <vt:lpstr>Présentation PowerPoint</vt:lpstr>
      <vt:lpstr>Présentation PowerPoint</vt:lpstr>
      <vt:lpstr>Echelle</vt:lpstr>
      <vt:lpstr>Présentation PowerPoint</vt:lpstr>
      <vt:lpstr> Exemples</vt:lpstr>
      <vt:lpstr>Interrelations</vt:lpstr>
      <vt:lpstr>Lexique</vt:lpstr>
      <vt:lpstr>Sources</vt:lpstr>
    </vt:vector>
  </TitlesOfParts>
  <Company>IUT de Chambéry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Microscopie optique par transmission</dc:title>
  <dc:creator>Achavanon</dc:creator>
  <cp:lastModifiedBy>Lucas Gallien</cp:lastModifiedBy>
  <cp:revision>72</cp:revision>
  <dcterms:created xsi:type="dcterms:W3CDTF">2014-02-26T09:24:30Z</dcterms:created>
  <dcterms:modified xsi:type="dcterms:W3CDTF">2016-06-26T18:23:58Z</dcterms:modified>
</cp:coreProperties>
</file>