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17" r:id="rId1"/>
    <p:sldMasterId id="2147483918" r:id="rId2"/>
    <p:sldMasterId id="2147483964" r:id="rId3"/>
  </p:sldMasterIdLst>
  <p:notesMasterIdLst>
    <p:notesMasterId r:id="rId17"/>
  </p:notesMasterIdLst>
  <p:sldIdLst>
    <p:sldId id="256" r:id="rId4"/>
    <p:sldId id="265" r:id="rId5"/>
    <p:sldId id="257" r:id="rId6"/>
    <p:sldId id="258" r:id="rId7"/>
    <p:sldId id="266" r:id="rId8"/>
    <p:sldId id="259" r:id="rId9"/>
    <p:sldId id="267" r:id="rId10"/>
    <p:sldId id="270" r:id="rId11"/>
    <p:sldId id="268" r:id="rId12"/>
    <p:sldId id="271" r:id="rId13"/>
    <p:sldId id="264" r:id="rId14"/>
    <p:sldId id="261" r:id="rId15"/>
    <p:sldId id="263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0" autoAdjust="0"/>
    <p:restoredTop sz="94600"/>
  </p:normalViewPr>
  <p:slideViewPr>
    <p:cSldViewPr snapToGrid="0">
      <p:cViewPr varScale="1">
        <p:scale>
          <a:sx n="70" d="100"/>
          <a:sy n="70" d="100"/>
        </p:scale>
        <p:origin x="72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e l'en-têt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/>
            </a:lvl1pPr>
          </a:lstStyle>
          <a:p>
            <a:endParaRPr lang="fr-FR" altLang="fr-FR"/>
          </a:p>
        </p:txBody>
      </p:sp>
      <p:sp>
        <p:nvSpPr>
          <p:cNvPr id="17411" name="Espace réservé de la date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/>
            </a:lvl1pPr>
          </a:lstStyle>
          <a:p>
            <a:fld id="{B7E51B45-F231-4A7C-A89E-B6121110B521}" type="datetimeFigureOut">
              <a:rPr lang="fr-FR" altLang="fr-FR"/>
              <a:pPr/>
              <a:t>26/06/2016</a:t>
            </a:fld>
            <a:endParaRPr lang="fr-FR" altLang="fr-FR"/>
          </a:p>
        </p:txBody>
      </p:sp>
      <p:sp>
        <p:nvSpPr>
          <p:cNvPr id="17412" name="Espace réservé de l'image des diapositives 3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7413" name="Espace réservé des commentaires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7414" name="Espace réservé du pied de page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/>
            </a:lvl1pPr>
          </a:lstStyle>
          <a:p>
            <a:endParaRPr lang="fr-FR" altLang="fr-FR"/>
          </a:p>
        </p:txBody>
      </p:sp>
      <p:sp>
        <p:nvSpPr>
          <p:cNvPr id="17415" name="Espace réservé du numéro de diapositive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/>
            </a:lvl1pPr>
          </a:lstStyle>
          <a:p>
            <a:fld id="{15BDBF6B-BB8C-4CD9-BD0D-241B66D87ED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848407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BDBF6B-BB8C-4CD9-BD0D-241B66D87ED0}" type="slidenum">
              <a:rPr lang="fr-FR" altLang="fr-FR" smtClean="0"/>
              <a:pPr/>
              <a:t>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2586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BDBF6B-BB8C-4CD9-BD0D-241B66D87ED0}" type="slidenum">
              <a:rPr lang="fr-FR" altLang="fr-FR" smtClean="0"/>
              <a:pPr/>
              <a:t>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82072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8435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18436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zh-CN" sz="1200">
                <a:latin typeface="Calibri" panose="020F0502020204030204" pitchFamily="34" charset="0"/>
              </a:rPr>
              <a:t>‹N°›</a:t>
            </a:r>
          </a:p>
        </p:txBody>
      </p:sp>
      <p:sp>
        <p:nvSpPr>
          <p:cNvPr id="18437" name="Espace réservé du pied de page 4"/>
          <p:cNvSpPr txBox="1">
            <a:spLocks noGrp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zh-CN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480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459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19460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zh-CN" sz="1200">
                <a:latin typeface="Calibri" panose="020F0502020204030204" pitchFamily="34" charset="0"/>
              </a:rPr>
              <a:t>‹N°›</a:t>
            </a:r>
          </a:p>
        </p:txBody>
      </p:sp>
      <p:sp>
        <p:nvSpPr>
          <p:cNvPr id="19461" name="Espace réservé du pied de page 4"/>
          <p:cNvSpPr txBox="1">
            <a:spLocks noGrp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zh-CN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652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20484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zh-CN" sz="1200">
                <a:latin typeface="Calibri" panose="020F0502020204030204" pitchFamily="34" charset="0"/>
              </a:rPr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7394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2EE613-E4FE-4406-A798-E2817FCD9EAF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A7C8BC-FF59-45F5-AA93-06D51B60105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9805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336276C-CC7B-44C4-AF85-DCFC868B6137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76F5B2-5DCE-425B-AF09-7BC3A328CE5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44811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704850"/>
            <a:ext cx="27432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704850"/>
            <a:ext cx="80264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CA1FE8-0454-4C1D-9C99-EC3AC546F1F0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439A4D-4E72-4079-883F-BA2D7DF31B6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5535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F93205-6D5E-4837-A642-295B0E9C4C3F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333423-C7ED-4698-AFDE-54D3603E6A1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50874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DB7C51-9D79-4875-A800-55EF254E6C40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570E28-AC64-4220-8EA1-993707D9D01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0644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E9BFFB-DC6F-40FD-8E37-86A9EB7F9CCF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BADDD8-FF9B-4E22-B536-A5C7C6E60EA9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32864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935164"/>
            <a:ext cx="53848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935164"/>
            <a:ext cx="53848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E8C701-5AEE-4784-AA88-540AF54015F3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1705E2-9533-4351-AC70-CEDD81316B5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1139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48BBB6-FC8B-4DD7-A234-7937D38075EC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06D935-F061-488E-95FE-D8D02E16A2B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685591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D9EC447-5786-4628-8EF3-39B905B75617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226E08-9818-4EE9-B7EE-E0516902E48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475132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958145-5023-4130-B3C9-6790A22FFD50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AD169F-9079-4999-8169-D76A4360D0A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63232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5A590F-78DF-473B-9390-956543A5967C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6AC1C-B07E-4665-83FA-898986ACD3E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91518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05A823C-4691-4BF9-AFED-872007A21003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8DD542-AD12-4985-B271-5DF8A0E333E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509373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7EDE1F-C539-4129-B3D5-5AAB7A2FB97A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560B06-CCE5-42DE-985A-B06E2EDF552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409938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D7611B-FB9F-4129-9AC3-49C6E8259181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262101-256F-4D41-9094-144B80412EE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759355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704850"/>
            <a:ext cx="27432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704850"/>
            <a:ext cx="80264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EE8D27-46E8-4F67-AF79-3B874CB7237D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BA0886-4E84-49D3-9CD1-4C5C0BC3394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52278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AC374-54B5-4EB3-9896-FEAF52F244AE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6E107-71C0-4B05-B0B3-6D05E1D0BB08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424791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A26E7-8472-4C35-80E1-2479A7067C09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D799F-4222-4DE4-B1AE-96E758F9F445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27544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D2A7-00BB-4B7F-AE76-0549AD908A4F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CFE9-1434-42A9-A094-FF79E8D856B7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163093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0443-AC70-474B-866C-C649AC1BD62A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F24A5-6762-4CCC-9B50-CB91968EBB00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764108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3DCD-709E-4348-A2AC-325FDDD2C9E1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15571-4D53-4C9E-84BF-A6AC88B10FDC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671323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A941-57BE-4989-AFE1-45CA6039CFFC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21FAA-643E-42A8-9A2F-F657532E6033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661589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C9E37-6B60-49D4-BCB2-D6C070596081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E1F0-F732-4D6F-89F3-5EAF78A596F7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67256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0BEBA1C-4A2C-4130-92E6-F5F198FF1B97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853D40-A13C-4EA4-A29D-944A84801E2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141105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AB2A-4064-4486-82F9-09A6A28E862B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9C5F-9B7D-4E53-A58F-EE6FAF95DB5E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634773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B68EF-F9A8-46F2-AA8C-76A213D8D0E3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714F9-93DE-4F10-9B80-15ECE458F561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466986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5BEB9-37DA-4275-A7E7-AA8D1B220E0D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5EEA7-2DCD-45CC-9D6C-70F06F9AF111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142892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38690-BFF4-456C-9D8C-2CAC6B1744FF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CD06D-664A-4154-B340-855ED1503B5A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66146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935164"/>
            <a:ext cx="53848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935164"/>
            <a:ext cx="53848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C33AF3-420D-41AF-83F5-CFAFF8FABFD3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36E1DB-8844-48BA-8664-5EC2EA9C4B5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34900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DE1E7C4-8D24-43F7-9EC1-AF0687F95F55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DA395A-6538-430E-B877-F11F92F9D2C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50411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463E9B-F9FA-4219-989B-F55ED05ADD6A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19C97-54B2-47B6-8F64-40BE6650238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0300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0B887D-E564-42F5-8CA3-7EF9E281C848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243122-4DD3-4AC5-B801-AB2FE3DAEE4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11356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0E45D4D-9E36-4E2C-A097-EB962E6157EC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51E29B-AECA-41D1-A104-097F56FC5BF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24084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7AB5D9-95BA-422B-BE01-C8A0B08AD9D1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C1F979-051F-450F-B457-44D5C586735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02188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6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/>
            <a:gdLst>
              <a:gd name="T0" fmla="*/ 6 w 5772"/>
              <a:gd name="T1" fmla="*/ 2 h 656"/>
              <a:gd name="T2" fmla="*/ 2542 w 5772"/>
              <a:gd name="T3" fmla="*/ 0 h 656"/>
              <a:gd name="T4" fmla="*/ 4374 w 5772"/>
              <a:gd name="T5" fmla="*/ 367 h 656"/>
              <a:gd name="T6" fmla="*/ 5766 w 5772"/>
              <a:gd name="T7" fmla="*/ 55 h 656"/>
              <a:gd name="T8" fmla="*/ 5772 w 5772"/>
              <a:gd name="T9" fmla="*/ 213 h 656"/>
              <a:gd name="T10" fmla="*/ 4302 w 5772"/>
              <a:gd name="T11" fmla="*/ 439 h 656"/>
              <a:gd name="T12" fmla="*/ 1488 w 5772"/>
              <a:gd name="T13" fmla="*/ 201 h 656"/>
              <a:gd name="T14" fmla="*/ 0 w 5772"/>
              <a:gd name="T15" fmla="*/ 656 h 656"/>
              <a:gd name="T16" fmla="*/ 6 w 5772"/>
              <a:gd name="T17" fmla="*/ 2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EBF8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 sz="1800"/>
          </a:p>
        </p:txBody>
      </p:sp>
      <p:sp>
        <p:nvSpPr>
          <p:cNvPr id="4099" name="Freeform 7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/>
            <a:gdLst>
              <a:gd name="T0" fmla="*/ 0 w 3000"/>
              <a:gd name="T1" fmla="*/ 0 h 595"/>
              <a:gd name="T2" fmla="*/ 1668 w 3000"/>
              <a:gd name="T3" fmla="*/ 564 h 595"/>
              <a:gd name="T4" fmla="*/ 3000 w 3000"/>
              <a:gd name="T5" fmla="*/ 186 h 595"/>
              <a:gd name="T6" fmla="*/ 3000 w 3000"/>
              <a:gd name="T7" fmla="*/ 6 h 595"/>
              <a:gd name="T8" fmla="*/ 0 w 3000"/>
              <a:gd name="T9" fmla="*/ 0 h 5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00"/>
              <a:gd name="T16" fmla="*/ 0 h 595"/>
              <a:gd name="T17" fmla="*/ 3000 w 3000"/>
              <a:gd name="T18" fmla="*/ 595 h 59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00ADB6">
                  <a:alpha val="29999"/>
                </a:srgbClr>
              </a:gs>
              <a:gs pos="80000">
                <a:srgbClr val="009BE5">
                  <a:alpha val="42000"/>
                </a:srgbClr>
              </a:gs>
              <a:gs pos="100000">
                <a:srgbClr val="009BE5">
                  <a:alpha val="45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 sz="1800"/>
          </a:p>
        </p:txBody>
      </p:sp>
      <p:grpSp>
        <p:nvGrpSpPr>
          <p:cNvPr id="4100" name="Group 1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grpSp>
          <p:nvGrpSpPr>
            <p:cNvPr id="4108" name="Freeform 11"/>
            <p:cNvGrpSpPr>
              <a:grpSpLocks/>
            </p:cNvGrpSpPr>
            <p:nvPr/>
          </p:nvGrpSpPr>
          <p:grpSpPr bwMode="auto">
            <a:xfrm>
              <a:off x="-6091" y="-11569"/>
              <a:ext cx="9137939" cy="1050979"/>
              <a:chOff x="-6096" y="-24384"/>
              <a:chExt cx="9137904" cy="1048512"/>
            </a:xfrm>
          </p:grpSpPr>
          <p:pic>
            <p:nvPicPr>
              <p:cNvPr id="4106" name="Freeform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07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29291" y="422461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fr-FR" sz="1800"/>
              </a:p>
            </p:txBody>
          </p:sp>
        </p:grpSp>
        <p:grpSp>
          <p:nvGrpSpPr>
            <p:cNvPr id="4111" name="Freeform 12"/>
            <p:cNvGrpSpPr>
              <a:grpSpLocks/>
            </p:cNvGrpSpPr>
            <p:nvPr/>
          </p:nvGrpSpPr>
          <p:grpSpPr bwMode="auto">
            <a:xfrm>
              <a:off x="-6091" y="61755"/>
              <a:ext cx="9156227" cy="910441"/>
              <a:chOff x="-6096" y="48768"/>
              <a:chExt cx="9156192" cy="908304"/>
            </a:xfrm>
          </p:grpSpPr>
          <p:pic>
            <p:nvPicPr>
              <p:cNvPr id="4109" name="Freeform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0830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10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1714" y="49597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fr-FR" sz="1800"/>
              </a:p>
            </p:txBody>
          </p:sp>
        </p:grpSp>
      </p:grpSp>
      <p:sp>
        <p:nvSpPr>
          <p:cNvPr id="4101" name="Title Placeholder 8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 style du titre</a:t>
            </a:r>
            <a:endParaRPr lang="en-US" altLang="fr-FR" smtClean="0"/>
          </a:p>
        </p:txBody>
      </p:sp>
      <p:sp>
        <p:nvSpPr>
          <p:cNvPr id="4102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410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D1EAEE"/>
                </a:solidFill>
                <a:latin typeface="Arial" panose="020B0604020202020204" pitchFamily="34" charset="0"/>
              </a:defRPr>
            </a:lvl1pPr>
          </a:lstStyle>
          <a:p>
            <a:fld id="{7429B6F1-0A0E-4C05-96B3-729DCFAF0710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410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556000" y="6356351"/>
            <a:ext cx="4470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D1EAEE"/>
                </a:solidFill>
                <a:latin typeface="Arial" panose="020B0604020202020204" pitchFamily="34" charset="0"/>
              </a:defRPr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410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0566400" y="6356351"/>
            <a:ext cx="1016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D1EAEE"/>
                </a:solidFill>
                <a:latin typeface="Arial" panose="020B0604020202020204" pitchFamily="34" charset="0"/>
              </a:defRPr>
            </a:lvl1pPr>
          </a:lstStyle>
          <a:p>
            <a:fld id="{F20F2733-7A53-409C-ADBC-4B39A812777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30600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nip and Round Single Corner Rectangle 8"/>
          <p:cNvSpPr>
            <a:spLocks/>
          </p:cNvSpPr>
          <p:nvPr/>
        </p:nvSpPr>
        <p:spPr bwMode="auto">
          <a:xfrm rot="420000" flipV="1">
            <a:off x="4220633" y="1108075"/>
            <a:ext cx="7010400" cy="4114800"/>
          </a:xfrm>
          <a:custGeom>
            <a:avLst/>
            <a:gdLst>
              <a:gd name="T0" fmla="*/ 5257800 w 5257800"/>
              <a:gd name="T1" fmla="*/ 2057400 h 4114800"/>
              <a:gd name="T2" fmla="*/ 2628900 w 5257800"/>
              <a:gd name="T3" fmla="*/ 4114800 h 4114800"/>
              <a:gd name="T4" fmla="*/ 0 w 5257800"/>
              <a:gd name="T5" fmla="*/ 2057400 h 4114800"/>
              <a:gd name="T6" fmla="*/ 2628900 w 5257800"/>
              <a:gd name="T7" fmla="*/ 0 h 4114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57800"/>
              <a:gd name="T13" fmla="*/ 0 h 4114800"/>
              <a:gd name="T14" fmla="*/ 5182785 w 5257800"/>
              <a:gd name="T15" fmla="*/ 4114800 h 4114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>
            <a:solidFill>
              <a:srgbClr val="C0C0C0"/>
            </a:solidFill>
            <a:round/>
            <a:headEnd/>
            <a:tailEnd/>
          </a:ln>
          <a:effectLst>
            <a:outerShdw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endParaRPr lang="fr-FR" sz="1800"/>
          </a:p>
        </p:txBody>
      </p:sp>
      <p:sp>
        <p:nvSpPr>
          <p:cNvPr id="5123" name="Right Triangle 11"/>
          <p:cNvSpPr>
            <a:spLocks noChangeArrowheads="1"/>
          </p:cNvSpPr>
          <p:nvPr/>
        </p:nvSpPr>
        <p:spPr bwMode="auto"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dist="6351" dir="12900231" algn="tl" rotWithShape="0">
              <a:srgbClr val="000000">
                <a:alpha val="46999"/>
              </a:srgbClr>
            </a:outerShdw>
          </a:effectLst>
        </p:spPr>
        <p:txBody>
          <a:bodyPr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fr-FR" sz="1800">
              <a:solidFill>
                <a:srgbClr val="FFFFFF"/>
              </a:solidFill>
              <a:latin typeface="Constantia" panose="02030602050306030303" pitchFamily="18" charset="0"/>
            </a:endParaRPr>
          </a:p>
        </p:txBody>
      </p:sp>
      <p:sp>
        <p:nvSpPr>
          <p:cNvPr id="5124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/>
            <a:gdLst>
              <a:gd name="T0" fmla="*/ 6 w 5772"/>
              <a:gd name="T1" fmla="*/ 2 h 656"/>
              <a:gd name="T2" fmla="*/ 2542 w 5772"/>
              <a:gd name="T3" fmla="*/ 0 h 656"/>
              <a:gd name="T4" fmla="*/ 4374 w 5772"/>
              <a:gd name="T5" fmla="*/ 367 h 656"/>
              <a:gd name="T6" fmla="*/ 5766 w 5772"/>
              <a:gd name="T7" fmla="*/ 55 h 656"/>
              <a:gd name="T8" fmla="*/ 5772 w 5772"/>
              <a:gd name="T9" fmla="*/ 213 h 656"/>
              <a:gd name="T10" fmla="*/ 4302 w 5772"/>
              <a:gd name="T11" fmla="*/ 439 h 656"/>
              <a:gd name="T12" fmla="*/ 1488 w 5772"/>
              <a:gd name="T13" fmla="*/ 201 h 656"/>
              <a:gd name="T14" fmla="*/ 0 w 5772"/>
              <a:gd name="T15" fmla="*/ 656 h 656"/>
              <a:gd name="T16" fmla="*/ 6 w 5772"/>
              <a:gd name="T17" fmla="*/ 2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EBF8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 sz="1800"/>
          </a:p>
        </p:txBody>
      </p:sp>
      <p:sp>
        <p:nvSpPr>
          <p:cNvPr id="5125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/>
            <a:gdLst>
              <a:gd name="T0" fmla="*/ 0 w 3000"/>
              <a:gd name="T1" fmla="*/ 0 h 595"/>
              <a:gd name="T2" fmla="*/ 1668 w 3000"/>
              <a:gd name="T3" fmla="*/ 564 h 595"/>
              <a:gd name="T4" fmla="*/ 3000 w 3000"/>
              <a:gd name="T5" fmla="*/ 186 h 595"/>
              <a:gd name="T6" fmla="*/ 3000 w 3000"/>
              <a:gd name="T7" fmla="*/ 6 h 595"/>
              <a:gd name="T8" fmla="*/ 0 w 3000"/>
              <a:gd name="T9" fmla="*/ 0 h 5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00"/>
              <a:gd name="T16" fmla="*/ 0 h 595"/>
              <a:gd name="T17" fmla="*/ 3000 w 3000"/>
              <a:gd name="T18" fmla="*/ 595 h 59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00ADB6">
                  <a:alpha val="29999"/>
                </a:srgbClr>
              </a:gs>
              <a:gs pos="80000">
                <a:srgbClr val="009BE5">
                  <a:alpha val="42000"/>
                </a:srgbClr>
              </a:gs>
              <a:gs pos="100000">
                <a:srgbClr val="009BE5">
                  <a:alpha val="45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 sz="1800"/>
          </a:p>
        </p:txBody>
      </p:sp>
      <p:sp>
        <p:nvSpPr>
          <p:cNvPr id="5126" name="Title Placeholder 8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 style du titre</a:t>
            </a:r>
            <a:endParaRPr lang="en-US" altLang="fr-FR" smtClean="0"/>
          </a:p>
        </p:txBody>
      </p:sp>
      <p:sp>
        <p:nvSpPr>
          <p:cNvPr id="5127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5128" name="Date Placeholder 4"/>
          <p:cNvSpPr>
            <a:spLocks noGrp="1"/>
          </p:cNvSpPr>
          <p:nvPr>
            <p:ph type="dt" sz="half" idx="2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045C75"/>
                </a:solidFill>
                <a:latin typeface="Arial" panose="020B0604020202020204" pitchFamily="34" charset="0"/>
              </a:defRPr>
            </a:lvl1pPr>
          </a:lstStyle>
          <a:p>
            <a:fld id="{EDDE6CC8-A392-468B-BB36-9F4BC40F88E8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5129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556000" y="6356351"/>
            <a:ext cx="4470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045C75"/>
                </a:solidFill>
                <a:latin typeface="Arial" panose="020B0604020202020204" pitchFamily="34" charset="0"/>
              </a:defRPr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5130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10769600" y="6356351"/>
            <a:ext cx="812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045C75"/>
                </a:solidFill>
                <a:latin typeface="Arial" panose="020B0604020202020204" pitchFamily="34" charset="0"/>
              </a:defRPr>
            </a:lvl1pPr>
          </a:lstStyle>
          <a:p>
            <a:fld id="{622178DE-0CD1-4A47-BEE2-BCC1AE62F44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49896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9B6F1-0A0E-4C05-96B3-729DCFAF0710}" type="datetime1">
              <a:rPr lang="fr-FR" altLang="fr-FR" smtClean="0"/>
              <a:t>26/06/2016</a:t>
            </a:fld>
            <a:endParaRPr lang="fr-FR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altLang="fr-FR" smtClean="0"/>
              <a:t>K.Grabit ; L.Gallien            Licence pro plasturgie 2015/2016</a:t>
            </a:r>
            <a:endParaRPr lang="fr-FR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F2733-7A53-409C-ADBC-4B39A8127775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6282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Titre 1"/>
          <p:cNvPicPr>
            <a:picLocks noGrp="1" noChangeArrowheads="1"/>
          </p:cNvPicPr>
          <p:nvPr>
            <p:ph type="ctrTitle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52699" y="2109693"/>
            <a:ext cx="8448675" cy="1901825"/>
          </a:xfrm>
          <a:noFill/>
          <a:ln/>
        </p:spPr>
      </p:pic>
      <p:pic>
        <p:nvPicPr>
          <p:cNvPr id="2050" name="Picture 2" descr="http://lloyd-instruments.fr/image.asbx?AttributeFileId=bdde48b7-e8b4-4e4d-a96a-f867de3fa7d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993" y="1615594"/>
            <a:ext cx="2266713" cy="377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/>
          <p:cNvSpPr txBox="1"/>
          <p:nvPr/>
        </p:nvSpPr>
        <p:spPr>
          <a:xfrm>
            <a:off x="8133442" y="6369635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69557" y="6123414"/>
            <a:ext cx="16401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0000CC"/>
                </a:solidFill>
                <a:latin typeface="Comic Sans MS" panose="030F0702030302020204" pitchFamily="66" charset="0"/>
              </a:rPr>
              <a:t>LP Plasturgie </a:t>
            </a:r>
          </a:p>
          <a:p>
            <a:r>
              <a:rPr lang="fr-FR" sz="1600" b="1" dirty="0">
                <a:solidFill>
                  <a:srgbClr val="0000CC"/>
                </a:solidFill>
                <a:latin typeface="Comic Sans MS" panose="030F0702030302020204" pitchFamily="66" charset="0"/>
              </a:rPr>
              <a:t>2015/2016</a:t>
            </a:r>
          </a:p>
        </p:txBody>
      </p:sp>
      <p:grpSp>
        <p:nvGrpSpPr>
          <p:cNvPr id="15" name="Groupe 14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16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" name="Shape 9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433093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576116"/>
            <a:ext cx="8229600" cy="1143000"/>
          </a:xfrm>
        </p:spPr>
        <p:txBody>
          <a:bodyPr/>
          <a:lstStyle/>
          <a:p>
            <a:r>
              <a:rPr lang="fr-FR" dirty="0" smtClean="0">
                <a:latin typeface="Comic Sans MS" panose="030F0702030302020204" pitchFamily="66" charset="0"/>
              </a:rPr>
              <a:t>Fluide utilisés</a:t>
            </a:r>
            <a:endParaRPr lang="fr-FR" dirty="0">
              <a:latin typeface="Comic Sans MS" panose="030F0702030302020204" pitchFamily="66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335" y="2190238"/>
            <a:ext cx="9751039" cy="3385446"/>
          </a:xfrm>
          <a:prstGeom prst="rect">
            <a:avLst/>
          </a:prstGeom>
        </p:spPr>
      </p:pic>
      <p:sp>
        <p:nvSpPr>
          <p:cNvPr id="7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 b="1" dirty="0" smtClean="0">
                <a:latin typeface="Comic Sans MS" panose="030F0702030302020204" pitchFamily="66" charset="0"/>
              </a:rPr>
              <a:t>10</a:t>
            </a:r>
            <a:endParaRPr lang="fr-FR" altLang="fr-FR" sz="1200" b="1" dirty="0">
              <a:latin typeface="Comic Sans MS" panose="030F0702030302020204" pitchFamily="66" charset="0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9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" name="Shape 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Kit de densité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742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/>
          </p:cNvSpPr>
          <p:nvPr>
            <p:ph idx="4294967295"/>
          </p:nvPr>
        </p:nvSpPr>
        <p:spPr>
          <a:xfrm>
            <a:off x="1528028" y="2349331"/>
            <a:ext cx="7369176" cy="2251015"/>
          </a:xfrm>
        </p:spPr>
        <p:txBody>
          <a:bodyPr>
            <a:noAutofit/>
          </a:bodyPr>
          <a:lstStyle/>
          <a:p>
            <a:pPr eaLnBrk="1" hangingPunct="1"/>
            <a:r>
              <a:rPr lang="fr-FR" altLang="zh-CN" sz="2400" dirty="0">
                <a:latin typeface="Comic Sans MS" panose="030F0702030302020204" pitchFamily="66" charset="0"/>
                <a:ea typeface="SimSun" panose="02010600030101010101" pitchFamily="2" charset="-122"/>
              </a:rPr>
              <a:t>  </a:t>
            </a:r>
            <a:r>
              <a:rPr lang="fr-FR" altLang="zh-CN" sz="2400" dirty="0" smtClean="0">
                <a:latin typeface="Comic Sans MS" panose="030F0702030302020204" pitchFamily="66" charset="0"/>
                <a:ea typeface="SimSun" panose="02010600030101010101" pitchFamily="2" charset="-122"/>
              </a:rPr>
              <a:t>Surface spécifique</a:t>
            </a:r>
          </a:p>
          <a:p>
            <a:pPr marL="0" indent="0" eaLnBrk="1" hangingPunct="1">
              <a:buNone/>
            </a:pPr>
            <a:endParaRPr lang="fr-FR" altLang="zh-CN" sz="2400" dirty="0">
              <a:latin typeface="Comic Sans MS" panose="030F0702030302020204" pitchFamily="66" charset="0"/>
              <a:ea typeface="SimSun" panose="02010600030101010101" pitchFamily="2" charset="-122"/>
            </a:endParaRPr>
          </a:p>
          <a:p>
            <a:pPr eaLnBrk="1" hangingPunct="1"/>
            <a:r>
              <a:rPr lang="fr-FR" altLang="zh-CN" sz="2400" dirty="0" smtClean="0">
                <a:latin typeface="Comic Sans MS" panose="030F0702030302020204" pitchFamily="66" charset="0"/>
                <a:ea typeface="SimSun" panose="02010600030101010101" pitchFamily="2" charset="-122"/>
              </a:rPr>
              <a:t>Angle </a:t>
            </a:r>
            <a:r>
              <a:rPr lang="fr-FR" altLang="zh-CN" sz="2400" dirty="0">
                <a:latin typeface="Comic Sans MS" panose="030F0702030302020204" pitchFamily="66" charset="0"/>
                <a:ea typeface="SimSun" panose="02010600030101010101" pitchFamily="2" charset="-122"/>
              </a:rPr>
              <a:t>de </a:t>
            </a:r>
            <a:r>
              <a:rPr lang="fr-FR" altLang="zh-CN" sz="2400" dirty="0" smtClean="0">
                <a:latin typeface="Comic Sans MS" panose="030F0702030302020204" pitchFamily="66" charset="0"/>
                <a:ea typeface="SimSun" panose="02010600030101010101" pitchFamily="2" charset="-122"/>
              </a:rPr>
              <a:t>contact</a:t>
            </a:r>
          </a:p>
          <a:p>
            <a:pPr eaLnBrk="1" hangingPunct="1"/>
            <a:endParaRPr lang="fr-FR" altLang="zh-CN" sz="2400" dirty="0">
              <a:latin typeface="Comic Sans MS" panose="030F0702030302020204" pitchFamily="66" charset="0"/>
              <a:ea typeface="SimSun" panose="02010600030101010101" pitchFamily="2" charset="-122"/>
            </a:endParaRPr>
          </a:p>
          <a:p>
            <a:r>
              <a:rPr lang="fr-FR" altLang="zh-CN" sz="2400" dirty="0" smtClean="0">
                <a:latin typeface="Comic Sans MS" panose="030F0702030302020204" pitchFamily="66" charset="0"/>
                <a:ea typeface="SimSun" panose="02010600030101010101" pitchFamily="2" charset="-122"/>
              </a:rPr>
              <a:t>Microscopie </a:t>
            </a:r>
            <a:r>
              <a:rPr lang="fr-FR" altLang="zh-CN" sz="2400" dirty="0">
                <a:latin typeface="Comic Sans MS" panose="030F0702030302020204" pitchFamily="66" charset="0"/>
                <a:ea typeface="SimSun" panose="02010600030101010101" pitchFamily="2" charset="-122"/>
              </a:rPr>
              <a:t>optique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fr-FR" altLang="zh-CN" sz="2400" dirty="0">
                <a:latin typeface="Comic Sans MS" panose="030F0702030302020204" pitchFamily="66" charset="0"/>
                <a:ea typeface="SimSun" panose="02010600030101010101" pitchFamily="2" charset="-122"/>
              </a:rPr>
              <a:t>	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fr-FR" altLang="zh-CN" sz="2400" dirty="0">
                <a:latin typeface="Comic Sans MS" panose="030F0702030302020204" pitchFamily="66" charset="0"/>
                <a:ea typeface="SimSun" panose="02010600030101010101" pitchFamily="2" charset="-122"/>
              </a:rPr>
              <a:t> 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fr-FR" altLang="zh-CN" sz="2400" dirty="0">
                <a:solidFill>
                  <a:srgbClr val="FF0000"/>
                </a:solidFill>
                <a:latin typeface="Comic Sans MS" panose="030F0702030302020204" pitchFamily="66" charset="0"/>
                <a:ea typeface="SimSun" panose="02010600030101010101" pitchFamily="2" charset="-122"/>
              </a:rPr>
              <a:t>     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fr-FR" altLang="zh-CN" sz="2400" dirty="0">
              <a:solidFill>
                <a:srgbClr val="FF0000"/>
              </a:solidFill>
              <a:latin typeface="Comic Sans MS" panose="030F0702030302020204" pitchFamily="66" charset="0"/>
              <a:ea typeface="SimSun" panose="02010600030101010101" pitchFamily="2" charset="-122"/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fr-FR" altLang="zh-CN" sz="2400" dirty="0">
                <a:solidFill>
                  <a:srgbClr val="FF0000"/>
                </a:solidFill>
                <a:latin typeface="Comic Sans MS" panose="030F0702030302020204" pitchFamily="66" charset="0"/>
                <a:ea typeface="SimSun" panose="02010600030101010101" pitchFamily="2" charset="-122"/>
              </a:rPr>
              <a:t>         </a:t>
            </a:r>
            <a:endParaRPr lang="en-US" altLang="zh-CN" sz="2400" dirty="0">
              <a:solidFill>
                <a:srgbClr val="FF0000"/>
              </a:solidFill>
              <a:latin typeface="Comic Sans MS" panose="030F0702030302020204" pitchFamily="66" charset="0"/>
              <a:ea typeface="SimSun" panose="02010600030101010101" pitchFamily="2" charset="-122"/>
            </a:endParaRPr>
          </a:p>
        </p:txBody>
      </p:sp>
      <p:sp>
        <p:nvSpPr>
          <p:cNvPr id="14340" name="Titre 1"/>
          <p:cNvSpPr txBox="1">
            <a:spLocks/>
          </p:cNvSpPr>
          <p:nvPr/>
        </p:nvSpPr>
        <p:spPr bwMode="auto">
          <a:xfrm>
            <a:off x="0" y="674976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5000" dirty="0">
                <a:latin typeface="Comic Sans MS" panose="030F0702030302020204" pitchFamily="66" charset="0"/>
              </a:rPr>
              <a:t>Interrelations</a:t>
            </a:r>
          </a:p>
        </p:txBody>
      </p:sp>
      <p:sp>
        <p:nvSpPr>
          <p:cNvPr id="8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 b="1" dirty="0" smtClean="0">
                <a:latin typeface="Comic Sans MS" panose="030F0702030302020204" pitchFamily="66" charset="0"/>
              </a:rPr>
              <a:t>11</a:t>
            </a:r>
            <a:endParaRPr lang="fr-FR" altLang="fr-FR" sz="1200" b="1" dirty="0">
              <a:latin typeface="Comic Sans MS" panose="030F0702030302020204" pitchFamily="66" charset="0"/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10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" name="Shape 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Kit de densité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591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re 4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>
                <a:latin typeface="Arial" panose="020B0604020202020204" pitchFamily="34" charset="0"/>
              </a:rPr>
              <a:t>Lexique</a:t>
            </a:r>
          </a:p>
        </p:txBody>
      </p:sp>
      <p:sp>
        <p:nvSpPr>
          <p:cNvPr id="15365" name="Rectangle 3"/>
          <p:cNvSpPr txBox="1">
            <a:spLocks/>
          </p:cNvSpPr>
          <p:nvPr/>
        </p:nvSpPr>
        <p:spPr bwMode="auto">
          <a:xfrm>
            <a:off x="2135188" y="1844675"/>
            <a:ext cx="6900862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"/>
            </a:pPr>
            <a:endParaRPr lang="en-US" altLang="zh-CN" sz="2600" dirty="0">
              <a:solidFill>
                <a:srgbClr val="FF0000"/>
              </a:solidFill>
              <a:latin typeface="Comic Sans MS" panose="030F0702030302020204" pitchFamily="66" charset="0"/>
              <a:ea typeface="SimSun" panose="02010600030101010101" pitchFamily="2" charset="-122"/>
            </a:endParaRPr>
          </a:p>
          <a:p>
            <a:pPr marL="457200" indent="-457200" eaLnBrk="1" hangingPunct="1">
              <a:spcBef>
                <a:spcPct val="20000"/>
              </a:spcBef>
              <a:buSzPct val="95000"/>
              <a:buFont typeface="Arial" panose="020B0604020202020204" pitchFamily="34" charset="0"/>
              <a:buChar char="•"/>
            </a:pPr>
            <a:r>
              <a:rPr lang="fr-FR" altLang="zh-CN" sz="2600" dirty="0" err="1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Density</a:t>
            </a:r>
            <a:r>
              <a:rPr lang="fr-FR" altLang="zh-CN" sz="2600" dirty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: masse volumique</a:t>
            </a:r>
          </a:p>
          <a:p>
            <a:pPr marL="457200" indent="-457200" eaLnBrk="1" hangingPunct="1">
              <a:spcBef>
                <a:spcPct val="20000"/>
              </a:spcBef>
              <a:buSzPct val="95000"/>
              <a:buFont typeface="Arial" panose="020B0604020202020204" pitchFamily="34" charset="0"/>
              <a:buChar char="•"/>
            </a:pPr>
            <a:r>
              <a:rPr lang="en-US" altLang="zh-CN" sz="2600" dirty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Liquid of immersion: </a:t>
            </a:r>
            <a:r>
              <a:rPr lang="en-US" altLang="zh-CN" sz="2600" dirty="0" err="1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liquide</a:t>
            </a:r>
            <a:r>
              <a:rPr lang="en-US" altLang="zh-CN" sz="2600" dirty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altLang="zh-CN" sz="2600" dirty="0" err="1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d’immersion</a:t>
            </a:r>
            <a:endParaRPr lang="en-US" altLang="zh-CN" dirty="0">
              <a:latin typeface="Comic Sans MS" panose="030F0702030302020204" pitchFamily="66" charset="0"/>
              <a:ea typeface="SimSun" panose="02010600030101010101" pitchFamily="2" charset="-122"/>
            </a:endParaRPr>
          </a:p>
          <a:p>
            <a:pPr marL="457200" indent="-457200" eaLnBrk="1" hangingPunct="1">
              <a:spcBef>
                <a:spcPct val="20000"/>
              </a:spcBef>
              <a:buSzPct val="95000"/>
              <a:buFont typeface="Arial" panose="020B0604020202020204" pitchFamily="34" charset="0"/>
              <a:buChar char="•"/>
            </a:pPr>
            <a:r>
              <a:rPr lang="en-US" altLang="zh-CN" sz="2600" dirty="0">
                <a:latin typeface="Comic Sans MS" panose="030F0702030302020204" pitchFamily="66" charset="0"/>
                <a:ea typeface="SimSun" panose="02010600030101010101" pitchFamily="2" charset="-122"/>
              </a:rPr>
              <a:t>Pycnometer</a:t>
            </a:r>
            <a:r>
              <a:rPr lang="en-US" altLang="zh-CN" dirty="0">
                <a:latin typeface="Comic Sans MS" panose="030F0702030302020204" pitchFamily="66" charset="0"/>
                <a:ea typeface="SimSun" panose="02010600030101010101" pitchFamily="2" charset="-122"/>
              </a:rPr>
              <a:t> : </a:t>
            </a:r>
            <a:r>
              <a:rPr lang="en-US" altLang="zh-CN" sz="2600" dirty="0" err="1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Pycnomètre</a:t>
            </a:r>
            <a:endParaRPr lang="en-US" altLang="zh-CN" sz="2600" dirty="0">
              <a:latin typeface="Comic Sans MS" panose="030F0702030302020204" pitchFamily="66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 b="1" dirty="0" smtClean="0">
                <a:latin typeface="Comic Sans MS" panose="030F0702030302020204" pitchFamily="66" charset="0"/>
              </a:rPr>
              <a:t>1</a:t>
            </a:r>
            <a:fld id="{EFA06296-033F-44A5-A61B-68E7E6859726}" type="slidenum">
              <a:rPr lang="fr-FR" altLang="fr-FR" sz="1200" b="1" smtClean="0">
                <a:latin typeface="Comic Sans MS" panose="030F0702030302020204" pitchFamily="66" charset="0"/>
              </a:rPr>
              <a:pPr algn="r" eaLnBrk="1" hangingPunct="1"/>
              <a:t>2</a:t>
            </a:fld>
            <a:endParaRPr lang="fr-FR" altLang="fr-FR" sz="1200" b="1" dirty="0">
              <a:latin typeface="Comic Sans MS" panose="030F0702030302020204" pitchFamily="66" charset="0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9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" name="Shape 92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Kit de densité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59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4"/>
          <p:cNvSpPr>
            <a:spLocks noGrp="1"/>
          </p:cNvSpPr>
          <p:nvPr>
            <p:ph type="title" idx="4294967295"/>
          </p:nvPr>
        </p:nvSpPr>
        <p:spPr>
          <a:xfrm>
            <a:off x="0" y="593328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dirty="0">
                <a:latin typeface="Comic Sans MS" panose="030F0702030302020204" pitchFamily="66" charset="0"/>
              </a:rPr>
              <a:t>Sources</a:t>
            </a:r>
          </a:p>
        </p:txBody>
      </p:sp>
      <p:sp>
        <p:nvSpPr>
          <p:cNvPr id="16387" name="Espace réservé du contenu 1"/>
          <p:cNvSpPr>
            <a:spLocks noGrp="1"/>
          </p:cNvSpPr>
          <p:nvPr>
            <p:ph idx="4294967295"/>
          </p:nvPr>
        </p:nvSpPr>
        <p:spPr>
          <a:xfrm>
            <a:off x="1423490" y="2130009"/>
            <a:ext cx="8543925" cy="4389437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zh-CN" dirty="0">
                <a:solidFill>
                  <a:srgbClr val="072428"/>
                </a:solidFill>
                <a:latin typeface="Comic Sans MS" panose="030F0702030302020204" pitchFamily="66" charset="0"/>
                <a:ea typeface="SimSun" panose="02010600030101010101" pitchFamily="2" charset="-122"/>
              </a:rPr>
              <a:t>Cours de caractérisation SGM</a:t>
            </a:r>
          </a:p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zh-CN" dirty="0">
                <a:solidFill>
                  <a:srgbClr val="072428"/>
                </a:solidFill>
                <a:latin typeface="Comic Sans MS" panose="030F0702030302020204" pitchFamily="66" charset="0"/>
                <a:ea typeface="SimSun" panose="02010600030101010101" pitchFamily="2" charset="-122"/>
              </a:rPr>
              <a:t>TP Licence pro</a:t>
            </a:r>
          </a:p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zh-CN" dirty="0">
                <a:latin typeface="Comic Sans MS" panose="030F0702030302020204" pitchFamily="66" charset="0"/>
                <a:cs typeface="Arial" panose="020B0604020202020204" pitchFamily="34" charset="0"/>
              </a:rPr>
              <a:t>Présentation </a:t>
            </a:r>
            <a:r>
              <a:rPr lang="fr-FR" altLang="zh-CN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Meissonier</a:t>
            </a:r>
            <a:r>
              <a:rPr lang="fr-FR" altLang="zh-CN" dirty="0" smtClean="0">
                <a:latin typeface="Comic Sans MS" panose="030F0702030302020204" pitchFamily="66" charset="0"/>
                <a:cs typeface="Arial" panose="020B0604020202020204" pitchFamily="34" charset="0"/>
              </a:rPr>
              <a:t>, </a:t>
            </a:r>
            <a:r>
              <a:rPr lang="fr-FR" altLang="zh-CN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Chavanon</a:t>
            </a:r>
            <a:r>
              <a:rPr lang="fr-FR" altLang="zh-CN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 </a:t>
            </a:r>
          </a:p>
          <a:p>
            <a:pPr eaLnBrk="1" hangingPunct="1">
              <a:buFont typeface="Wingdings 2" panose="05020102010507070707" pitchFamily="18" charset="2"/>
              <a:buChar char=""/>
            </a:pPr>
            <a:r>
              <a:rPr lang="en-US" altLang="zh-CN" dirty="0" err="1" smtClean="0">
                <a:latin typeface="Comic Sans MS" panose="030F0702030302020204" pitchFamily="66" charset="0"/>
              </a:rPr>
              <a:t>Ouvrage</a:t>
            </a:r>
            <a:r>
              <a:rPr lang="en-US" altLang="zh-CN" dirty="0" smtClean="0">
                <a:latin typeface="Comic Sans MS" panose="030F0702030302020204" pitchFamily="66" charset="0"/>
              </a:rPr>
              <a:t> AMETEK  Davenport </a:t>
            </a:r>
            <a:r>
              <a:rPr lang="en-US" altLang="zh-CN" dirty="0" err="1" smtClean="0">
                <a:latin typeface="Comic Sans MS" panose="030F0702030302020204" pitchFamily="66" charset="0"/>
              </a:rPr>
              <a:t>Colonne</a:t>
            </a:r>
            <a:r>
              <a:rPr lang="en-US" altLang="zh-CN" dirty="0" smtClean="0">
                <a:latin typeface="Comic Sans MS" panose="030F0702030302020204" pitchFamily="66" charset="0"/>
              </a:rPr>
              <a:t> de </a:t>
            </a:r>
            <a:r>
              <a:rPr lang="en-US" altLang="zh-CN" dirty="0" err="1" smtClean="0">
                <a:latin typeface="Comic Sans MS" panose="030F0702030302020204" pitchFamily="66" charset="0"/>
              </a:rPr>
              <a:t>densité</a:t>
            </a:r>
            <a:endParaRPr lang="en-US" altLang="zh-CN" dirty="0" smtClean="0">
              <a:latin typeface="Comic Sans MS" panose="030F0702030302020204" pitchFamily="66" charset="0"/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endParaRPr lang="fr-FR" altLang="zh-CN" dirty="0" smtClean="0">
              <a:latin typeface="Comic Sans MS" panose="030F0702030302020204" pitchFamily="66" charset="0"/>
            </a:endParaRPr>
          </a:p>
          <a:p>
            <a:pPr eaLnBrk="1" hangingPunct="1">
              <a:buFont typeface="Wingdings 2" panose="05020102010507070707" pitchFamily="18" charset="2"/>
              <a:buChar char=""/>
            </a:pPr>
            <a:endParaRPr lang="fr-FR" altLang="zh-CN" dirty="0">
              <a:latin typeface="Comic Sans MS" panose="030F0702030302020204" pitchFamily="66" charset="0"/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endParaRPr lang="fr-FR" altLang="zh-CN" dirty="0">
              <a:latin typeface="Comic Sans MS" panose="030F0702030302020204" pitchFamily="66" charset="0"/>
            </a:endParaRPr>
          </a:p>
        </p:txBody>
      </p:sp>
      <p:sp>
        <p:nvSpPr>
          <p:cNvPr id="7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 b="1" dirty="0" smtClean="0">
                <a:latin typeface="Comic Sans MS" panose="030F0702030302020204" pitchFamily="66" charset="0"/>
              </a:rPr>
              <a:t>13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9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" name="Shape 92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Kit de densité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16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oneTexte 7"/>
          <p:cNvSpPr txBox="1">
            <a:spLocks noChangeArrowheads="1"/>
          </p:cNvSpPr>
          <p:nvPr/>
        </p:nvSpPr>
        <p:spPr bwMode="auto">
          <a:xfrm>
            <a:off x="2369523" y="1294230"/>
            <a:ext cx="3887787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fr-FR" altLang="fr-FR" sz="1200" dirty="0">
                <a:latin typeface="Comic Sans MS" panose="030F0702030302020204" pitchFamily="66" charset="0"/>
              </a:rPr>
              <a:t>• Cette présentation à été réalisée dans le cadre de notre formation en licence professionnelle plasturgie; elle résulte de la synthèse des sources (</a:t>
            </a:r>
            <a:r>
              <a:rPr lang="fr-FR" altLang="fr-FR" sz="1200" dirty="0" err="1">
                <a:latin typeface="Comic Sans MS" panose="030F0702030302020204" pitchFamily="66" charset="0"/>
              </a:rPr>
              <a:t>Cf.fin</a:t>
            </a:r>
            <a:r>
              <a:rPr lang="fr-FR" altLang="fr-FR" sz="1200" dirty="0">
                <a:latin typeface="Comic Sans MS" panose="030F0702030302020204" pitchFamily="66" charset="0"/>
              </a:rPr>
              <a:t> de présentation) que nous avons pu trouver, et nous ne pouvons en aucun cas être tenu responsable des éventuelles erreurs techniques.</a:t>
            </a:r>
          </a:p>
          <a:p>
            <a:pPr algn="just" eaLnBrk="1" hangingPunct="1"/>
            <a:endParaRPr lang="fr-FR" altLang="fr-FR" sz="1200" dirty="0">
              <a:latin typeface="Comic Sans MS" panose="030F0702030302020204" pitchFamily="66" charset="0"/>
            </a:endParaRPr>
          </a:p>
          <a:p>
            <a:pPr algn="just" eaLnBrk="1" hangingPunct="1"/>
            <a:r>
              <a:rPr lang="fr-FR" altLang="fr-FR" sz="1200" dirty="0">
                <a:latin typeface="Comic Sans MS" panose="030F0702030302020204" pitchFamily="66" charset="0"/>
              </a:rPr>
              <a:t>• Vous devrez être critique quand à l’utilisation de ce support, et nous vous invitons à vous référer directement aux sources citées.</a:t>
            </a:r>
          </a:p>
          <a:p>
            <a:pPr algn="just" eaLnBrk="1" hangingPunct="1"/>
            <a:endParaRPr lang="fr-FR" altLang="fr-FR" sz="1200" dirty="0">
              <a:latin typeface="Comic Sans MS" panose="030F0702030302020204" pitchFamily="66" charset="0"/>
            </a:endParaRPr>
          </a:p>
          <a:p>
            <a:pPr algn="just" eaLnBrk="1" hangingPunct="1"/>
            <a:r>
              <a:rPr lang="fr-FR" altLang="fr-FR" sz="1200" dirty="0">
                <a:latin typeface="Comic Sans MS" panose="030F0702030302020204" pitchFamily="66" charset="0"/>
              </a:rPr>
              <a:t>•Si ... </a:t>
            </a:r>
          </a:p>
          <a:p>
            <a:pPr algn="just" eaLnBrk="1" hangingPunct="1"/>
            <a:r>
              <a:rPr lang="fr-FR" altLang="fr-FR" sz="1200" b="1" dirty="0">
                <a:latin typeface="Comic Sans MS" panose="030F0702030302020204" pitchFamily="66" charset="0"/>
              </a:rPr>
              <a:t>-vous rencontrez un problème de navigation (type error404),</a:t>
            </a:r>
          </a:p>
          <a:p>
            <a:pPr algn="just" eaLnBrk="1" hangingPunct="1"/>
            <a:r>
              <a:rPr lang="fr-FR" altLang="fr-FR" sz="1200" b="1" dirty="0">
                <a:latin typeface="Comic Sans MS" panose="030F0702030302020204" pitchFamily="66" charset="0"/>
              </a:rPr>
              <a:t>-vous tombez sur une faute ... de frappe,-vous pensez que des choses manques ou sont en trop,</a:t>
            </a:r>
          </a:p>
          <a:p>
            <a:pPr algn="just" eaLnBrk="1" hangingPunct="1"/>
            <a:r>
              <a:rPr lang="fr-FR" altLang="fr-FR" sz="1200" b="1" dirty="0">
                <a:latin typeface="Comic Sans MS" panose="030F0702030302020204" pitchFamily="66" charset="0"/>
              </a:rPr>
              <a:t>-vous pensez que nous ne respectons pas vos droits d'auteur,</a:t>
            </a:r>
          </a:p>
          <a:p>
            <a:pPr algn="just" eaLnBrk="1" hangingPunct="1"/>
            <a:endParaRPr lang="fr-FR" altLang="fr-FR" sz="1200" b="1" dirty="0">
              <a:latin typeface="Comic Sans MS" panose="030F0702030302020204" pitchFamily="66" charset="0"/>
            </a:endParaRPr>
          </a:p>
          <a:p>
            <a:pPr algn="just" eaLnBrk="1" hangingPunct="1"/>
            <a:r>
              <a:rPr lang="fr-FR" altLang="fr-FR" sz="1200" b="1" dirty="0">
                <a:latin typeface="Comic Sans MS" panose="030F0702030302020204" pitchFamily="66" charset="0"/>
              </a:rPr>
              <a:t>en d'autres termes si vous pensez que ce site doit être modifié. Merci de nous contacter pour nous suggérer vos modifications, nous corrigerons ...</a:t>
            </a:r>
          </a:p>
          <a:p>
            <a:pPr algn="just" eaLnBrk="1" hangingPunct="1"/>
            <a:endParaRPr lang="fr-FR" altLang="fr-FR" sz="1200" dirty="0">
              <a:latin typeface="Comic Sans MS" panose="030F0702030302020204" pitchFamily="66" charset="0"/>
            </a:endParaRPr>
          </a:p>
        </p:txBody>
      </p:sp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4" y="1628776"/>
            <a:ext cx="2295525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EFA06296-033F-44A5-A61B-68E7E6859726}" type="slidenum">
              <a:rPr lang="fr-FR" altLang="fr-FR" sz="1200" b="1">
                <a:latin typeface="Comic Sans MS" panose="030F0702030302020204" pitchFamily="66" charset="0"/>
              </a:rPr>
              <a:pPr algn="r" eaLnBrk="1" hangingPunct="1"/>
              <a:t>2</a:t>
            </a:fld>
            <a:endParaRPr lang="fr-FR" altLang="fr-FR" sz="1200" b="1" dirty="0">
              <a:latin typeface="Comic Sans MS" panose="030F0702030302020204" pitchFamily="66" charset="0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9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" name="Shape 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Kit de densité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165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re 1"/>
          <p:cNvSpPr>
            <a:spLocks noGrp="1"/>
          </p:cNvSpPr>
          <p:nvPr>
            <p:ph type="title" idx="4294967295"/>
          </p:nvPr>
        </p:nvSpPr>
        <p:spPr>
          <a:xfrm>
            <a:off x="0" y="34925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dirty="0">
                <a:latin typeface="Comic Sans MS" panose="030F0702030302020204" pitchFamily="66" charset="0"/>
              </a:rPr>
              <a:t>Sommaire</a:t>
            </a:r>
          </a:p>
        </p:txBody>
      </p:sp>
      <p:sp>
        <p:nvSpPr>
          <p:cNvPr id="8197" name="Espace réservé du contenu 2"/>
          <p:cNvSpPr>
            <a:spLocks noGrp="1"/>
          </p:cNvSpPr>
          <p:nvPr>
            <p:ph idx="4294967295"/>
          </p:nvPr>
        </p:nvSpPr>
        <p:spPr>
          <a:xfrm>
            <a:off x="1282889" y="1655346"/>
            <a:ext cx="8229600" cy="4389437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Principe</a:t>
            </a:r>
          </a:p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Pesée hydrostatique</a:t>
            </a:r>
          </a:p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Données extraites</a:t>
            </a:r>
          </a:p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fr-FR" dirty="0" err="1">
                <a:latin typeface="Comic Sans MS" panose="030F0702030302020204" pitchFamily="66" charset="0"/>
                <a:cs typeface="Arial" panose="020B0604020202020204" pitchFamily="34" charset="0"/>
              </a:rPr>
              <a:t>Pycnométrie</a:t>
            </a:r>
            <a:endParaRPr lang="fr-FR" altLang="fr-FR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Données extraites</a:t>
            </a:r>
          </a:p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Colonne à gradient </a:t>
            </a:r>
          </a:p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Interrelations</a:t>
            </a:r>
          </a:p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Lexique</a:t>
            </a:r>
          </a:p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Sources</a:t>
            </a:r>
          </a:p>
        </p:txBody>
      </p:sp>
      <p:sp>
        <p:nvSpPr>
          <p:cNvPr id="7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 b="1" dirty="0" smtClean="0">
                <a:latin typeface="Comic Sans MS" panose="030F0702030302020204" pitchFamily="66" charset="0"/>
              </a:rPr>
              <a:t>3</a:t>
            </a:r>
            <a:endParaRPr lang="fr-FR" altLang="fr-FR" sz="1200" b="1" dirty="0">
              <a:latin typeface="Comic Sans MS" panose="030F0702030302020204" pitchFamily="66" charset="0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9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" name="Shape 92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Kit de densité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10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4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dirty="0">
                <a:latin typeface="Comic Sans MS" panose="030F0702030302020204" pitchFamily="66" charset="0"/>
              </a:rPr>
              <a:t>Principe</a:t>
            </a:r>
          </a:p>
        </p:txBody>
      </p:sp>
      <p:sp>
        <p:nvSpPr>
          <p:cNvPr id="9221" name="Rectangle 3"/>
          <p:cNvSpPr txBox="1">
            <a:spLocks/>
          </p:cNvSpPr>
          <p:nvPr/>
        </p:nvSpPr>
        <p:spPr bwMode="auto">
          <a:xfrm>
            <a:off x="1981200" y="1681162"/>
            <a:ext cx="9782174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fr-FR" altLang="fr-FR" sz="2400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fr-FR" altLang="fr-FR" sz="2400" dirty="0">
                <a:latin typeface="Comic Sans MS" panose="030F0702030302020204" pitchFamily="66" charset="0"/>
              </a:rPr>
              <a:t>Le kit de densité est une méthode de caractérisation permettant de </a:t>
            </a:r>
          </a:p>
          <a:p>
            <a:pPr eaLnBrk="1" hangingPunct="1">
              <a:spcBef>
                <a:spcPct val="20000"/>
              </a:spcBef>
            </a:pPr>
            <a:r>
              <a:rPr lang="fr-FR" altLang="fr-FR" sz="2400" dirty="0">
                <a:latin typeface="Comic Sans MS" panose="030F0702030302020204" pitchFamily="66" charset="0"/>
              </a:rPr>
              <a:t>déterminer la densité d’un polymère  par la méthode de la poussée </a:t>
            </a:r>
          </a:p>
          <a:p>
            <a:pPr eaLnBrk="1" hangingPunct="1">
              <a:spcBef>
                <a:spcPct val="20000"/>
              </a:spcBef>
            </a:pPr>
            <a:r>
              <a:rPr lang="fr-FR" altLang="fr-FR" sz="2400" dirty="0">
                <a:latin typeface="Comic Sans MS" panose="030F0702030302020204" pitchFamily="66" charset="0"/>
              </a:rPr>
              <a:t>d’Archimède. </a:t>
            </a:r>
          </a:p>
          <a:p>
            <a:pPr eaLnBrk="1" hangingPunct="1">
              <a:spcBef>
                <a:spcPct val="20000"/>
              </a:spcBef>
            </a:pPr>
            <a:endParaRPr lang="fr-FR" altLang="fr-FR" sz="2400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fr-FR" altLang="fr-FR" sz="2400" dirty="0">
                <a:latin typeface="Comic Sans MS" panose="030F0702030302020204" pitchFamily="66" charset="0"/>
              </a:rPr>
              <a:t>La densité n’a pas unité, c’est un ratio compris généralement pour les</a:t>
            </a:r>
          </a:p>
          <a:p>
            <a:pPr eaLnBrk="1" hangingPunct="1">
              <a:spcBef>
                <a:spcPct val="20000"/>
              </a:spcBef>
            </a:pPr>
            <a:r>
              <a:rPr lang="fr-FR" altLang="fr-FR" sz="2400" dirty="0">
                <a:latin typeface="Comic Sans MS" panose="030F0702030302020204" pitchFamily="66" charset="0"/>
              </a:rPr>
              <a:t>polymères entre 0.9 à 1.4.</a:t>
            </a:r>
          </a:p>
          <a:p>
            <a:pPr eaLnBrk="1" hangingPunct="1">
              <a:spcBef>
                <a:spcPct val="20000"/>
              </a:spcBef>
            </a:pPr>
            <a:endParaRPr lang="fr-FR" altLang="fr-FR" sz="2400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20000"/>
              </a:spcBef>
            </a:pPr>
            <a:endParaRPr lang="fr-FR" altLang="fr-FR" sz="2400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20000"/>
              </a:spcBef>
            </a:pPr>
            <a:endParaRPr lang="fr-FR" altLang="fr-FR" sz="5400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20000"/>
              </a:spcBef>
            </a:pPr>
            <a:endParaRPr lang="fr-FR" altLang="zh-CN" sz="2800" dirty="0">
              <a:solidFill>
                <a:srgbClr val="FF0000"/>
              </a:solidFill>
              <a:latin typeface="Comic Sans MS" panose="030F0702030302020204" pitchFamily="66" charset="0"/>
              <a:ea typeface="SimSun" panose="02010600030101010101" pitchFamily="2" charset="-122"/>
              <a:cs typeface="华文中宋"/>
            </a:endParaRPr>
          </a:p>
        </p:txBody>
      </p:sp>
      <p:sp>
        <p:nvSpPr>
          <p:cNvPr id="7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 b="1" dirty="0">
                <a:latin typeface="Comic Sans MS" panose="030F0702030302020204" pitchFamily="66" charset="0"/>
              </a:rPr>
              <a:t>4</a:t>
            </a:r>
            <a:endParaRPr lang="fr-FR" altLang="fr-FR" sz="1200" b="1" dirty="0">
              <a:latin typeface="Comic Sans MS" panose="030F0702030302020204" pitchFamily="66" charset="0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9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" name="Shape 92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Kit de densité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788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oneTexte 5"/>
          <p:cNvSpPr txBox="1">
            <a:spLocks noChangeArrowheads="1"/>
          </p:cNvSpPr>
          <p:nvPr/>
        </p:nvSpPr>
        <p:spPr bwMode="auto">
          <a:xfrm>
            <a:off x="6585472" y="1804373"/>
            <a:ext cx="4415902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>
                <a:latin typeface="Comic Sans MS" panose="030F0702030302020204" pitchFamily="66" charset="0"/>
              </a:rPr>
              <a:t>Le liquide de référence doit avoir une densité inférieure à celle du matériaux à tester.</a:t>
            </a: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r>
              <a:rPr lang="fr-FR" altLang="fr-FR" dirty="0">
                <a:latin typeface="Comic Sans MS" panose="030F0702030302020204" pitchFamily="66" charset="0"/>
              </a:rPr>
              <a:t>Etapes :</a:t>
            </a: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fr-FR" altLang="fr-FR" dirty="0">
                <a:latin typeface="Comic Sans MS" panose="030F0702030302020204" pitchFamily="66" charset="0"/>
              </a:rPr>
              <a:t>Pesée de l’échantillon dans l’air m </a:t>
            </a:r>
            <a:r>
              <a:rPr lang="fr-FR" altLang="fr-FR" baseline="-25000" dirty="0">
                <a:latin typeface="Comic Sans MS" panose="030F0702030302020204" pitchFamily="66" charset="0"/>
              </a:rPr>
              <a:t>air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endParaRPr lang="fr-FR" altLang="fr-FR" dirty="0">
              <a:latin typeface="Comic Sans MS" panose="030F0702030302020204" pitchFamily="66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fr-FR" altLang="fr-FR" dirty="0">
                <a:latin typeface="Comic Sans MS" panose="030F0702030302020204" pitchFamily="66" charset="0"/>
              </a:rPr>
              <a:t>Pesée de l’échantillon dans l’eau </a:t>
            </a:r>
            <a:r>
              <a:rPr lang="fr-FR" altLang="fr-FR" dirty="0" err="1">
                <a:latin typeface="Comic Sans MS" panose="030F0702030302020204" pitchFamily="66" charset="0"/>
              </a:rPr>
              <a:t>m</a:t>
            </a:r>
            <a:r>
              <a:rPr lang="fr-FR" altLang="fr-FR" baseline="-25000" dirty="0" err="1">
                <a:latin typeface="Comic Sans MS" panose="030F0702030302020204" pitchFamily="66" charset="0"/>
              </a:rPr>
              <a:t>eau</a:t>
            </a:r>
            <a:endParaRPr lang="fr-FR" altLang="fr-FR" baseline="-25000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sz="2000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sz="2000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sz="2000" dirty="0">
              <a:latin typeface="Comic Sans MS" panose="030F0702030302020204" pitchFamily="66" charset="0"/>
            </a:endParaRPr>
          </a:p>
        </p:txBody>
      </p:sp>
      <p:sp>
        <p:nvSpPr>
          <p:cNvPr id="10244" name="Titre 1"/>
          <p:cNvSpPr txBox="1">
            <a:spLocks/>
          </p:cNvSpPr>
          <p:nvPr/>
        </p:nvSpPr>
        <p:spPr bwMode="auto">
          <a:xfrm>
            <a:off x="83008" y="627351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4400" dirty="0">
                <a:latin typeface="Comic Sans MS" panose="030F0702030302020204" pitchFamily="66" charset="0"/>
              </a:rPr>
              <a:t>Pesée hydrostatique</a:t>
            </a:r>
          </a:p>
        </p:txBody>
      </p:sp>
      <p:pic>
        <p:nvPicPr>
          <p:cNvPr id="10246" name="Picture 3" descr="F:\DCIM\Camera\IMG_20140325_1647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9" r="4749" b="19632"/>
          <a:stretch>
            <a:fillRect/>
          </a:stretch>
        </p:blipFill>
        <p:spPr bwMode="auto">
          <a:xfrm>
            <a:off x="2595564" y="1628775"/>
            <a:ext cx="1500187" cy="176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5" descr="F:\DCIM\Camera\IMG_20140325_16575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5" t="9776" r="8990" b="18202"/>
          <a:stretch>
            <a:fillRect/>
          </a:stretch>
        </p:blipFill>
        <p:spPr bwMode="auto">
          <a:xfrm>
            <a:off x="4452939" y="1643064"/>
            <a:ext cx="1500187" cy="178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83"/>
          <a:stretch/>
        </p:blipFill>
        <p:spPr bwMode="auto">
          <a:xfrm>
            <a:off x="2512990" y="3519488"/>
            <a:ext cx="1939949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 b="1" dirty="0" smtClean="0">
                <a:latin typeface="Comic Sans MS" panose="030F0702030302020204" pitchFamily="66" charset="0"/>
              </a:rPr>
              <a:t>5</a:t>
            </a:r>
            <a:endParaRPr lang="fr-FR" altLang="fr-FR" sz="1200" b="1" dirty="0">
              <a:latin typeface="Comic Sans MS" panose="030F0702030302020204" pitchFamily="66" charset="0"/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12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" name="Shape 9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Kit de densité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934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re 4"/>
          <p:cNvSpPr>
            <a:spLocks noGrp="1"/>
          </p:cNvSpPr>
          <p:nvPr>
            <p:ph type="title" idx="4294967295"/>
          </p:nvPr>
        </p:nvSpPr>
        <p:spPr>
          <a:xfrm>
            <a:off x="130631" y="593328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dirty="0">
                <a:latin typeface="Comic Sans MS" panose="030F0702030302020204" pitchFamily="66" charset="0"/>
              </a:rPr>
              <a:t>Données Extraites</a:t>
            </a:r>
          </a:p>
        </p:txBody>
      </p:sp>
      <p:sp>
        <p:nvSpPr>
          <p:cNvPr id="1028" name="ZoneTexte 6"/>
          <p:cNvSpPr txBox="1">
            <a:spLocks noChangeArrowheads="1"/>
          </p:cNvSpPr>
          <p:nvPr/>
        </p:nvSpPr>
        <p:spPr bwMode="auto">
          <a:xfrm>
            <a:off x="5880100" y="3716339"/>
            <a:ext cx="4357688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b="1" dirty="0">
                <a:cs typeface="Arial" panose="020B0604020202020204" pitchFamily="34" charset="0"/>
              </a:rPr>
              <a:t>ρ</a:t>
            </a:r>
            <a:r>
              <a:rPr lang="fr-FR" altLang="fr-FR" b="1" dirty="0"/>
              <a:t>= masse volumique</a:t>
            </a:r>
          </a:p>
          <a:p>
            <a:pPr eaLnBrk="1" hangingPunct="1"/>
            <a:r>
              <a:rPr lang="fr-FR" altLang="fr-FR" b="1" dirty="0"/>
              <a:t>M</a:t>
            </a:r>
            <a:r>
              <a:rPr lang="fr-FR" altLang="fr-FR" b="1" baseline="-25000" dirty="0"/>
              <a:t>A</a:t>
            </a:r>
            <a:r>
              <a:rPr lang="fr-FR" altLang="fr-FR" b="1" dirty="0"/>
              <a:t>= masse du solide dans l‘air</a:t>
            </a:r>
          </a:p>
          <a:p>
            <a:pPr eaLnBrk="1" hangingPunct="1"/>
            <a:r>
              <a:rPr lang="fr-FR" altLang="fr-FR" b="1" dirty="0"/>
              <a:t>M</a:t>
            </a:r>
            <a:r>
              <a:rPr lang="fr-FR" altLang="fr-FR" b="1" baseline="-25000" dirty="0"/>
              <a:t>B</a:t>
            </a:r>
            <a:r>
              <a:rPr lang="fr-FR" altLang="fr-FR" b="1" dirty="0"/>
              <a:t>= masse du solide </a:t>
            </a:r>
            <a:r>
              <a:rPr lang="fr-FR" altLang="fr-FR" b="1" dirty="0"/>
              <a:t>immergé</a:t>
            </a:r>
            <a:endParaRPr lang="fr-FR" altLang="fr-FR" b="1" dirty="0"/>
          </a:p>
          <a:p>
            <a:pPr eaLnBrk="1" hangingPunct="1"/>
            <a:r>
              <a:rPr lang="el-GR" altLang="fr-FR" b="1" dirty="0">
                <a:cs typeface="Arial" panose="020B0604020202020204" pitchFamily="34" charset="0"/>
              </a:rPr>
              <a:t>ρ</a:t>
            </a:r>
            <a:r>
              <a:rPr lang="fr-FR" altLang="fr-FR" b="1" baseline="-25000" dirty="0">
                <a:cs typeface="Arial" panose="020B0604020202020204" pitchFamily="34" charset="0"/>
              </a:rPr>
              <a:t>0</a:t>
            </a:r>
            <a:r>
              <a:rPr lang="fr-FR" altLang="fr-FR" b="1" dirty="0"/>
              <a:t>= masse volumique du liquide de référence</a:t>
            </a:r>
          </a:p>
          <a:p>
            <a:pPr eaLnBrk="1" hangingPunct="1"/>
            <a:endParaRPr lang="fr-FR" altLang="fr-FR" dirty="0"/>
          </a:p>
          <a:p>
            <a:pPr eaLnBrk="1" hangingPunct="1"/>
            <a:endParaRPr lang="fr-FR" altLang="fr-FR" dirty="0"/>
          </a:p>
        </p:txBody>
      </p:sp>
      <p:sp>
        <p:nvSpPr>
          <p:cNvPr id="1031" name="ZoneTexte 9"/>
          <p:cNvSpPr txBox="1">
            <a:spLocks noChangeArrowheads="1"/>
          </p:cNvSpPr>
          <p:nvPr/>
        </p:nvSpPr>
        <p:spPr bwMode="auto">
          <a:xfrm>
            <a:off x="2095500" y="2071688"/>
            <a:ext cx="5715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>
                <a:latin typeface="Comic Sans MS" panose="030F0702030302020204" pitchFamily="66" charset="0"/>
              </a:rPr>
              <a:t>Calcul de la densité </a:t>
            </a:r>
            <a:r>
              <a:rPr lang="el-GR" altLang="fr-FR">
                <a:latin typeface="Comic Sans MS" panose="030F0702030302020204" pitchFamily="66" charset="0"/>
                <a:cs typeface="Arial" panose="020B0604020202020204" pitchFamily="34" charset="0"/>
              </a:rPr>
              <a:t>ρ</a:t>
            </a:r>
            <a:r>
              <a:rPr lang="fr-FR" altLang="fr-FR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fr-FR" altLang="fr-FR">
                <a:latin typeface="Comic Sans MS" panose="030F0702030302020204" pitchFamily="66" charset="0"/>
              </a:rPr>
              <a:t>d’un PC</a:t>
            </a:r>
          </a:p>
        </p:txBody>
      </p:sp>
      <p:sp>
        <p:nvSpPr>
          <p:cNvPr id="1032" name="ZoneTexte 12"/>
          <p:cNvSpPr txBox="1">
            <a:spLocks noChangeArrowheads="1"/>
          </p:cNvSpPr>
          <p:nvPr/>
        </p:nvSpPr>
        <p:spPr bwMode="auto">
          <a:xfrm>
            <a:off x="2166938" y="2571751"/>
            <a:ext cx="6450012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>
                <a:latin typeface="Comic Sans MS" panose="030F0702030302020204" pitchFamily="66" charset="0"/>
              </a:rPr>
              <a:t>Masse </a:t>
            </a:r>
            <a:r>
              <a:rPr lang="fr-FR" altLang="fr-FR" dirty="0">
                <a:latin typeface="Comic Sans MS" panose="030F0702030302020204" pitchFamily="66" charset="0"/>
              </a:rPr>
              <a:t>du solide </a:t>
            </a:r>
            <a:r>
              <a:rPr lang="fr-FR" altLang="fr-FR" dirty="0">
                <a:latin typeface="Comic Sans MS" panose="030F0702030302020204" pitchFamily="66" charset="0"/>
              </a:rPr>
              <a:t>dans l’air =   0.0242   g</a:t>
            </a:r>
          </a:p>
          <a:p>
            <a:pPr eaLnBrk="1" hangingPunct="1"/>
            <a:r>
              <a:rPr lang="fr-FR" altLang="fr-FR" dirty="0">
                <a:latin typeface="Comic Sans MS" panose="030F0702030302020204" pitchFamily="66" charset="0"/>
              </a:rPr>
              <a:t>Masse </a:t>
            </a:r>
            <a:r>
              <a:rPr lang="fr-FR" altLang="fr-FR" dirty="0">
                <a:latin typeface="Comic Sans MS" panose="030F0702030302020204" pitchFamily="66" charset="0"/>
              </a:rPr>
              <a:t>du solide immergé </a:t>
            </a:r>
            <a:r>
              <a:rPr lang="fr-FR" altLang="fr-FR" dirty="0">
                <a:latin typeface="Comic Sans MS" panose="030F0702030302020204" pitchFamily="66" charset="0"/>
              </a:rPr>
              <a:t>=   0.0077     g</a:t>
            </a:r>
          </a:p>
          <a:p>
            <a:pPr eaLnBrk="1" hangingPunct="1"/>
            <a:r>
              <a:rPr lang="fr-FR" altLang="fr-FR" dirty="0">
                <a:latin typeface="Comic Sans MS" panose="030F0702030302020204" pitchFamily="66" charset="0"/>
              </a:rPr>
              <a:t>Densité du liquide (Ethanol) = 0.789 g/cm</a:t>
            </a:r>
            <a:r>
              <a:rPr lang="fr-FR" altLang="fr-FR" baseline="30000" dirty="0">
                <a:latin typeface="Comic Sans MS" panose="030F0702030302020204" pitchFamily="66" charset="0"/>
              </a:rPr>
              <a:t>3</a:t>
            </a:r>
            <a:r>
              <a:rPr lang="fr-FR" altLang="fr-FR" dirty="0">
                <a:latin typeface="Comic Sans MS" panose="030F0702030302020204" pitchFamily="66" charset="0"/>
              </a:rPr>
              <a:t> à 23°C</a:t>
            </a: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</p:txBody>
      </p:sp>
      <p:graphicFrame>
        <p:nvGraphicFramePr>
          <p:cNvPr id="1026" name="Object 18"/>
          <p:cNvGraphicFramePr>
            <a:graphicFrameLocks noChangeAspect="1"/>
          </p:cNvGraphicFramePr>
          <p:nvPr/>
        </p:nvGraphicFramePr>
        <p:xfrm>
          <a:off x="2711450" y="3933825"/>
          <a:ext cx="2566988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Équation" r:id="rId3" imgW="1218671" imgH="444307" progId="Equation.3">
                  <p:embed/>
                </p:oleObj>
              </mc:Choice>
              <mc:Fallback>
                <p:oleObj name="Équation" r:id="rId3" imgW="1218671" imgH="444307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3933825"/>
                        <a:ext cx="2566988" cy="935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ZoneTexte 8"/>
          <p:cNvSpPr txBox="1">
            <a:spLocks noChangeArrowheads="1"/>
          </p:cNvSpPr>
          <p:nvPr/>
        </p:nvSpPr>
        <p:spPr bwMode="auto">
          <a:xfrm>
            <a:off x="2495550" y="5589588"/>
            <a:ext cx="32400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Densité du PC : 1.16 g/cm</a:t>
            </a:r>
            <a:r>
              <a:rPr lang="fr-FR" altLang="fr-FR" baseline="30000"/>
              <a:t>3</a:t>
            </a:r>
          </a:p>
        </p:txBody>
      </p:sp>
      <p:sp>
        <p:nvSpPr>
          <p:cNvPr id="11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 b="1" dirty="0" smtClean="0">
                <a:latin typeface="Comic Sans MS" panose="030F0702030302020204" pitchFamily="66" charset="0"/>
              </a:rPr>
              <a:t>6</a:t>
            </a:r>
            <a:endParaRPr lang="fr-FR" altLang="fr-FR" sz="1200" b="1" dirty="0">
              <a:latin typeface="Comic Sans MS" panose="030F0702030302020204" pitchFamily="66" charset="0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13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" name="Shape 9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Kit de densité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486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Grp="1"/>
          </p:cNvSpPr>
          <p:nvPr/>
        </p:nvSpPr>
        <p:spPr bwMode="auto">
          <a:xfrm>
            <a:off x="2847833" y="6307932"/>
            <a:ext cx="7105792" cy="55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endParaRPr lang="en-US" altLang="zh-CN" sz="1200" dirty="0">
              <a:solidFill>
                <a:srgbClr val="55A1E7"/>
              </a:solidFill>
              <a:ea typeface="SimSun" panose="02010600030101010101" pitchFamily="2" charset="-122"/>
            </a:endParaRPr>
          </a:p>
        </p:txBody>
      </p:sp>
      <p:sp>
        <p:nvSpPr>
          <p:cNvPr id="11268" name="Titre 1"/>
          <p:cNvSpPr txBox="1">
            <a:spLocks/>
          </p:cNvSpPr>
          <p:nvPr/>
        </p:nvSpPr>
        <p:spPr bwMode="auto">
          <a:xfrm>
            <a:off x="130631" y="756424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5000" dirty="0">
                <a:latin typeface="Comic Sans MS" panose="030F0702030302020204" pitchFamily="66" charset="0"/>
              </a:rPr>
              <a:t>Méthode </a:t>
            </a:r>
            <a:r>
              <a:rPr lang="fr-FR" altLang="fr-FR" sz="5000" dirty="0">
                <a:latin typeface="Comic Sans MS" panose="030F0702030302020204" pitchFamily="66" charset="0"/>
              </a:rPr>
              <a:t>: </a:t>
            </a:r>
            <a:r>
              <a:rPr lang="fr-FR" altLang="fr-FR" sz="5000" dirty="0" err="1">
                <a:latin typeface="Comic Sans MS" panose="030F0702030302020204" pitchFamily="66" charset="0"/>
              </a:rPr>
              <a:t>pycnométrie</a:t>
            </a:r>
            <a:endParaRPr lang="fr-FR" altLang="fr-FR" sz="5000" dirty="0">
              <a:latin typeface="Comic Sans MS" panose="030F0702030302020204" pitchFamily="66" charset="0"/>
            </a:endParaRPr>
          </a:p>
        </p:txBody>
      </p:sp>
      <p:sp>
        <p:nvSpPr>
          <p:cNvPr id="11270" name="Rectangle 12"/>
          <p:cNvSpPr>
            <a:spLocks noChangeArrowheads="1"/>
          </p:cNvSpPr>
          <p:nvPr/>
        </p:nvSpPr>
        <p:spPr bwMode="auto">
          <a:xfrm>
            <a:off x="5468203" y="2610684"/>
            <a:ext cx="4485422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>
                <a:latin typeface="Comic Sans MS" panose="030F0702030302020204" pitchFamily="66" charset="0"/>
              </a:rPr>
              <a:t>La </a:t>
            </a:r>
            <a:r>
              <a:rPr lang="fr-FR" altLang="fr-FR" dirty="0">
                <a:latin typeface="Comic Sans MS" panose="030F0702030302020204" pitchFamily="66" charset="0"/>
              </a:rPr>
              <a:t>densité est mesuré avec un pycnomètre</a:t>
            </a:r>
            <a:r>
              <a:rPr lang="fr-FR" altLang="fr-FR" dirty="0">
                <a:latin typeface="Comic Sans MS" panose="030F0702030302020204" pitchFamily="66" charset="0"/>
              </a:rPr>
              <a:t>.</a:t>
            </a: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r>
              <a:rPr lang="fr-FR" altLang="fr-FR" dirty="0">
                <a:latin typeface="Comic Sans MS" panose="030F0702030302020204" pitchFamily="66" charset="0"/>
              </a:rPr>
              <a:t>Etapes :</a:t>
            </a: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fr-FR" altLang="fr-FR" dirty="0">
                <a:latin typeface="Comic Sans MS" panose="030F0702030302020204" pitchFamily="66" charset="0"/>
              </a:rPr>
              <a:t>Pesée à vide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endParaRPr lang="fr-FR" altLang="fr-FR" dirty="0">
              <a:latin typeface="Comic Sans MS" panose="030F0702030302020204" pitchFamily="66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fr-FR" altLang="fr-FR" dirty="0">
                <a:latin typeface="Comic Sans MS" panose="030F0702030302020204" pitchFamily="66" charset="0"/>
              </a:rPr>
              <a:t>Pesée avec liquide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endParaRPr lang="fr-FR" altLang="fr-FR" dirty="0">
              <a:latin typeface="Comic Sans MS" panose="030F0702030302020204" pitchFamily="66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fr-FR" altLang="fr-FR" dirty="0">
                <a:latin typeface="Comic Sans MS" panose="030F0702030302020204" pitchFamily="66" charset="0"/>
              </a:rPr>
              <a:t>Pesée échantillon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endParaRPr lang="fr-FR" altLang="fr-FR" dirty="0">
              <a:latin typeface="Comic Sans MS" panose="030F0702030302020204" pitchFamily="66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fr-FR" altLang="fr-FR" dirty="0">
                <a:latin typeface="Comic Sans MS" panose="030F0702030302020204" pitchFamily="66" charset="0"/>
              </a:rPr>
              <a:t>Pesée avec </a:t>
            </a:r>
            <a:r>
              <a:rPr lang="fr-FR" altLang="fr-FR" dirty="0" err="1">
                <a:latin typeface="Comic Sans MS" panose="030F0702030302020204" pitchFamily="66" charset="0"/>
              </a:rPr>
              <a:t>liquide+échantillon</a:t>
            </a:r>
            <a:endParaRPr lang="fr-FR" altLang="fr-FR" dirty="0">
              <a:latin typeface="Comic Sans MS" panose="030F0702030302020204" pitchFamily="66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r>
              <a:rPr lang="fr-FR" altLang="fr-FR" dirty="0">
                <a:latin typeface="Comic Sans MS" panose="030F0702030302020204" pitchFamily="66" charset="0"/>
              </a:rPr>
              <a:t> </a:t>
            </a:r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13" y="2432844"/>
            <a:ext cx="2654300" cy="3810000"/>
          </a:xfrm>
          <a:prstGeom prst="rect">
            <a:avLst/>
          </a:prstGeom>
        </p:spPr>
      </p:pic>
      <p:sp>
        <p:nvSpPr>
          <p:cNvPr id="9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 b="1" dirty="0" smtClean="0">
                <a:latin typeface="Comic Sans MS" panose="030F0702030302020204" pitchFamily="66" charset="0"/>
              </a:rPr>
              <a:t>7</a:t>
            </a:r>
            <a:endParaRPr lang="fr-FR" altLang="fr-FR" sz="1200" b="1" dirty="0">
              <a:latin typeface="Comic Sans MS" panose="030F0702030302020204" pitchFamily="66" charset="0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11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" name="Shape 9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Kit de densité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64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4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dirty="0">
                <a:latin typeface="Comic Sans MS" panose="030F0702030302020204" pitchFamily="66" charset="0"/>
              </a:rPr>
              <a:t>Données Extraites</a:t>
            </a:r>
          </a:p>
        </p:txBody>
      </p:sp>
      <p:sp>
        <p:nvSpPr>
          <p:cNvPr id="12293" name="Rectangle 2"/>
          <p:cNvSpPr>
            <a:spLocks noChangeArrowheads="1"/>
          </p:cNvSpPr>
          <p:nvPr/>
        </p:nvSpPr>
        <p:spPr bwMode="auto">
          <a:xfrm>
            <a:off x="2095501" y="2214564"/>
            <a:ext cx="7858125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  <a:p>
            <a:pPr eaLnBrk="1" hangingPunct="1"/>
            <a:endParaRPr lang="fr-FR" altLang="fr-FR"/>
          </a:p>
          <a:p>
            <a:pPr eaLnBrk="1" hangingPunct="1"/>
            <a:endParaRPr lang="fr-FR" altLang="fr-FR"/>
          </a:p>
        </p:txBody>
      </p:sp>
      <p:sp>
        <p:nvSpPr>
          <p:cNvPr id="12295" name="Rectangle 14"/>
          <p:cNvSpPr>
            <a:spLocks noChangeArrowheads="1"/>
          </p:cNvSpPr>
          <p:nvPr/>
        </p:nvSpPr>
        <p:spPr bwMode="auto">
          <a:xfrm>
            <a:off x="1992314" y="2565400"/>
            <a:ext cx="8072437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2400" dirty="0">
                <a:latin typeface="Comic Sans MS" panose="030F0702030302020204" pitchFamily="66" charset="0"/>
              </a:rPr>
              <a:t>La masse m du solide est :                     m = </a:t>
            </a:r>
            <a:r>
              <a:rPr lang="fr-FR" altLang="fr-FR" sz="2400" dirty="0">
                <a:latin typeface="Comic Sans MS" panose="030F0702030302020204" pitchFamily="66" charset="0"/>
              </a:rPr>
              <a:t>m</a:t>
            </a:r>
            <a:r>
              <a:rPr lang="fr-FR" altLang="fr-FR" sz="2400" baseline="-25000" dirty="0">
                <a:latin typeface="Comic Sans MS" panose="030F0702030302020204" pitchFamily="66" charset="0"/>
              </a:rPr>
              <a:t>sec</a:t>
            </a:r>
            <a:r>
              <a:rPr lang="fr-FR" altLang="fr-FR" sz="2400" dirty="0">
                <a:latin typeface="Comic Sans MS" panose="030F0702030302020204" pitchFamily="66" charset="0"/>
              </a:rPr>
              <a:t>- </a:t>
            </a:r>
            <a:r>
              <a:rPr lang="fr-FR" altLang="fr-FR" sz="2400" dirty="0" err="1">
                <a:latin typeface="Comic Sans MS" panose="030F0702030302020204" pitchFamily="66" charset="0"/>
              </a:rPr>
              <a:t>m</a:t>
            </a:r>
            <a:r>
              <a:rPr lang="fr-FR" altLang="fr-FR" sz="2400" baseline="-25000" dirty="0" err="1">
                <a:latin typeface="Comic Sans MS" panose="030F0702030302020204" pitchFamily="66" charset="0"/>
              </a:rPr>
              <a:t>liq</a:t>
            </a:r>
            <a:endParaRPr lang="fr-FR" altLang="fr-FR" sz="2400" baseline="-25000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sz="2400" baseline="-25000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sz="2400" dirty="0">
              <a:latin typeface="Comic Sans MS" panose="030F0702030302020204" pitchFamily="66" charset="0"/>
            </a:endParaRPr>
          </a:p>
          <a:p>
            <a:pPr eaLnBrk="1" hangingPunct="1"/>
            <a:r>
              <a:rPr lang="fr-FR" altLang="fr-FR" sz="2400" dirty="0">
                <a:latin typeface="Comic Sans MS" panose="030F0702030302020204" pitchFamily="66" charset="0"/>
              </a:rPr>
              <a:t>Le volume : V=(</a:t>
            </a:r>
            <a:r>
              <a:rPr lang="fr-FR" altLang="fr-FR" sz="2400" dirty="0" err="1">
                <a:latin typeface="Comic Sans MS" panose="030F0702030302020204" pitchFamily="66" charset="0"/>
              </a:rPr>
              <a:t>m</a:t>
            </a:r>
            <a:r>
              <a:rPr lang="fr-FR" altLang="fr-FR" sz="2400" baseline="-25000" dirty="0" err="1">
                <a:latin typeface="Comic Sans MS" panose="030F0702030302020204" pitchFamily="66" charset="0"/>
              </a:rPr>
              <a:t>liq</a:t>
            </a:r>
            <a:r>
              <a:rPr lang="fr-FR" altLang="fr-FR" sz="2400" dirty="0">
                <a:latin typeface="Comic Sans MS" panose="030F0702030302020204" pitchFamily="66" charset="0"/>
              </a:rPr>
              <a:t>+(m-</a:t>
            </a:r>
            <a:r>
              <a:rPr lang="fr-FR" altLang="fr-FR" sz="2400" dirty="0" err="1">
                <a:latin typeface="Comic Sans MS" panose="030F0702030302020204" pitchFamily="66" charset="0"/>
              </a:rPr>
              <a:t>m</a:t>
            </a:r>
            <a:r>
              <a:rPr lang="fr-FR" altLang="fr-FR" sz="2400" baseline="-25000" dirty="0" err="1">
                <a:latin typeface="Comic Sans MS" panose="030F0702030302020204" pitchFamily="66" charset="0"/>
              </a:rPr>
              <a:t>éch</a:t>
            </a:r>
            <a:r>
              <a:rPr lang="fr-FR" altLang="fr-FR" sz="2400" dirty="0">
                <a:latin typeface="Comic Sans MS" panose="030F0702030302020204" pitchFamily="66" charset="0"/>
              </a:rPr>
              <a:t>)) / </a:t>
            </a:r>
            <a:r>
              <a:rPr lang="el-GR" altLang="fr-FR" sz="2400" dirty="0">
                <a:latin typeface="Comic Sans MS" panose="030F0702030302020204" pitchFamily="66" charset="0"/>
              </a:rPr>
              <a:t>ρ</a:t>
            </a:r>
            <a:r>
              <a:rPr lang="fr-FR" altLang="fr-FR" sz="2400" baseline="-25000" dirty="0" err="1">
                <a:latin typeface="Comic Sans MS" panose="030F0702030302020204" pitchFamily="66" charset="0"/>
              </a:rPr>
              <a:t>liq</a:t>
            </a:r>
            <a:endParaRPr lang="fr-FR" altLang="fr-FR" sz="2400" baseline="-25000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sz="2400" baseline="-25000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sz="2400" baseline="-25000" dirty="0">
              <a:latin typeface="Comic Sans MS" panose="030F0702030302020204" pitchFamily="66" charset="0"/>
            </a:endParaRPr>
          </a:p>
          <a:p>
            <a:pPr eaLnBrk="1" hangingPunct="1"/>
            <a:r>
              <a:rPr lang="fr-FR" altLang="fr-FR" sz="2400" dirty="0">
                <a:latin typeface="Comic Sans MS" panose="030F0702030302020204" pitchFamily="66" charset="0"/>
              </a:rPr>
              <a:t>Puis</a:t>
            </a:r>
            <a:r>
              <a:rPr lang="fr-FR" altLang="fr-FR" sz="2400" baseline="-25000" dirty="0">
                <a:latin typeface="Comic Sans MS" panose="030F0702030302020204" pitchFamily="66" charset="0"/>
              </a:rPr>
              <a:t>  </a:t>
            </a:r>
            <a:r>
              <a:rPr lang="el-GR" altLang="fr-FR" sz="2400" dirty="0">
                <a:latin typeface="Comic Sans MS" panose="030F0702030302020204" pitchFamily="66" charset="0"/>
              </a:rPr>
              <a:t>ρ</a:t>
            </a:r>
            <a:r>
              <a:rPr lang="fr-FR" altLang="fr-FR" sz="2400" dirty="0">
                <a:latin typeface="Comic Sans MS" panose="030F0702030302020204" pitchFamily="66" charset="0"/>
              </a:rPr>
              <a:t>=m/V</a:t>
            </a:r>
            <a:endParaRPr lang="fr-FR" altLang="fr-FR" sz="2400" baseline="-25000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</p:txBody>
      </p:sp>
      <p:sp>
        <p:nvSpPr>
          <p:cNvPr id="8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 b="1" dirty="0" smtClean="0">
                <a:latin typeface="Comic Sans MS" panose="030F0702030302020204" pitchFamily="66" charset="0"/>
              </a:rPr>
              <a:t>8</a:t>
            </a:r>
            <a:endParaRPr lang="fr-FR" altLang="fr-FR" sz="1200" b="1" dirty="0">
              <a:latin typeface="Comic Sans MS" panose="030F0702030302020204" pitchFamily="66" charset="0"/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10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" name="Shape 92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Kit de densité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068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Espace réservé du numéro de diapositive 8"/>
          <p:cNvSpPr txBox="1">
            <a:spLocks noGrp="1"/>
          </p:cNvSpPr>
          <p:nvPr/>
        </p:nvSpPr>
        <p:spPr bwMode="auto">
          <a:xfrm>
            <a:off x="9518769" y="6356351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endParaRPr lang="en-US" altLang="zh-CN" sz="1200" dirty="0">
              <a:solidFill>
                <a:srgbClr val="045C75"/>
              </a:solidFill>
              <a:ea typeface="SimSun" panose="02010600030101010101" pitchFamily="2" charset="-122"/>
            </a:endParaRPr>
          </a:p>
        </p:txBody>
      </p:sp>
      <p:sp>
        <p:nvSpPr>
          <p:cNvPr id="13316" name="Titre 1"/>
          <p:cNvSpPr txBox="1">
            <a:spLocks/>
          </p:cNvSpPr>
          <p:nvPr/>
        </p:nvSpPr>
        <p:spPr bwMode="auto">
          <a:xfrm>
            <a:off x="0" y="593328"/>
            <a:ext cx="996286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4800" dirty="0">
                <a:latin typeface="Comic Sans MS" panose="030F0702030302020204" pitchFamily="66" charset="0"/>
              </a:rPr>
              <a:t>Méthode </a:t>
            </a:r>
            <a:r>
              <a:rPr lang="fr-FR" altLang="fr-FR" sz="4800" dirty="0">
                <a:latin typeface="Comic Sans MS" panose="030F0702030302020204" pitchFamily="66" charset="0"/>
              </a:rPr>
              <a:t>: la </a:t>
            </a:r>
            <a:r>
              <a:rPr lang="fr-FR" altLang="fr-FR" sz="4800" dirty="0">
                <a:latin typeface="Comic Sans MS" panose="030F0702030302020204" pitchFamily="66" charset="0"/>
              </a:rPr>
              <a:t>colonne à gradient</a:t>
            </a:r>
          </a:p>
        </p:txBody>
      </p:sp>
      <p:sp>
        <p:nvSpPr>
          <p:cNvPr id="13318" name="Rectangle 10"/>
          <p:cNvSpPr>
            <a:spLocks noChangeArrowheads="1"/>
          </p:cNvSpPr>
          <p:nvPr/>
        </p:nvSpPr>
        <p:spPr bwMode="auto">
          <a:xfrm>
            <a:off x="1249364" y="1736328"/>
            <a:ext cx="428783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>
                <a:latin typeface="Comic Sans MS" panose="030F0702030302020204" pitchFamily="66" charset="0"/>
              </a:rPr>
              <a:t>Le principe de la méthode consiste à mélanger des </a:t>
            </a:r>
            <a:r>
              <a:rPr lang="fr-FR" altLang="fr-FR" dirty="0">
                <a:latin typeface="Comic Sans MS" panose="030F0702030302020204" pitchFamily="66" charset="0"/>
              </a:rPr>
              <a:t>liquides </a:t>
            </a:r>
            <a:r>
              <a:rPr lang="fr-FR" altLang="fr-FR" dirty="0">
                <a:latin typeface="Comic Sans MS" panose="030F0702030302020204" pitchFamily="66" charset="0"/>
              </a:rPr>
              <a:t>de </a:t>
            </a:r>
            <a:r>
              <a:rPr lang="fr-FR" altLang="fr-FR" dirty="0">
                <a:latin typeface="Comic Sans MS" panose="030F0702030302020204" pitchFamily="66" charset="0"/>
              </a:rPr>
              <a:t>densités différentes </a:t>
            </a:r>
            <a:r>
              <a:rPr lang="fr-FR" altLang="fr-FR" dirty="0">
                <a:latin typeface="Comic Sans MS" panose="030F0702030302020204" pitchFamily="66" charset="0"/>
              </a:rPr>
              <a:t>dans une colonne qui va permettre d’obtenir un gradient de densité. Des flotteurs de </a:t>
            </a:r>
            <a:r>
              <a:rPr lang="fr-FR" altLang="fr-FR" dirty="0">
                <a:latin typeface="Comic Sans MS" panose="030F0702030302020204" pitchFamily="66" charset="0"/>
              </a:rPr>
              <a:t>densités connues </a:t>
            </a:r>
            <a:r>
              <a:rPr lang="fr-FR" altLang="fr-FR" dirty="0">
                <a:latin typeface="Comic Sans MS" panose="030F0702030302020204" pitchFamily="66" charset="0"/>
              </a:rPr>
              <a:t>sont incorporés à la solution et vont se répartir le long de la colonne.</a:t>
            </a: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r>
              <a:rPr lang="fr-FR" altLang="fr-FR" dirty="0">
                <a:latin typeface="Comic Sans MS" panose="030F0702030302020204" pitchFamily="66" charset="0"/>
              </a:rPr>
              <a:t>Il suffit ensuite de placer l’échantillon. Celui-ci se situera entre deux flotteurs et par extrapolation il est possible de déterminer la densité très précisément.</a:t>
            </a: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6049585" y="2238519"/>
            <a:ext cx="3781425" cy="3125787"/>
            <a:chOff x="6383339" y="2636839"/>
            <a:chExt cx="3781425" cy="3125787"/>
          </a:xfrm>
        </p:grpSpPr>
        <p:pic>
          <p:nvPicPr>
            <p:cNvPr id="13319" name="Picture 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8389" y="2924175"/>
              <a:ext cx="1476375" cy="24209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320" name="Picture 1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3339" y="2636839"/>
              <a:ext cx="2016125" cy="3125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 b="1" dirty="0" smtClean="0">
                <a:latin typeface="Comic Sans MS" panose="030F0702030302020204" pitchFamily="66" charset="0"/>
              </a:rPr>
              <a:t>9</a:t>
            </a:r>
            <a:endParaRPr lang="fr-FR" altLang="fr-FR" sz="1200" b="1" dirty="0">
              <a:latin typeface="Comic Sans MS" panose="030F0702030302020204" pitchFamily="66" charset="0"/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12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" name="Shape 9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Kit de densité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635370"/>
      </p:ext>
    </p:extLst>
  </p:cSld>
  <p:clrMapOvr>
    <a:masterClrMapping/>
  </p:clrMapOvr>
</p:sld>
</file>

<file path=ppt/theme/theme1.xml><?xml version="1.0" encoding="utf-8"?>
<a:theme xmlns:a="http://schemas.openxmlformats.org/drawingml/2006/main" name="2_Débit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2_Débit">
      <a:majorFont>
        <a:latin typeface="Calibri"/>
        <a:ea typeface=""/>
        <a:cs typeface=""/>
      </a:majorFont>
      <a:minorFont>
        <a:latin typeface="Constant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2_Débit 1">
        <a:dk1>
          <a:srgbClr val="04617B"/>
        </a:dk1>
        <a:lt1>
          <a:srgbClr val="FFFFFF"/>
        </a:lt1>
        <a:dk2>
          <a:srgbClr val="000000"/>
        </a:dk2>
        <a:lt2>
          <a:srgbClr val="DBF5F9"/>
        </a:lt2>
        <a:accent1>
          <a:srgbClr val="0F6FC6"/>
        </a:accent1>
        <a:accent2>
          <a:srgbClr val="009DD9"/>
        </a:accent2>
        <a:accent3>
          <a:srgbClr val="AAAAAA"/>
        </a:accent3>
        <a:accent4>
          <a:srgbClr val="DADADA"/>
        </a:accent4>
        <a:accent5>
          <a:srgbClr val="AABBDF"/>
        </a:accent5>
        <a:accent6>
          <a:srgbClr val="008EC4"/>
        </a:accent6>
        <a:hlink>
          <a:srgbClr val="F49100"/>
        </a:hlink>
        <a:folHlink>
          <a:srgbClr val="85DFD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Débit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3_Débit">
      <a:majorFont>
        <a:latin typeface="Calibri"/>
        <a:ea typeface=""/>
        <a:cs typeface=""/>
      </a:majorFont>
      <a:minorFont>
        <a:latin typeface="Constant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3_Débit 1">
        <a:dk1>
          <a:srgbClr val="000000"/>
        </a:dk1>
        <a:lt1>
          <a:srgbClr val="FFFFFF"/>
        </a:lt1>
        <a:dk2>
          <a:srgbClr val="04617B"/>
        </a:dk2>
        <a:lt2>
          <a:srgbClr val="DBF5F9"/>
        </a:lt2>
        <a:accent1>
          <a:srgbClr val="0F6FC6"/>
        </a:accent1>
        <a:accent2>
          <a:srgbClr val="009DD9"/>
        </a:accent2>
        <a:accent3>
          <a:srgbClr val="FFFFFF"/>
        </a:accent3>
        <a:accent4>
          <a:srgbClr val="000000"/>
        </a:accent4>
        <a:accent5>
          <a:srgbClr val="AABBDF"/>
        </a:accent5>
        <a:accent6>
          <a:srgbClr val="008EC4"/>
        </a:accent6>
        <a:hlink>
          <a:srgbClr val="F49100"/>
        </a:hlink>
        <a:folHlink>
          <a:srgbClr val="85DF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362</TotalTime>
  <Words>554</Words>
  <Application>Microsoft Office PowerPoint</Application>
  <PresentationFormat>Grand écran</PresentationFormat>
  <Paragraphs>154</Paragraphs>
  <Slides>13</Slides>
  <Notes>5</Notes>
  <HiddenSlides>0</HiddenSlides>
  <MMClips>0</MMClips>
  <ScaleCrop>false</ScaleCrop>
  <HeadingPairs>
    <vt:vector size="8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7" baseType="lpstr">
      <vt:lpstr>Arial Unicode MS</vt:lpstr>
      <vt:lpstr>宋体</vt:lpstr>
      <vt:lpstr>宋体</vt:lpstr>
      <vt:lpstr>Arial</vt:lpstr>
      <vt:lpstr>Calibri</vt:lpstr>
      <vt:lpstr>Calibri Light</vt:lpstr>
      <vt:lpstr>Comic Sans MS</vt:lpstr>
      <vt:lpstr>Constantia</vt:lpstr>
      <vt:lpstr>华文中宋</vt:lpstr>
      <vt:lpstr>Wingdings 2</vt:lpstr>
      <vt:lpstr>2_Débit</vt:lpstr>
      <vt:lpstr>3_Débit</vt:lpstr>
      <vt:lpstr>Office Theme</vt:lpstr>
      <vt:lpstr>Équation</vt:lpstr>
      <vt:lpstr>Présentation PowerPoint</vt:lpstr>
      <vt:lpstr>Présentation PowerPoint</vt:lpstr>
      <vt:lpstr>Sommaire</vt:lpstr>
      <vt:lpstr>Principe</vt:lpstr>
      <vt:lpstr>Présentation PowerPoint</vt:lpstr>
      <vt:lpstr>Données Extraites</vt:lpstr>
      <vt:lpstr>Présentation PowerPoint</vt:lpstr>
      <vt:lpstr>Données Extraites</vt:lpstr>
      <vt:lpstr>Présentation PowerPoint</vt:lpstr>
      <vt:lpstr>Fluide utilisés</vt:lpstr>
      <vt:lpstr>Présentation PowerPoint</vt:lpstr>
      <vt:lpstr>Lexique</vt:lpstr>
      <vt:lpstr>Sources</vt:lpstr>
    </vt:vector>
  </TitlesOfParts>
  <Company>IUT de Chambéry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Kit de densité</dc:title>
  <dc:creator>Achavanon</dc:creator>
  <cp:lastModifiedBy>Lucas Gallien</cp:lastModifiedBy>
  <cp:revision>61</cp:revision>
  <dcterms:created xsi:type="dcterms:W3CDTF">2014-02-04T14:34:44Z</dcterms:created>
  <dcterms:modified xsi:type="dcterms:W3CDTF">2016-06-26T18:37:06Z</dcterms:modified>
</cp:coreProperties>
</file>