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15"/>
  </p:notesMasterIdLst>
  <p:handoutMasterIdLst>
    <p:handoutMasterId r:id="rId16"/>
  </p:handoutMasterIdLst>
  <p:sldIdLst>
    <p:sldId id="276" r:id="rId2"/>
    <p:sldId id="277" r:id="rId3"/>
    <p:sldId id="278" r:id="rId4"/>
    <p:sldId id="274" r:id="rId5"/>
    <p:sldId id="272" r:id="rId6"/>
    <p:sldId id="275" r:id="rId7"/>
    <p:sldId id="280" r:id="rId8"/>
    <p:sldId id="273" r:id="rId9"/>
    <p:sldId id="279" r:id="rId10"/>
    <p:sldId id="281" r:id="rId11"/>
    <p:sldId id="266" r:id="rId12"/>
    <p:sldId id="269" r:id="rId13"/>
    <p:sldId id="267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00" autoAdjust="0"/>
    <p:restoredTop sz="94500"/>
  </p:normalViewPr>
  <p:slideViewPr>
    <p:cSldViewPr snapToGrid="0">
      <p:cViewPr varScale="1">
        <p:scale>
          <a:sx n="70" d="100"/>
          <a:sy n="70" d="100"/>
        </p:scale>
        <p:origin x="10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zh-CN"/>
              <a:t>LAKHDAR W.  ZHANG XF. MASGRANGEAS Ph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fr-FR" altLang="zh-CN"/>
              <a:t>2010/3/25</a:t>
            </a:r>
            <a:endParaRPr lang="en-US" altLang="zh-CN"/>
          </a:p>
        </p:txBody>
      </p:sp>
      <p:sp>
        <p:nvSpPr>
          <p:cNvPr id="36868" name="Rectangle 4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36869" name="Rectangle 5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9620308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zh-CN"/>
              <a:t>LAKHDAR W.  ZHANG XF. MASGRANGEAS Ph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fr-FR" altLang="zh-CN"/>
              <a:t>2010/3/25</a:t>
            </a:r>
            <a:endParaRPr lang="en-US" altLang="zh-CN"/>
          </a:p>
        </p:txBody>
      </p:sp>
      <p:sp>
        <p:nvSpPr>
          <p:cNvPr id="30724" name="Rectangle 4"/>
          <p:cNvSpPr>
            <a:spLocks noGrp="1" noRot="1" noChangeAspect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sp>
      <p:sp>
        <p:nvSpPr>
          <p:cNvPr id="30725" name="Rectangle 5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30726" name="Rectangle 6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30727" name="Rectangle 7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latin typeface="Arial" panose="020B0604020202020204" pitchFamily="34" charset="0"/>
              </a:defRPr>
            </a:lvl1pPr>
          </a:lstStyle>
          <a:p>
            <a:r>
              <a:rPr lang="en-US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360533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‹N°›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14990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‹N°›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362347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 smtClean="0"/>
              <a:t>‹N°›</a:t>
            </a:r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96502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1747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31748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zh-CN" sz="1200"/>
              <a:t>‹N°›</a:t>
            </a:r>
          </a:p>
        </p:txBody>
      </p:sp>
      <p:sp>
        <p:nvSpPr>
          <p:cNvPr id="31749" name="Espace réservé du pied de page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3397665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2771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32772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zh-CN" sz="1200"/>
              <a:t>‹N°›</a:t>
            </a:r>
          </a:p>
        </p:txBody>
      </p:sp>
      <p:sp>
        <p:nvSpPr>
          <p:cNvPr id="32773" name="Espace réservé du pied de page 4"/>
          <p:cNvSpPr txBox="1">
            <a:spLocks noGrp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zh-CN" sz="1200"/>
          </a:p>
        </p:txBody>
      </p:sp>
    </p:spTree>
    <p:extLst>
      <p:ext uri="{BB962C8B-B14F-4D97-AF65-F5344CB8AC3E}">
        <p14:creationId xmlns:p14="http://schemas.microsoft.com/office/powerpoint/2010/main" val="1488708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dirty="0"/>
          </a:p>
        </p:txBody>
      </p:sp>
      <p:sp>
        <p:nvSpPr>
          <p:cNvPr id="33796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zh-CN" sz="1200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868638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4819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dirty="0"/>
          </a:p>
        </p:txBody>
      </p:sp>
      <p:sp>
        <p:nvSpPr>
          <p:cNvPr id="34820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zh-CN" sz="1200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92264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3584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  <p:sp>
        <p:nvSpPr>
          <p:cNvPr id="35844" name="Espace réservé du numéro de diapositive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r" eaLnBrk="1" hangingPunct="1"/>
            <a:r>
              <a:rPr lang="en-US" altLang="zh-CN" sz="1200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4117267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571635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72184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462265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201580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360725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980611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884444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418610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6732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0289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 altLang="zh-CN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57128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CN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zh-CN" smtClean="0"/>
              <a:t>Cliquez pour modifier les styles du texte du masque</a:t>
            </a:r>
          </a:p>
          <a:p>
            <a:pPr lvl="1"/>
            <a:r>
              <a:rPr lang="fr-FR" altLang="zh-CN" smtClean="0"/>
              <a:t>Deuxième niveau</a:t>
            </a:r>
          </a:p>
          <a:p>
            <a:pPr lvl="2"/>
            <a:r>
              <a:rPr lang="fr-FR" altLang="zh-CN" smtClean="0"/>
              <a:t>Troisième niveau</a:t>
            </a:r>
          </a:p>
          <a:p>
            <a:pPr lvl="3"/>
            <a:r>
              <a:rPr lang="fr-FR" altLang="zh-CN" smtClean="0"/>
              <a:t>Quatrième niveau</a:t>
            </a:r>
          </a:p>
          <a:p>
            <a:pPr lvl="4"/>
            <a:r>
              <a:rPr lang="fr-FR" altLang="zh-CN" smtClean="0"/>
              <a:t>Cinquième niveau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endParaRPr lang="fr-FR" altLang="zh-CN"/>
          </a:p>
        </p:txBody>
      </p:sp>
      <p:sp>
        <p:nvSpPr>
          <p:cNvPr id="1029" name="Rectangle 5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r>
              <a:rPr lang="fr-FR" altLang="zh-CN" smtClean="0"/>
              <a:t>K.GRABIT   L.GALLIEN                              LP PLASTURGIE 2015/2016</a:t>
            </a:r>
            <a:endParaRPr lang="fr-FR" altLang="zh-CN"/>
          </a:p>
        </p:txBody>
      </p:sp>
      <p:sp>
        <p:nvSpPr>
          <p:cNvPr id="1030" name="Rectangle 6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ct val="0"/>
              </a:spcAft>
              <a:defRPr sz="1200">
                <a:solidFill>
                  <a:srgbClr val="898989"/>
                </a:solidFill>
                <a:latin typeface="Arial" panose="020B0604020202020204" pitchFamily="34" charset="0"/>
                <a:ea typeface="+mn-ea"/>
              </a:defRPr>
            </a:lvl1pPr>
          </a:lstStyle>
          <a:p>
            <a:r>
              <a:rPr lang="fr-FR" altLang="zh-CN"/>
              <a:t>‹N°›</a:t>
            </a:r>
          </a:p>
        </p:txBody>
      </p:sp>
    </p:spTree>
    <p:extLst>
      <p:ext uri="{BB962C8B-B14F-4D97-AF65-F5344CB8AC3E}">
        <p14:creationId xmlns:p14="http://schemas.microsoft.com/office/powerpoint/2010/main" val="115577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9" r:id="rId1"/>
    <p:sldLayoutId id="2147484450" r:id="rId2"/>
    <p:sldLayoutId id="2147484451" r:id="rId3"/>
    <p:sldLayoutId id="2147484452" r:id="rId4"/>
    <p:sldLayoutId id="2147484453" r:id="rId5"/>
    <p:sldLayoutId id="2147484454" r:id="rId6"/>
    <p:sldLayoutId id="2147484455" r:id="rId7"/>
    <p:sldLayoutId id="2147484456" r:id="rId8"/>
    <p:sldLayoutId id="2147484457" r:id="rId9"/>
    <p:sldLayoutId id="2147484458" r:id="rId10"/>
    <p:sldLayoutId id="21474844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SimSun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//upload.wikimedia.org/wikipedia/commons/b/b9/Thermomechanical_analyzer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Titre 1"/>
          <p:cNvPicPr>
            <a:picLocks noGrp="1" noChangeArrowheads="1"/>
          </p:cNvPicPr>
          <p:nvPr>
            <p:ph type="ctrTitle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299585" y="627351"/>
            <a:ext cx="8418513" cy="2559050"/>
          </a:xfrm>
          <a:noFill/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0317" y="2786086"/>
            <a:ext cx="4286250" cy="314325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8133442" y="6369635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69557" y="6123414"/>
            <a:ext cx="16401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LP Plasturgie </a:t>
            </a:r>
          </a:p>
          <a:p>
            <a:r>
              <a:rPr lang="fr-FR" sz="1600" b="1" dirty="0">
                <a:solidFill>
                  <a:srgbClr val="0000CC"/>
                </a:solidFill>
                <a:latin typeface="Comic Sans MS" panose="030F0702030302020204" pitchFamily="66" charset="0"/>
              </a:rPr>
              <a:t>2015/2016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0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" name="Shape 92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61696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586" y="706849"/>
            <a:ext cx="7086825" cy="408068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196454" y="5156021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omic Sans MS" panose="030F0702030302020204" pitchFamily="66" charset="0"/>
                <a:cs typeface="Arial" panose="020B0604020202020204" pitchFamily="34" charset="0"/>
              </a:rPr>
              <a:t>Ce graphique montre les différences entre un échantillon d’élastomère « jeune », et un plus vieux. Ces deux échantillons ont été soumis à du cisaillement d’une fréquence de 1Hz.</a:t>
            </a:r>
          </a:p>
          <a:p>
            <a:r>
              <a:rPr lang="fr-FR" dirty="0">
                <a:latin typeface="Comic Sans MS" panose="030F0702030302020204" pitchFamily="66" charset="0"/>
                <a:cs typeface="Arial" panose="020B0604020202020204" pitchFamily="34" charset="0"/>
              </a:rPr>
              <a:t>Le plus vieux a un module E plus faible que l’autre , et est plus fragile.</a:t>
            </a:r>
            <a:endParaRPr lang="fr-FR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10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328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/>
          </p:cNvSpPr>
          <p:nvPr>
            <p:ph idx="4294967295"/>
          </p:nvPr>
        </p:nvSpPr>
        <p:spPr>
          <a:xfrm>
            <a:off x="1524000" y="1937084"/>
            <a:ext cx="8569325" cy="438943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  </a:t>
            </a: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DSC : </a:t>
            </a:r>
            <a:r>
              <a:rPr lang="fr-FR" altLang="zh-CN" sz="2000" dirty="0" err="1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Differential</a:t>
            </a: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scanning </a:t>
            </a:r>
            <a:r>
              <a:rPr lang="fr-FR" altLang="zh-CN" sz="2000" dirty="0" err="1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Calorimetry</a:t>
            </a: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</a:t>
            </a:r>
            <a:endParaRPr lang="fr-FR" altLang="zh-CN" sz="2000" dirty="0" smtClean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ATM : Analyse </a:t>
            </a:r>
            <a:r>
              <a:rPr lang="fr-FR" altLang="zh-CN" sz="2000" dirty="0" smtClean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thermomécanique</a:t>
            </a:r>
          </a:p>
          <a:p>
            <a:pPr eaLnBrk="1" hangingPunct="1">
              <a:lnSpc>
                <a:spcPct val="80000"/>
              </a:lnSpc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Test </a:t>
            </a:r>
            <a:r>
              <a:rPr lang="fr-FR" altLang="zh-CN" sz="2000" dirty="0" smtClean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Vicat</a:t>
            </a:r>
          </a:p>
          <a:p>
            <a:pPr eaLnBrk="1" hangingPunct="1">
              <a:lnSpc>
                <a:spcPct val="80000"/>
              </a:lnSpc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fr-FR" altLang="zh-CN" sz="2000" dirty="0" smtClean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ATG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  <a:r>
              <a:rPr lang="fr-FR" altLang="zh-CN" sz="2000" dirty="0" smtClean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Traction/compression</a:t>
            </a:r>
          </a:p>
          <a:p>
            <a:pPr eaLnBrk="1" hangingPunct="1">
              <a:lnSpc>
                <a:spcPct val="80000"/>
              </a:lnSpc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Torsion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   </a:t>
            </a: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fr-FR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fr-FR" altLang="zh-CN" sz="20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         </a:t>
            </a:r>
            <a:endParaRPr lang="en-US" altLang="zh-CN" sz="20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7653" name="Titre 1"/>
          <p:cNvSpPr txBox="1">
            <a:spLocks/>
          </p:cNvSpPr>
          <p:nvPr/>
        </p:nvSpPr>
        <p:spPr bwMode="auto">
          <a:xfrm>
            <a:off x="508000" y="61083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Interrelations</a:t>
            </a: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11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33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/>
          </p:cNvSpPr>
          <p:nvPr>
            <p:ph idx="4294967295"/>
          </p:nvPr>
        </p:nvSpPr>
        <p:spPr>
          <a:xfrm>
            <a:off x="1184615" y="1122363"/>
            <a:ext cx="6900863" cy="5235575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buFont typeface="Wingdings 2" panose="05020102010507070707" pitchFamily="18" charset="2"/>
              <a:buChar char=""/>
            </a:pPr>
            <a:endParaRPr lang="en-US" altLang="zh-CN" sz="2400" dirty="0">
              <a:solidFill>
                <a:srgbClr val="FF0000"/>
              </a:solidFill>
              <a:latin typeface="Comic Sans MS" panose="030F0702030302020204" pitchFamily="66" charset="0"/>
              <a:ea typeface="SimSun" panose="02010600030101010101" pitchFamily="2" charset="-122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fr-FR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Module </a:t>
            </a:r>
            <a:r>
              <a:rPr lang="fr-FR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</a:t>
            </a:r>
            <a:r>
              <a:rPr lang="fr-FR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perte = </a:t>
            </a:r>
            <a:r>
              <a:rPr lang="fr-FR" altLang="zh-CN" sz="24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Loss</a:t>
            </a:r>
            <a:r>
              <a:rPr lang="fr-FR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fr-FR" altLang="zh-CN" sz="2400" dirty="0" err="1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modulus</a:t>
            </a:r>
            <a:endParaRPr lang="fr-FR" altLang="zh-CN" sz="2400" dirty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Module </a:t>
            </a:r>
            <a:r>
              <a:rPr lang="en-US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de 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conservation = </a:t>
            </a:r>
            <a:r>
              <a:rPr lang="en-US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Storage modulus </a:t>
            </a:r>
            <a:endParaRPr lang="en-US" altLang="zh-CN" sz="2400" dirty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DMTA 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= </a:t>
            </a:r>
            <a:r>
              <a:rPr lang="en-US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dynamical mechanical thermal 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analysis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Cisaillement = shear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Tension = Tensile</a:t>
            </a:r>
            <a:endParaRPr lang="en-US" altLang="zh-CN" sz="2400" dirty="0" smtClean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Expansion(</a:t>
            </a:r>
            <a:r>
              <a:rPr lang="en-US" altLang="zh-CN" sz="2400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volumique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)=expansion(of blood volume)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Pénétration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=penetration</a:t>
            </a:r>
            <a:endParaRPr lang="en-US" altLang="zh-CN" sz="2400" dirty="0" smtClean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Flexion=bending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Coefficient dilatation=expansion coefficient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Transition </a:t>
            </a:r>
            <a:r>
              <a:rPr lang="en-US" altLang="zh-CN" sz="2400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vitreuse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=glass transition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en-US" altLang="zh-CN" sz="2400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Comportement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altLang="zh-CN" sz="2400" dirty="0" err="1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viscoélastique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= viscoelastic </a:t>
            </a:r>
            <a:r>
              <a:rPr lang="en-US" altLang="zh-CN" sz="2400" dirty="0" smtClean="0">
                <a:latin typeface="Comic Sans MS" panose="030F0702030302020204" pitchFamily="66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behavior</a:t>
            </a:r>
            <a:endParaRPr lang="en-US" altLang="zh-CN" sz="2400" dirty="0">
              <a:latin typeface="Comic Sans MS" panose="030F0702030302020204" pitchFamily="66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0" indent="0">
              <a:buNone/>
            </a:pPr>
            <a:endParaRPr lang="en-US" altLang="zh-CN" sz="2400" dirty="0">
              <a:latin typeface="Comic Sans MS" panose="030F0702030302020204" pitchFamily="66" charset="0"/>
              <a:ea typeface="SimSun" panose="02010600030101010101" pitchFamily="2" charset="-122"/>
            </a:endParaRPr>
          </a:p>
        </p:txBody>
      </p:sp>
      <p:sp>
        <p:nvSpPr>
          <p:cNvPr id="28677" name="Titre 1"/>
          <p:cNvSpPr txBox="1">
            <a:spLocks/>
          </p:cNvSpPr>
          <p:nvPr/>
        </p:nvSpPr>
        <p:spPr bwMode="auto">
          <a:xfrm>
            <a:off x="508000" y="442516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Lexique</a:t>
            </a: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12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56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/>
          </p:cNvSpPr>
          <p:nvPr>
            <p:ph idx="4294967295"/>
          </p:nvPr>
        </p:nvSpPr>
        <p:spPr>
          <a:xfrm>
            <a:off x="1112577" y="2073038"/>
            <a:ext cx="9101137" cy="5205413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Cours de caractérisation SGM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Présentation </a:t>
            </a: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LAKHDAR W. ZHANG XF. MASGRANGEAS Ph. 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http</a:t>
            </a: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://theses.ulaval.ca/archimede/fichiers/21360/ch06.html </a:t>
            </a:r>
          </a:p>
          <a:p>
            <a:pPr>
              <a:buFont typeface="Wingdings 2" panose="05020102010507070707" pitchFamily="18" charset="2"/>
              <a:buChar char=""/>
            </a:pPr>
            <a:r>
              <a:rPr lang="fr-FR" altLang="zh-CN" sz="2400" dirty="0">
                <a:latin typeface="Comic Sans MS" panose="030F0702030302020204" pitchFamily="66" charset="0"/>
                <a:ea typeface="SimSun" panose="02010600030101010101" pitchFamily="2" charset="-122"/>
                <a:cs typeface="Arial" panose="020B0604020202020204" pitchFamily="34" charset="0"/>
              </a:rPr>
              <a:t>https://fr.wikipedia.org/wiki/Analyse_m%C3%A9canique_dynamique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endParaRPr lang="en-US" altLang="zh-CN" sz="2400" dirty="0">
              <a:latin typeface="Comic Sans MS" panose="030F0702030302020204" pitchFamily="66" charset="0"/>
              <a:ea typeface="SimSu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29701" name="Titre 1"/>
          <p:cNvSpPr txBox="1">
            <a:spLocks/>
          </p:cNvSpPr>
          <p:nvPr/>
        </p:nvSpPr>
        <p:spPr bwMode="auto">
          <a:xfrm>
            <a:off x="404209" y="57056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Sources</a:t>
            </a: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13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1624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064" y="1628776"/>
            <a:ext cx="2295525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EFA06296-033F-44A5-A61B-68E7E6859726}" type="slidenum">
              <a:rPr lang="fr-FR" altLang="fr-FR" sz="1400" b="1">
                <a:latin typeface="Comic Sans MS" panose="030F0702030302020204" pitchFamily="66" charset="0"/>
              </a:rPr>
              <a:pPr algn="r" eaLnBrk="1" hangingPunct="1"/>
              <a:t>2</a:t>
            </a:fld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ZoneTexte 7"/>
          <p:cNvSpPr txBox="1">
            <a:spLocks noChangeArrowheads="1"/>
          </p:cNvSpPr>
          <p:nvPr/>
        </p:nvSpPr>
        <p:spPr bwMode="auto">
          <a:xfrm>
            <a:off x="1497251" y="856357"/>
            <a:ext cx="5091785" cy="60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 Cette présentation a été réalisée dans le cadre de notre formation en licence professionnelle plasturgie; elle résulte de la synthèse des sources (Cf. fin de présentation) que nous avons pu trouver, et nous ne pouvons en aucun cas être tenu responsables des éventuelles erreurs techniques.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 Vous devrez être critique quand à l’utilisation de ce support, et nous vous invitons à vous référer directement aux sources citées.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dirty="0">
                <a:latin typeface="Comic Sans MS" panose="030F0702030302020204" pitchFamily="66" charset="0"/>
              </a:rPr>
              <a:t>•Si ... 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rencontrez un problème de navigation (type error404),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tombez sur une faute ... de frappe,-vous pensez que des choses manques ou sont en trop,</a:t>
            </a: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-vous pensez que nous ne respectons pas vos droits d'auteur,</a:t>
            </a:r>
          </a:p>
          <a:p>
            <a:pPr eaLnBrk="1" hangingPunct="1"/>
            <a:endParaRPr lang="fr-FR" altLang="fr-FR" sz="1600" b="1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sz="1600" b="1" dirty="0">
                <a:latin typeface="Comic Sans MS" panose="030F0702030302020204" pitchFamily="66" charset="0"/>
              </a:rPr>
              <a:t>en d'autres termes si vous pensez que ce site doit être modifié. Merci de nous contacter pour nous suggérer vos modifications, nous corrigerons ...</a:t>
            </a:r>
          </a:p>
          <a:p>
            <a:pPr eaLnBrk="1" hangingPunct="1"/>
            <a:endParaRPr lang="fr-FR" altLang="fr-F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21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Espace réservé du contenu 2"/>
          <p:cNvSpPr>
            <a:spLocks noGrp="1"/>
          </p:cNvSpPr>
          <p:nvPr>
            <p:ph idx="4294967295"/>
          </p:nvPr>
        </p:nvSpPr>
        <p:spPr>
          <a:xfrm>
            <a:off x="1524001" y="1721633"/>
            <a:ext cx="8229600" cy="4389437"/>
          </a:xfrm>
          <a:custGeom>
            <a:avLst/>
            <a:gdLst/>
            <a:ahLst/>
            <a:cxnLst/>
            <a:rect l="0" t="0" r="0" b="0"/>
            <a:pathLst/>
          </a:custGeom>
          <a:solidFill>
            <a:srgbClr val="FFFFFF"/>
          </a:solidFill>
          <a:ln>
            <a:solidFill>
              <a:srgbClr val="000000"/>
            </a:solidFill>
            <a:round/>
            <a:headEnd/>
            <a:tailEnd/>
          </a:ln>
        </p:spPr>
        <p:txBody>
          <a:bodyPr>
            <a:noAutofit/>
          </a:bodyPr>
          <a:lstStyle/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Principe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Méthode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Données extraites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Diversité des essais 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Exemple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Interrelations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Lexique</a:t>
            </a:r>
          </a:p>
          <a:p>
            <a:pPr eaLnBrk="1" hangingPunct="1">
              <a:buFont typeface="Wingdings 2" panose="05020102010507070707" pitchFamily="18" charset="2"/>
              <a:buChar char=""/>
            </a:pP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Sources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33806" y="696764"/>
            <a:ext cx="628620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0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Sommaire</a:t>
            </a:r>
            <a:endParaRPr lang="fr-FR" sz="50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3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30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3" name="Titre 1"/>
          <p:cNvSpPr txBox="1">
            <a:spLocks/>
          </p:cNvSpPr>
          <p:nvPr/>
        </p:nvSpPr>
        <p:spPr bwMode="auto">
          <a:xfrm>
            <a:off x="421122" y="65593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Principe</a:t>
            </a:r>
          </a:p>
        </p:txBody>
      </p:sp>
      <p:sp>
        <p:nvSpPr>
          <p:cNvPr id="6" name="Rectangle 5"/>
          <p:cNvSpPr/>
          <p:nvPr/>
        </p:nvSpPr>
        <p:spPr>
          <a:xfrm>
            <a:off x="8906269" y="1164501"/>
            <a:ext cx="1201003" cy="232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106417" y="2136708"/>
            <a:ext cx="350184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fr-FR" altLang="fr-FR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just"/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	L’analyse thermomécanique </a:t>
            </a: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dynamique, DTMA, est une</a:t>
            </a:r>
          </a:p>
          <a:p>
            <a:pPr algn="just"/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méthode de caractérisation permettant de déterminer les </a:t>
            </a: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propriétés mécaniques </a:t>
            </a:r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d’un polymère en fonction de la température et d’une fréquence </a:t>
            </a:r>
          </a:p>
          <a:p>
            <a:pPr algn="just"/>
            <a:r>
              <a:rPr lang="fr-FR" altLang="fr-FR" dirty="0">
                <a:latin typeface="Comic Sans MS" panose="030F0702030302020204" pitchFamily="66" charset="0"/>
                <a:cs typeface="Arial" panose="020B0604020202020204" pitchFamily="34" charset="0"/>
              </a:rPr>
              <a:t>de sollicitation (ex: torsion, traction…)</a:t>
            </a:r>
          </a:p>
          <a:p>
            <a:pPr algn="just"/>
            <a:endParaRPr lang="fr-FR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3" name="Groupe 2"/>
          <p:cNvGrpSpPr/>
          <p:nvPr/>
        </p:nvGrpSpPr>
        <p:grpSpPr>
          <a:xfrm>
            <a:off x="4977694" y="377370"/>
            <a:ext cx="5434150" cy="6029886"/>
            <a:chOff x="5318079" y="0"/>
            <a:chExt cx="5434150" cy="6029886"/>
          </a:xfrm>
        </p:grpSpPr>
        <p:pic>
          <p:nvPicPr>
            <p:cNvPr id="22532" name="Picture 6" descr="http://theses.ulaval.ca/archimede/fichiers/21360/21360059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006"/>
            <a:stretch/>
          </p:blipFill>
          <p:spPr bwMode="auto">
            <a:xfrm>
              <a:off x="5428726" y="0"/>
              <a:ext cx="4788899" cy="60298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/>
            <p:cNvSpPr txBox="1"/>
            <p:nvPr/>
          </p:nvSpPr>
          <p:spPr>
            <a:xfrm>
              <a:off x="8811563" y="1070450"/>
              <a:ext cx="1907651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paisseur 3 mm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ZoneTexte 7"/>
            <p:cNvSpPr txBox="1"/>
            <p:nvPr/>
          </p:nvSpPr>
          <p:spPr>
            <a:xfrm>
              <a:off x="8306938" y="2717932"/>
              <a:ext cx="189703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Largeur 12 mm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5318079" y="2136708"/>
              <a:ext cx="1257059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Longueur 45 mm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8743667" y="4363365"/>
              <a:ext cx="1516553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latin typeface="Arial" panose="020B0604020202020204" pitchFamily="34" charset="0"/>
                  <a:cs typeface="Arial" panose="020B0604020202020204" pitchFamily="34" charset="0"/>
                </a:rPr>
                <a:t>Efforts de torsion</a:t>
              </a:r>
              <a:endParaRPr lang="fr-FR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433060" y="5660554"/>
              <a:ext cx="296409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Table force de tension 6N</a:t>
              </a:r>
              <a:endParaRPr lang="fr-FR" dirty="0"/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8470712" y="1768388"/>
              <a:ext cx="2281517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/>
                <a:t>Torsion rectangulaire en mode dynamique</a:t>
              </a:r>
              <a:endParaRPr lang="fr-FR" dirty="0"/>
            </a:p>
          </p:txBody>
        </p:sp>
      </p:grpSp>
      <p:sp>
        <p:nvSpPr>
          <p:cNvPr id="14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4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6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8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6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ile:Thermomechanical analyzer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5179" y="1402879"/>
            <a:ext cx="5013704" cy="5116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ZoneTexte 5"/>
          <p:cNvSpPr txBox="1">
            <a:spLocks noChangeArrowheads="1"/>
          </p:cNvSpPr>
          <p:nvPr/>
        </p:nvSpPr>
        <p:spPr bwMode="auto">
          <a:xfrm>
            <a:off x="6923017" y="1850360"/>
            <a:ext cx="35718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Un </a:t>
            </a:r>
            <a:r>
              <a:rPr lang="fr-FR" altLang="fr-FR" dirty="0">
                <a:latin typeface="Comic Sans MS" panose="030F0702030302020204" pitchFamily="66" charset="0"/>
              </a:rPr>
              <a:t>échantillon standardisé est fixé avec un élément de serrage mobile et un autre </a:t>
            </a:r>
            <a:r>
              <a:rPr lang="fr-FR" altLang="fr-FR" dirty="0">
                <a:latin typeface="Comic Sans MS" panose="030F0702030302020204" pitchFamily="66" charset="0"/>
              </a:rPr>
              <a:t>fixe.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L</a:t>
            </a:r>
            <a:r>
              <a:rPr lang="fr-FR" altLang="fr-FR" dirty="0">
                <a:latin typeface="Comic Sans MS" panose="030F0702030302020204" pitchFamily="66" charset="0"/>
              </a:rPr>
              <a:t>’échantillon </a:t>
            </a:r>
            <a:r>
              <a:rPr lang="fr-FR" altLang="fr-FR" dirty="0">
                <a:latin typeface="Comic Sans MS" panose="030F0702030302020204" pitchFamily="66" charset="0"/>
              </a:rPr>
              <a:t>oscille avec une certaine amplitude grâce à l’élément mobile tout en augmentant la température</a:t>
            </a: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  <a:p>
            <a:pPr eaLnBrk="1" hangingPunct="1"/>
            <a:endParaRPr lang="fr-FR" altLang="fr-FR" dirty="0">
              <a:latin typeface="Comic Sans MS" panose="030F0702030302020204" pitchFamily="66" charset="0"/>
            </a:endParaRPr>
          </a:p>
        </p:txBody>
      </p:sp>
      <p:sp>
        <p:nvSpPr>
          <p:cNvPr id="23558" name="ZoneTexte 9"/>
          <p:cNvSpPr txBox="1">
            <a:spLocks noChangeArrowheads="1"/>
          </p:cNvSpPr>
          <p:nvPr/>
        </p:nvSpPr>
        <p:spPr bwMode="auto">
          <a:xfrm>
            <a:off x="6398953" y="5292833"/>
            <a:ext cx="41052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Plage de fréquence :</a:t>
            </a:r>
            <a:r>
              <a:rPr lang="fr-FR" altLang="fr-FR" dirty="0">
                <a:latin typeface="Comic Sans MS" panose="030F0702030302020204" pitchFamily="66" charset="0"/>
              </a:rPr>
              <a:t>1mHz </a:t>
            </a:r>
            <a:r>
              <a:rPr lang="fr-FR" altLang="fr-FR" dirty="0">
                <a:latin typeface="Comic Sans MS" panose="030F0702030302020204" pitchFamily="66" charset="0"/>
              </a:rPr>
              <a:t>à 1MHz</a:t>
            </a:r>
          </a:p>
          <a:p>
            <a:pPr eaLnBrk="1" hangingPunct="1"/>
            <a:r>
              <a:rPr lang="fr-FR" altLang="fr-FR" dirty="0">
                <a:latin typeface="Comic Sans MS" panose="030F0702030302020204" pitchFamily="66" charset="0"/>
              </a:rPr>
              <a:t>Plage de température : </a:t>
            </a:r>
            <a:r>
              <a:rPr lang="fr-FR" altLang="fr-FR" dirty="0">
                <a:latin typeface="Comic Sans MS" panose="030F0702030302020204" pitchFamily="66" charset="0"/>
              </a:rPr>
              <a:t>-150 </a:t>
            </a:r>
            <a:r>
              <a:rPr lang="fr-FR" altLang="fr-FR" dirty="0">
                <a:latin typeface="Comic Sans MS" panose="030F0702030302020204" pitchFamily="66" charset="0"/>
              </a:rPr>
              <a:t>à </a:t>
            </a:r>
            <a:r>
              <a:rPr lang="fr-FR" altLang="fr-FR" dirty="0">
                <a:latin typeface="Comic Sans MS" panose="030F0702030302020204" pitchFamily="66" charset="0"/>
              </a:rPr>
              <a:t>450°C</a:t>
            </a:r>
            <a:endParaRPr lang="fr-FR" altLang="fr-FR" dirty="0">
              <a:latin typeface="Comic Sans MS" panose="030F0702030302020204" pitchFamily="66" charset="0"/>
            </a:endParaRPr>
          </a:p>
        </p:txBody>
      </p:sp>
      <p:sp>
        <p:nvSpPr>
          <p:cNvPr id="23559" name="Titre 1"/>
          <p:cNvSpPr txBox="1">
            <a:spLocks/>
          </p:cNvSpPr>
          <p:nvPr/>
        </p:nvSpPr>
        <p:spPr bwMode="auto">
          <a:xfrm>
            <a:off x="292029" y="62735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Méthode</a:t>
            </a:r>
          </a:p>
        </p:txBody>
      </p:sp>
      <p:sp>
        <p:nvSpPr>
          <p:cNvPr id="9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5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1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500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Titre 1"/>
          <p:cNvSpPr txBox="1">
            <a:spLocks/>
          </p:cNvSpPr>
          <p:nvPr/>
        </p:nvSpPr>
        <p:spPr bwMode="auto">
          <a:xfrm>
            <a:off x="-305557" y="62735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Données extraites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933433" y="2559021"/>
            <a:ext cx="83251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	En se servant des résultats obtenus, on peut déterminer différentes caractéristiques permettant d’identifier le matériau :</a:t>
            </a:r>
          </a:p>
          <a:p>
            <a:endParaRPr lang="fr-FR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E’ le module de conservation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E’’ le module de perte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E* le module de Young complexe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La température de transition vitreuse Tg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omic Sans MS" panose="030F0702030302020204" pitchFamily="66" charset="0"/>
                <a:cs typeface="Arial" panose="020B0604020202020204" pitchFamily="34" charset="0"/>
              </a:rPr>
              <a:t>Tan </a:t>
            </a:r>
            <a:r>
              <a:rPr lang="el-GR" altLang="zh-CN" sz="2000" dirty="0">
                <a:latin typeface="Comic Sans MS" panose="030F0702030302020204" pitchFamily="66" charset="0"/>
                <a:cs typeface="Arial" panose="020B0604020202020204" pitchFamily="34" charset="0"/>
              </a:rPr>
              <a:t>δ</a:t>
            </a:r>
            <a:r>
              <a:rPr lang="fr-FR" altLang="zh-CN" sz="20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fr-FR" altLang="zh-CN" sz="2000" dirty="0">
                <a:latin typeface="Comic Sans MS" panose="030F0702030302020204" pitchFamily="66" charset="0"/>
                <a:cs typeface="Arial" panose="020B0604020202020204" pitchFamily="34" charset="0"/>
              </a:rPr>
              <a:t>le facteur d’amortissement</a:t>
            </a:r>
            <a:endParaRPr lang="fr-FR" sz="20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sz="2000" dirty="0">
              <a:latin typeface="Comic Sans MS" panose="030F0702030302020204" pitchFamily="66" charset="0"/>
            </a:endParaRPr>
          </a:p>
        </p:txBody>
      </p:sp>
      <p:sp>
        <p:nvSpPr>
          <p:cNvPr id="6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6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8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" name="Shape 9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0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 bwMode="auto">
          <a:xfrm>
            <a:off x="433806" y="631881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Données extraites</a:t>
            </a:r>
          </a:p>
        </p:txBody>
      </p:sp>
      <p:pic>
        <p:nvPicPr>
          <p:cNvPr id="5" name="Picture 6" descr="DMA response of a viscoelastic materi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2221151"/>
            <a:ext cx="4030663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Argand diagram showing the relationship between E' and E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398951"/>
            <a:ext cx="5380038" cy="233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7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40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Grp="1"/>
          </p:cNvSpPr>
          <p:nvPr/>
        </p:nvSpPr>
        <p:spPr bwMode="auto">
          <a:xfrm>
            <a:off x="4191000" y="6356351"/>
            <a:ext cx="3352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endParaRPr lang="en-US" altLang="zh-CN" sz="1200">
              <a:solidFill>
                <a:srgbClr val="55A1E7"/>
              </a:solidFill>
            </a:endParaRPr>
          </a:p>
        </p:txBody>
      </p:sp>
      <p:sp>
        <p:nvSpPr>
          <p:cNvPr id="25608" name="Titre 1"/>
          <p:cNvSpPr txBox="1">
            <a:spLocks/>
          </p:cNvSpPr>
          <p:nvPr/>
        </p:nvSpPr>
        <p:spPr bwMode="auto">
          <a:xfrm>
            <a:off x="433806" y="576957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Diversité des essais</a:t>
            </a:r>
          </a:p>
        </p:txBody>
      </p:sp>
      <p:sp>
        <p:nvSpPr>
          <p:cNvPr id="25609" name="Rectangle 10"/>
          <p:cNvSpPr>
            <a:spLocks noChangeArrowheads="1"/>
          </p:cNvSpPr>
          <p:nvPr/>
        </p:nvSpPr>
        <p:spPr bwMode="auto">
          <a:xfrm>
            <a:off x="4943475" y="1916114"/>
            <a:ext cx="3024188" cy="649287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  <a:miter lim="800000"/>
            <a:headEnd/>
            <a:tailEnd/>
          </a:ln>
        </p:spPr>
        <p:txBody>
          <a:bodyPr anchor="ctr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/>
            <a:endParaRPr lang="fr-FR" altLang="fr-FR">
              <a:solidFill>
                <a:srgbClr val="FFFFFF"/>
              </a:solidFill>
              <a:latin typeface="Constantia" panose="02030602050306030303" pitchFamily="18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1524000" y="1433485"/>
            <a:ext cx="8711357" cy="5072078"/>
            <a:chOff x="1851547" y="1102679"/>
            <a:chExt cx="8711357" cy="5072078"/>
          </a:xfrm>
        </p:grpSpPr>
        <p:grpSp>
          <p:nvGrpSpPr>
            <p:cNvPr id="7" name="Groupe 6"/>
            <p:cNvGrpSpPr/>
            <p:nvPr/>
          </p:nvGrpSpPr>
          <p:grpSpPr>
            <a:xfrm>
              <a:off x="3049919" y="3984007"/>
              <a:ext cx="6594499" cy="2190750"/>
              <a:chOff x="3049919" y="3984007"/>
              <a:chExt cx="6594499" cy="2190750"/>
            </a:xfrm>
          </p:grpSpPr>
          <p:pic>
            <p:nvPicPr>
              <p:cNvPr id="2" name="Image 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049919" y="3984007"/>
                <a:ext cx="523875" cy="2190750"/>
              </a:xfrm>
              <a:prstGeom prst="rect">
                <a:avLst/>
              </a:prstGeom>
            </p:spPr>
          </p:pic>
          <p:pic>
            <p:nvPicPr>
              <p:cNvPr id="8" name="Image 7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06243" y="4166681"/>
                <a:ext cx="638175" cy="1743075"/>
              </a:xfrm>
              <a:prstGeom prst="rect">
                <a:avLst/>
              </a:prstGeom>
            </p:spPr>
          </p:pic>
          <p:pic>
            <p:nvPicPr>
              <p:cNvPr id="9" name="Image 8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85217" y="4091456"/>
                <a:ext cx="609600" cy="2057400"/>
              </a:xfrm>
              <a:prstGeom prst="rect">
                <a:avLst/>
              </a:prstGeom>
            </p:spPr>
          </p:pic>
        </p:grpSp>
        <p:grpSp>
          <p:nvGrpSpPr>
            <p:cNvPr id="3" name="Groupe 2"/>
            <p:cNvGrpSpPr/>
            <p:nvPr/>
          </p:nvGrpSpPr>
          <p:grpSpPr>
            <a:xfrm>
              <a:off x="1851547" y="1102679"/>
              <a:ext cx="8711357" cy="2703749"/>
              <a:chOff x="1851547" y="1102679"/>
              <a:chExt cx="8711357" cy="2703749"/>
            </a:xfrm>
          </p:grpSpPr>
          <p:pic>
            <p:nvPicPr>
              <p:cNvPr id="6" name="Image 5"/>
              <p:cNvPicPr>
                <a:picLocks noChangeAspect="1"/>
              </p:cNvPicPr>
              <p:nvPr/>
            </p:nvPicPr>
            <p:blipFill rotWithShape="1">
              <a:blip r:embed="rId6"/>
              <a:srcRect l="32996"/>
              <a:stretch/>
            </p:blipFill>
            <p:spPr>
              <a:xfrm>
                <a:off x="5058771" y="1102679"/>
                <a:ext cx="5504133" cy="2703749"/>
              </a:xfrm>
              <a:prstGeom prst="rect">
                <a:avLst/>
              </a:prstGeom>
            </p:spPr>
          </p:pic>
          <p:pic>
            <p:nvPicPr>
              <p:cNvPr id="10" name="Image 9"/>
              <p:cNvPicPr>
                <a:picLocks noChangeAspect="1"/>
              </p:cNvPicPr>
              <p:nvPr/>
            </p:nvPicPr>
            <p:blipFill rotWithShape="1">
              <a:blip r:embed="rId7"/>
              <a:srcRect b="10292"/>
              <a:stretch/>
            </p:blipFill>
            <p:spPr>
              <a:xfrm>
                <a:off x="2093293" y="1475555"/>
                <a:ext cx="2850183" cy="2250284"/>
              </a:xfrm>
              <a:prstGeom prst="rect">
                <a:avLst/>
              </a:prstGeom>
            </p:spPr>
          </p:pic>
          <p:sp>
            <p:nvSpPr>
              <p:cNvPr id="11" name="ZoneTexte 10"/>
              <p:cNvSpPr txBox="1"/>
              <p:nvPr/>
            </p:nvSpPr>
            <p:spPr>
              <a:xfrm>
                <a:off x="1851547" y="1150293"/>
                <a:ext cx="2593074" cy="3728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dirty="0"/>
                  <a:t>Traction/Compression</a:t>
                </a:r>
                <a:endParaRPr lang="fr-FR" dirty="0"/>
              </a:p>
            </p:txBody>
          </p:sp>
        </p:grpSp>
      </p:grpSp>
      <p:sp>
        <p:nvSpPr>
          <p:cNvPr id="13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8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15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6" name="Shape 92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81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itre 1"/>
          <p:cNvSpPr txBox="1">
            <a:spLocks/>
          </p:cNvSpPr>
          <p:nvPr/>
        </p:nvSpPr>
        <p:spPr bwMode="auto">
          <a:xfrm>
            <a:off x="622491" y="59332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fr-FR" altLang="fr-FR" sz="5000" u="sng" dirty="0">
                <a:latin typeface="Comic Sans MS" panose="030F0702030302020204" pitchFamily="66" charset="0"/>
                <a:cs typeface="Arial" panose="020B0604020202020204" pitchFamily="34" charset="0"/>
              </a:rPr>
              <a:t>Exemple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546" y="1492522"/>
            <a:ext cx="6664545" cy="328029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602910" y="5073070"/>
            <a:ext cx="8816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Comic Sans MS" panose="030F0702030302020204" pitchFamily="66" charset="0"/>
                <a:cs typeface="Arial" panose="020B0604020202020204" pitchFamily="34" charset="0"/>
              </a:rPr>
              <a:t>Ces données sont issues d’un test de flexion effectué sur une mousse polyuréthane. On voit clairement la transition vitreuse à 159,9°C avec la changement du module E’ associé.</a:t>
            </a:r>
          </a:p>
          <a:p>
            <a:r>
              <a:rPr lang="fr-FR" dirty="0">
                <a:latin typeface="Comic Sans MS" panose="030F0702030302020204" pitchFamily="66" charset="0"/>
                <a:cs typeface="Arial" panose="020B0604020202020204" pitchFamily="34" charset="0"/>
              </a:rPr>
              <a:t>La mesure a été réalisée a une fréquence de 1Hz</a:t>
            </a:r>
            <a:endParaRPr lang="fr-FR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7" name="Espace réservé du numéro de diapositive 4"/>
          <p:cNvSpPr txBox="1">
            <a:spLocks noGrp="1"/>
          </p:cNvSpPr>
          <p:nvPr/>
        </p:nvSpPr>
        <p:spPr bwMode="auto">
          <a:xfrm>
            <a:off x="11001374" y="6356350"/>
            <a:ext cx="762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fr-FR" altLang="fr-FR" sz="1400" b="1" dirty="0" smtClean="0">
                <a:latin typeface="Comic Sans MS" panose="030F0702030302020204" pitchFamily="66" charset="0"/>
              </a:rPr>
              <a:t>9</a:t>
            </a:r>
            <a:endParaRPr lang="fr-FR" altLang="fr-FR" sz="1400" b="1" dirty="0">
              <a:latin typeface="Comic Sans MS" panose="030F0702030302020204" pitchFamily="66" charset="0"/>
            </a:endParaRPr>
          </a:p>
        </p:txBody>
      </p:sp>
      <p:grpSp>
        <p:nvGrpSpPr>
          <p:cNvPr id="8" name="Groupe 7"/>
          <p:cNvGrpSpPr/>
          <p:nvPr/>
        </p:nvGrpSpPr>
        <p:grpSpPr>
          <a:xfrm>
            <a:off x="0" y="8226"/>
            <a:ext cx="12192000" cy="1238250"/>
            <a:chOff x="0" y="8226"/>
            <a:chExt cx="12192000" cy="1238250"/>
          </a:xfrm>
        </p:grpSpPr>
        <p:sp>
          <p:nvSpPr>
            <p:cNvPr id="9" name="Shape 89"/>
            <p:cNvSpPr/>
            <p:nvPr/>
          </p:nvSpPr>
          <p:spPr>
            <a:xfrm>
              <a:off x="0" y="377370"/>
              <a:ext cx="12192000" cy="215958"/>
            </a:xfrm>
            <a:prstGeom prst="rect">
              <a:avLst/>
            </a:prstGeom>
            <a:solidFill>
              <a:srgbClr val="10069F"/>
            </a:solidFill>
            <a:ln>
              <a:noFill/>
            </a:ln>
          </p:spPr>
          <p:txBody>
            <a:bodyPr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" name="Shape 9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9810750" y="8226"/>
              <a:ext cx="2381249" cy="12382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" name="Shape 91"/>
          <p:cNvSpPr txBox="1">
            <a:spLocks/>
          </p:cNvSpPr>
          <p:nvPr/>
        </p:nvSpPr>
        <p:spPr>
          <a:xfrm rot="-5400000">
            <a:off x="-2434013" y="3687007"/>
            <a:ext cx="5735638" cy="6063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rgbClr val="A5A5A5"/>
              </a:buClr>
              <a:buSzPct val="25000"/>
              <a:buFont typeface="Arial"/>
              <a:buNone/>
            </a:pPr>
            <a:r>
              <a:rPr lang="fr-FR" sz="3200" b="1" dirty="0" smtClean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DMTA</a:t>
            </a:r>
            <a:endParaRPr lang="fr-FR" sz="3200" b="1" dirty="0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0831" y="6519446"/>
            <a:ext cx="36975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 smtClean="0">
                <a:solidFill>
                  <a:srgbClr val="0000CC"/>
                </a:solidFill>
                <a:latin typeface="Comic Sans MS" panose="030F0702030302020204" pitchFamily="66" charset="0"/>
              </a:rPr>
              <a:t>K.GRABIT	L.GALLIEN</a:t>
            </a:r>
            <a:endParaRPr lang="fr-FR" sz="16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781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ception personnalisé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Conception personnalisée">
      <a:majorFont>
        <a:latin typeface="Calibri"/>
        <a:ea typeface="SimSun"/>
        <a:cs typeface=""/>
      </a:majorFont>
      <a:minorFont>
        <a:latin typeface="Calibri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altLang="fr-F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FFFFFF"/>
      </a:accent3>
      <a:accent4>
        <a:srgbClr val="000000"/>
      </a:accent4>
      <a:accent5>
        <a:srgbClr val="B5CBE7"/>
      </a:accent5>
      <a:accent6>
        <a:srgbClr val="D771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1416</TotalTime>
  <Words>445</Words>
  <Application>Microsoft Office PowerPoint</Application>
  <PresentationFormat>Grand écran</PresentationFormat>
  <Paragraphs>135</Paragraphs>
  <Slides>13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3" baseType="lpstr">
      <vt:lpstr>Arial Unicode MS</vt:lpstr>
      <vt:lpstr>宋体</vt:lpstr>
      <vt:lpstr>宋体</vt:lpstr>
      <vt:lpstr>Arial</vt:lpstr>
      <vt:lpstr>Calibri</vt:lpstr>
      <vt:lpstr>Comic Sans MS</vt:lpstr>
      <vt:lpstr>Constantia</vt:lpstr>
      <vt:lpstr>Wingdings</vt:lpstr>
      <vt:lpstr>Wingdings 2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Lucas Gallien</cp:lastModifiedBy>
  <cp:revision>160</cp:revision>
  <dcterms:created xsi:type="dcterms:W3CDTF">2009-11-23T20:38:34Z</dcterms:created>
  <dcterms:modified xsi:type="dcterms:W3CDTF">2016-06-08T18:28:22Z</dcterms:modified>
</cp:coreProperties>
</file>