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2" r:id="rId1"/>
  </p:sldMasterIdLst>
  <p:notesMasterIdLst>
    <p:notesMasterId r:id="rId13"/>
  </p:notesMasterIdLst>
  <p:sldIdLst>
    <p:sldId id="256" r:id="rId2"/>
    <p:sldId id="265" r:id="rId3"/>
    <p:sldId id="269" r:id="rId4"/>
    <p:sldId id="272" r:id="rId5"/>
    <p:sldId id="270" r:id="rId6"/>
    <p:sldId id="271" r:id="rId7"/>
    <p:sldId id="261" r:id="rId8"/>
    <p:sldId id="260" r:id="rId9"/>
    <p:sldId id="262" r:id="rId10"/>
    <p:sldId id="266" r:id="rId11"/>
    <p:sldId id="264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cs typeface="Arial" panose="020B0604020202020204" pitchFamily="34" charset="0"/>
              </a:defRPr>
            </a:lvl1pPr>
          </a:lstStyle>
          <a:p>
            <a:endParaRPr lang="fr-FR" altLang="fr-FR"/>
          </a:p>
        </p:txBody>
      </p:sp>
      <p:sp>
        <p:nvSpPr>
          <p:cNvPr id="14339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cs typeface="Arial" panose="020B0604020202020204" pitchFamily="34" charset="0"/>
              </a:defRPr>
            </a:lvl1pPr>
          </a:lstStyle>
          <a:p>
            <a:fld id="{C8B5A9A7-A363-43D1-9904-E813206F16CE}" type="datetimeFigureOut">
              <a:rPr lang="fr-FR" altLang="fr-FR"/>
              <a:pPr/>
              <a:t>08/06/2016</a:t>
            </a:fld>
            <a:endParaRPr lang="fr-FR" altLang="fr-FR"/>
          </a:p>
        </p:txBody>
      </p:sp>
      <p:sp>
        <p:nvSpPr>
          <p:cNvPr id="14340" name="Espace réservé de l'image des diapositives 3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4341" name="Espace réservé des commentaires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4342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cs typeface="Arial" panose="020B0604020202020204" pitchFamily="34" charset="0"/>
              </a:defRPr>
            </a:lvl1pPr>
          </a:lstStyle>
          <a:p>
            <a:endParaRPr lang="fr-FR" altLang="fr-FR"/>
          </a:p>
        </p:txBody>
      </p:sp>
      <p:sp>
        <p:nvSpPr>
          <p:cNvPr id="14343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cs typeface="Arial" panose="020B0604020202020204" pitchFamily="34" charset="0"/>
              </a:defRPr>
            </a:lvl1pPr>
          </a:lstStyle>
          <a:p>
            <a:fld id="{B4DEF8B1-268D-448E-BE8D-262D3464A2E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977424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EF8B1-268D-448E-BE8D-262D3464A2E1}" type="slidenum">
              <a:rPr lang="fr-FR" altLang="fr-FR" smtClean="0"/>
              <a:pPr/>
              <a:t>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634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EF8B1-268D-448E-BE8D-262D3464A2E1}" type="slidenum">
              <a:rPr lang="fr-FR" altLang="fr-FR" smtClean="0"/>
              <a:pPr/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64922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EF8B1-268D-448E-BE8D-262D3464A2E1}" type="slidenum">
              <a:rPr lang="fr-FR" altLang="fr-FR" smtClean="0"/>
              <a:pPr/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40488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EF8B1-268D-448E-BE8D-262D3464A2E1}" type="slidenum">
              <a:rPr lang="fr-FR" altLang="fr-FR" smtClean="0"/>
              <a:pPr/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3326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EF8B1-268D-448E-BE8D-262D3464A2E1}" type="slidenum">
              <a:rPr lang="fr-FR" altLang="fr-FR" smtClean="0"/>
              <a:pPr/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6272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EF8B1-268D-448E-BE8D-262D3464A2E1}" type="slidenum">
              <a:rPr lang="fr-FR" altLang="fr-FR" smtClean="0"/>
              <a:pPr/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7832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EF8B1-268D-448E-BE8D-262D3464A2E1}" type="slidenum">
              <a:rPr lang="fr-FR" altLang="fr-FR" smtClean="0"/>
              <a:pPr/>
              <a:t>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73862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EF8B1-268D-448E-BE8D-262D3464A2E1}" type="slidenum">
              <a:rPr lang="fr-FR" altLang="fr-FR" smtClean="0"/>
              <a:pPr/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8954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48995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86253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0125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808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2635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907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4536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73574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136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39491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84023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5126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03728"/>
            <a:ext cx="3697514" cy="3697514"/>
          </a:xfrm>
          <a:prstGeom prst="rect">
            <a:avLst/>
          </a:prstGeom>
        </p:spPr>
      </p:pic>
      <p:pic>
        <p:nvPicPr>
          <p:cNvPr id="5122" name="Titre 1"/>
          <p:cNvPicPr>
            <a:picLocks noGrp="1" noChangeArrowheads="1"/>
          </p:cNvPicPr>
          <p:nvPr>
            <p:ph type="ctrTitle" idx="4294967295"/>
          </p:nvPr>
        </p:nvPicPr>
        <p:blipFill>
          <a:blip r:embed="rId4">
            <a:duotone>
              <a:prstClr val="black"/>
              <a:schemeClr val="tx1">
                <a:lumMod val="9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03650" y="1531938"/>
            <a:ext cx="8388350" cy="2566987"/>
          </a:xfrm>
          <a:noFill/>
        </p:spPr>
      </p:pic>
      <p:sp>
        <p:nvSpPr>
          <p:cNvPr id="4" name="ZoneTexte 3"/>
          <p:cNvSpPr txBox="1"/>
          <p:nvPr/>
        </p:nvSpPr>
        <p:spPr>
          <a:xfrm>
            <a:off x="8133442" y="6369635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69557" y="6123414"/>
            <a:ext cx="1640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00CC"/>
                </a:solidFill>
                <a:latin typeface="Comic Sans MS" panose="030F0702030302020204" pitchFamily="66" charset="0"/>
              </a:rPr>
              <a:t>LP Plasturgie </a:t>
            </a:r>
          </a:p>
          <a:p>
            <a:r>
              <a:rPr lang="fr-FR" sz="1600" b="1" dirty="0">
                <a:solidFill>
                  <a:srgbClr val="0000CC"/>
                </a:solidFill>
                <a:latin typeface="Comic Sans MS" panose="030F0702030302020204" pitchFamily="66" charset="0"/>
              </a:rPr>
              <a:t>2015/2016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1019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idx="4294967295"/>
          </p:nvPr>
        </p:nvSpPr>
        <p:spPr>
          <a:xfrm>
            <a:off x="0" y="570950"/>
            <a:ext cx="6554788" cy="989013"/>
          </a:xfrm>
        </p:spPr>
        <p:txBody>
          <a:bodyPr/>
          <a:lstStyle/>
          <a:p>
            <a:r>
              <a:rPr lang="fr-FR" dirty="0" smtClean="0"/>
              <a:t>	</a:t>
            </a:r>
            <a:r>
              <a:rPr lang="fr-FR" b="1" u="sng" dirty="0">
                <a:latin typeface="Comic Sans MS" panose="030F0702030302020204" pitchFamily="66" charset="0"/>
              </a:rPr>
              <a:t>I</a:t>
            </a:r>
            <a:r>
              <a:rPr lang="fr-FR" b="1" u="sng" dirty="0" smtClean="0">
                <a:latin typeface="Comic Sans MS" panose="030F0702030302020204" pitchFamily="66" charset="0"/>
              </a:rPr>
              <a:t>nterrelations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1528550" y="2275457"/>
            <a:ext cx="6554788" cy="3767137"/>
          </a:xfrm>
        </p:spPr>
        <p:txBody>
          <a:bodyPr/>
          <a:lstStyle/>
          <a:p>
            <a:pPr>
              <a:buFont typeface="Wingdings 2" panose="05020102010507070707" pitchFamily="18" charset="2"/>
              <a:buChar char=""/>
            </a:pP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La calorimétrie (DSC)</a:t>
            </a:r>
          </a:p>
          <a:p>
            <a:pPr>
              <a:buFont typeface="Wingdings 2" panose="05020102010507070707" pitchFamily="18" charset="2"/>
              <a:buChar char=""/>
            </a:pPr>
            <a:endParaRPr lang="fr-FR" alt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 2" panose="05020102010507070707" pitchFamily="18" charset="2"/>
              <a:buChar char=""/>
            </a:pP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Analyse thermique différentielle (DMTA)</a:t>
            </a:r>
          </a:p>
          <a:p>
            <a:pPr>
              <a:buFont typeface="Wingdings 2" panose="05020102010507070707" pitchFamily="18" charset="2"/>
              <a:buChar char=""/>
            </a:pPr>
            <a:endParaRPr lang="fr-FR" alt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 2" panose="05020102010507070707" pitchFamily="18" charset="2"/>
              <a:buChar char=""/>
            </a:pP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Spectrométrie de masse (MS), chromatographie</a:t>
            </a:r>
            <a:endParaRPr lang="fr-FR" alt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ATG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Espace réservé du numéro de diapositive 4"/>
          <p:cNvSpPr txBox="1">
            <a:spLocks noGrp="1"/>
          </p:cNvSpPr>
          <p:nvPr/>
        </p:nvSpPr>
        <p:spPr bwMode="auto">
          <a:xfrm>
            <a:off x="11001374" y="6336883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4231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 idx="4294967295"/>
          </p:nvPr>
        </p:nvSpPr>
        <p:spPr>
          <a:xfrm>
            <a:off x="0" y="606425"/>
            <a:ext cx="6554788" cy="1031875"/>
          </a:xfrm>
        </p:spPr>
        <p:txBody>
          <a:bodyPr/>
          <a:lstStyle/>
          <a:p>
            <a:r>
              <a:rPr lang="fr-FR" dirty="0" smtClean="0"/>
              <a:t>	</a:t>
            </a:r>
            <a:r>
              <a:rPr lang="fr-FR" b="1" u="sng" dirty="0">
                <a:latin typeface="Comic Sans MS" panose="030F0702030302020204" pitchFamily="66" charset="0"/>
              </a:rPr>
              <a:t>S</a:t>
            </a:r>
            <a:r>
              <a:rPr lang="fr-FR" b="1" u="sng" dirty="0" smtClean="0">
                <a:latin typeface="Comic Sans MS" panose="030F0702030302020204" pitchFamily="66" charset="0"/>
              </a:rPr>
              <a:t>ources</a:t>
            </a:r>
            <a:endParaRPr lang="fr-FR" u="sng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4294967295"/>
          </p:nvPr>
        </p:nvSpPr>
        <p:spPr>
          <a:xfrm>
            <a:off x="736981" y="1866888"/>
            <a:ext cx="11248346" cy="3767138"/>
          </a:xfrm>
        </p:spPr>
        <p:txBody>
          <a:bodyPr>
            <a:normAutofit fontScale="92500" lnSpcReduction="20000"/>
          </a:bodyPr>
          <a:lstStyle/>
          <a:p>
            <a:pPr>
              <a:buFont typeface="Wingdings 2" panose="05020102010507070707" pitchFamily="18" charset="2"/>
              <a:buChar char=""/>
            </a:pPr>
            <a:r>
              <a:rPr lang="fr-FR" altLang="fr-FR" dirty="0">
                <a:solidFill>
                  <a:schemeClr val="tx1"/>
                </a:solidFill>
                <a:latin typeface="Comic Sans MS" panose="030F0702030302020204" pitchFamily="66" charset="0"/>
              </a:rPr>
              <a:t>Cours de caractérisation de DUT </a:t>
            </a: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SGM</a:t>
            </a:r>
          </a:p>
          <a:p>
            <a:pPr>
              <a:buFont typeface="Wingdings 2" panose="05020102010507070707" pitchFamily="18" charset="2"/>
              <a:buChar char=""/>
            </a:pPr>
            <a:endParaRPr lang="fr-FR" alt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 2" panose="05020102010507070707" pitchFamily="18" charset="2"/>
              <a:buChar char=""/>
            </a:pPr>
            <a:r>
              <a:rPr lang="fr-FR" altLang="fr-FR" dirty="0">
                <a:solidFill>
                  <a:schemeClr val="tx1"/>
                </a:solidFill>
                <a:latin typeface="Comic Sans MS" panose="030F0702030302020204" pitchFamily="66" charset="0"/>
              </a:rPr>
              <a:t>Présentations </a:t>
            </a: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précédentes</a:t>
            </a:r>
          </a:p>
          <a:p>
            <a:pPr>
              <a:buFont typeface="Wingdings 2" panose="05020102010507070707" pitchFamily="18" charset="2"/>
              <a:buChar char=""/>
            </a:pPr>
            <a:endParaRPr lang="fr-FR" alt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</a:rPr>
              <a:t>http://</a:t>
            </a:r>
            <a:r>
              <a:rPr lang="fr-FR" altLang="fr-FR" dirty="0" smtClean="0">
                <a:latin typeface="Comic Sans MS" panose="030F0702030302020204" pitchFamily="66" charset="0"/>
              </a:rPr>
              <a:t>www.fed-chimiebalard.cnrs.fr/IMG/pdf/Abstract_lSTIEVANO_2.pdf</a:t>
            </a:r>
          </a:p>
          <a:p>
            <a:pPr>
              <a:buFont typeface="Wingdings 2" panose="05020102010507070707" pitchFamily="18" charset="2"/>
              <a:buChar char=""/>
            </a:pPr>
            <a:endParaRPr lang="fr-FR" altLang="fr-FR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 2" panose="05020102010507070707" pitchFamily="18" charset="2"/>
              <a:buChar char=""/>
            </a:pPr>
            <a:r>
              <a:rPr lang="fr-FR" altLang="fr-FR" dirty="0">
                <a:solidFill>
                  <a:schemeClr val="tx1"/>
                </a:solidFill>
                <a:latin typeface="Comic Sans MS" panose="030F0702030302020204" pitchFamily="66" charset="0"/>
              </a:rPr>
              <a:t>http://www.techniques-ingenieur.fr/base-documentaire/mesures-analyses-th1/methodes-thermiques-d-analyse-42384210/thermogravimetrie-p1260/</a:t>
            </a:r>
          </a:p>
          <a:p>
            <a:pPr>
              <a:buFont typeface="Wingdings 2" panose="05020102010507070707" pitchFamily="18" charset="2"/>
              <a:buChar char=""/>
            </a:pPr>
            <a:endParaRPr lang="fr-FR" alt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8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ATG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94581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FA06296-033F-44A5-A61B-68E7E6859726}" type="slidenum">
              <a:rPr lang="fr-FR" altLang="fr-FR" sz="1200" b="1">
                <a:latin typeface="Comic Sans MS" panose="030F0702030302020204" pitchFamily="66" charset="0"/>
              </a:rPr>
              <a:pPr algn="r" eaLnBrk="1" hangingPunct="1"/>
              <a:t>2</a:t>
            </a:fld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sp>
        <p:nvSpPr>
          <p:cNvPr id="6148" name="ZoneTexte 7"/>
          <p:cNvSpPr txBox="1">
            <a:spLocks noChangeArrowheads="1"/>
          </p:cNvSpPr>
          <p:nvPr/>
        </p:nvSpPr>
        <p:spPr bwMode="auto">
          <a:xfrm>
            <a:off x="1593179" y="719832"/>
            <a:ext cx="509178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600" dirty="0">
                <a:latin typeface="Comic Sans MS" panose="030F0702030302020204" pitchFamily="66" charset="0"/>
              </a:rPr>
              <a:t>• Cette présentation a été réalisée dans le cadre de notre formation en licence professionnelle plasturgie; elle résulte de la synthèse des sources (Cf. fin de présentation) que nous avons pu trouver, et nous ne pouvons en aucun cas être tenu responsables des éventuelles erreurs techniques.</a:t>
            </a:r>
          </a:p>
          <a:p>
            <a:pPr eaLnBrk="1" hangingPunct="1"/>
            <a:endParaRPr lang="fr-FR" altLang="fr-FR" sz="16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sz="1600" dirty="0">
                <a:latin typeface="Comic Sans MS" panose="030F0702030302020204" pitchFamily="66" charset="0"/>
              </a:rPr>
              <a:t>• Vous devrez être critique quand à l’utilisation de ce support, et nous vous invitons à vous référer directement aux sources citées.</a:t>
            </a:r>
          </a:p>
          <a:p>
            <a:pPr eaLnBrk="1" hangingPunct="1"/>
            <a:endParaRPr lang="fr-FR" altLang="fr-FR" sz="16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sz="1600" dirty="0">
                <a:latin typeface="Comic Sans MS" panose="030F0702030302020204" pitchFamily="66" charset="0"/>
              </a:rPr>
              <a:t>•Si ... </a:t>
            </a:r>
          </a:p>
          <a:p>
            <a:pPr eaLnBrk="1" hangingPunct="1"/>
            <a:r>
              <a:rPr lang="fr-FR" altLang="fr-FR" sz="1600" b="1" dirty="0">
                <a:latin typeface="Comic Sans MS" panose="030F0702030302020204" pitchFamily="66" charset="0"/>
              </a:rPr>
              <a:t>-vous rencontrez un problème de navigation (type error404),</a:t>
            </a:r>
          </a:p>
          <a:p>
            <a:pPr eaLnBrk="1" hangingPunct="1"/>
            <a:r>
              <a:rPr lang="fr-FR" altLang="fr-FR" sz="1600" b="1" dirty="0">
                <a:latin typeface="Comic Sans MS" panose="030F0702030302020204" pitchFamily="66" charset="0"/>
              </a:rPr>
              <a:t>-vous tombez sur une faute ... de frappe,-vous pensez que des choses manques ou sont en trop,</a:t>
            </a:r>
          </a:p>
          <a:p>
            <a:pPr eaLnBrk="1" hangingPunct="1"/>
            <a:r>
              <a:rPr lang="fr-FR" altLang="fr-FR" sz="1600" b="1" dirty="0">
                <a:latin typeface="Comic Sans MS" panose="030F0702030302020204" pitchFamily="66" charset="0"/>
              </a:rPr>
              <a:t>-vous pensez que nous ne respectons pas vos droits d'auteur,</a:t>
            </a:r>
          </a:p>
          <a:p>
            <a:pPr eaLnBrk="1" hangingPunct="1"/>
            <a:endParaRPr lang="fr-FR" altLang="fr-FR" sz="1600" b="1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sz="1600" b="1" dirty="0">
                <a:latin typeface="Comic Sans MS" panose="030F0702030302020204" pitchFamily="66" charset="0"/>
              </a:rPr>
              <a:t>en d'autres termes si vous pensez que ce site doit être modifié. Merci de nous contacter pour nous suggérer vos modifications, nous corrigerons ...</a:t>
            </a:r>
          </a:p>
          <a:p>
            <a:pPr eaLnBrk="1" hangingPunct="1"/>
            <a:endParaRPr lang="fr-FR" altLang="fr-FR" sz="1600" dirty="0">
              <a:latin typeface="Comic Sans MS" panose="030F0702030302020204" pitchFamily="66" charset="0"/>
            </a:endParaRPr>
          </a:p>
        </p:txBody>
      </p:sp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1628776"/>
            <a:ext cx="229552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8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Shape 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ATG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28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FA06296-033F-44A5-A61B-68E7E6859726}" type="slidenum">
              <a:rPr lang="fr-FR" altLang="fr-FR" sz="1200" b="1">
                <a:latin typeface="Comic Sans MS" panose="030F0702030302020204" pitchFamily="66" charset="0"/>
              </a:rPr>
              <a:pPr algn="r" eaLnBrk="1" hangingPunct="1"/>
              <a:t>3</a:t>
            </a:fld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8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ATG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-340663" y="606449"/>
            <a:ext cx="10748741" cy="6272150"/>
            <a:chOff x="-340663" y="606449"/>
            <a:chExt cx="10748741" cy="6272150"/>
          </a:xfrm>
        </p:grpSpPr>
        <p:sp>
          <p:nvSpPr>
            <p:cNvPr id="12" name="ZoneTexte 11"/>
            <p:cNvSpPr txBox="1"/>
            <p:nvPr/>
          </p:nvSpPr>
          <p:spPr>
            <a:xfrm>
              <a:off x="2085724" y="1615620"/>
              <a:ext cx="8322354" cy="5262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 2" panose="05020102010507070707" pitchFamily="18" charset="2"/>
                <a:buChar char=""/>
              </a:pPr>
              <a:r>
                <a:rPr lang="fr-FR" altLang="fr-FR" sz="2400" dirty="0">
                  <a:latin typeface="Comic Sans MS" panose="030F0702030302020204" pitchFamily="66" charset="0"/>
                  <a:cs typeface="Arial" panose="020B0604020202020204" pitchFamily="34" charset="0"/>
                </a:rPr>
                <a:t>Objectifs </a:t>
              </a:r>
            </a:p>
            <a:p>
              <a:pPr>
                <a:buFont typeface="Wingdings 2" panose="05020102010507070707" pitchFamily="18" charset="2"/>
                <a:buChar char=""/>
              </a:pPr>
              <a:endParaRPr lang="fr-FR" altLang="fr-FR" sz="2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>
                <a:buFont typeface="Wingdings 2" panose="05020102010507070707" pitchFamily="18" charset="2"/>
                <a:buChar char=""/>
              </a:pPr>
              <a:r>
                <a:rPr lang="fr-FR" altLang="fr-FR" sz="2400" dirty="0">
                  <a:latin typeface="Comic Sans MS" panose="030F0702030302020204" pitchFamily="66" charset="0"/>
                  <a:cs typeface="Arial" panose="020B0604020202020204" pitchFamily="34" charset="0"/>
                </a:rPr>
                <a:t>Principe</a:t>
              </a:r>
            </a:p>
            <a:p>
              <a:pPr>
                <a:buFont typeface="Wingdings 2" panose="05020102010507070707" pitchFamily="18" charset="2"/>
                <a:buChar char=""/>
              </a:pPr>
              <a:endParaRPr lang="fr-FR" altLang="fr-FR" sz="2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>
                <a:buFont typeface="Wingdings 2" panose="05020102010507070707" pitchFamily="18" charset="2"/>
                <a:buChar char=""/>
              </a:pPr>
              <a:r>
                <a:rPr lang="fr-FR" altLang="fr-FR" sz="2400" dirty="0">
                  <a:latin typeface="Comic Sans MS" panose="030F0702030302020204" pitchFamily="66" charset="0"/>
                  <a:cs typeface="Arial" panose="020B0604020202020204" pitchFamily="34" charset="0"/>
                </a:rPr>
                <a:t>Appareil  </a:t>
              </a:r>
            </a:p>
            <a:p>
              <a:pPr>
                <a:buFont typeface="Wingdings 2" panose="05020102010507070707" pitchFamily="18" charset="2"/>
                <a:buChar char=""/>
              </a:pPr>
              <a:endParaRPr lang="fr-FR" altLang="fr-FR" sz="2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>
                <a:buFont typeface="Wingdings 2" panose="05020102010507070707" pitchFamily="18" charset="2"/>
                <a:buChar char=""/>
              </a:pPr>
              <a:r>
                <a:rPr lang="fr-FR" altLang="fr-FR" sz="2400" dirty="0">
                  <a:latin typeface="Comic Sans MS" panose="030F0702030302020204" pitchFamily="66" charset="0"/>
                  <a:cs typeface="Arial" panose="020B0604020202020204" pitchFamily="34" charset="0"/>
                </a:rPr>
                <a:t>Exemples</a:t>
              </a:r>
            </a:p>
            <a:p>
              <a:pPr>
                <a:buFont typeface="Wingdings 2" panose="05020102010507070707" pitchFamily="18" charset="2"/>
                <a:buChar char=""/>
              </a:pPr>
              <a:endParaRPr lang="fr-FR" altLang="fr-FR" sz="2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>
                <a:buFont typeface="Wingdings 2" panose="05020102010507070707" pitchFamily="18" charset="2"/>
                <a:buChar char=""/>
              </a:pPr>
              <a:r>
                <a:rPr lang="fr-FR" altLang="fr-FR" sz="2400" dirty="0">
                  <a:latin typeface="Comic Sans MS" panose="030F0702030302020204" pitchFamily="66" charset="0"/>
                  <a:cs typeface="Arial" panose="020B0604020202020204" pitchFamily="34" charset="0"/>
                </a:rPr>
                <a:t>Lexique</a:t>
              </a:r>
            </a:p>
            <a:p>
              <a:pPr>
                <a:buFont typeface="Wingdings 2" panose="05020102010507070707" pitchFamily="18" charset="2"/>
                <a:buChar char=""/>
              </a:pPr>
              <a:endParaRPr lang="fr-FR" altLang="fr-FR" sz="2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>
                <a:buFont typeface="Wingdings 2" panose="05020102010507070707" pitchFamily="18" charset="2"/>
                <a:buChar char=""/>
              </a:pPr>
              <a:r>
                <a:rPr lang="fr-FR" altLang="fr-FR" sz="2400" dirty="0">
                  <a:latin typeface="Comic Sans MS" panose="030F0702030302020204" pitchFamily="66" charset="0"/>
                  <a:cs typeface="Arial" panose="020B0604020202020204" pitchFamily="34" charset="0"/>
                </a:rPr>
                <a:t>Interrelations</a:t>
              </a:r>
            </a:p>
            <a:p>
              <a:pPr>
                <a:buFont typeface="Wingdings 2" panose="05020102010507070707" pitchFamily="18" charset="2"/>
                <a:buChar char=""/>
              </a:pPr>
              <a:endParaRPr lang="fr-FR" altLang="fr-FR" sz="2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>
                <a:buFont typeface="Wingdings 2" panose="05020102010507070707" pitchFamily="18" charset="2"/>
                <a:buChar char=""/>
              </a:pPr>
              <a:r>
                <a:rPr lang="fr-FR" altLang="fr-FR" sz="2400" dirty="0">
                  <a:latin typeface="Comic Sans MS" panose="030F0702030302020204" pitchFamily="66" charset="0"/>
                  <a:cs typeface="Arial" panose="020B0604020202020204" pitchFamily="34" charset="0"/>
                </a:rPr>
                <a:t>Sources</a:t>
              </a:r>
            </a:p>
            <a:p>
              <a:endParaRPr lang="fr-FR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13" name="Titre 5"/>
            <p:cNvSpPr txBox="1">
              <a:spLocks/>
            </p:cNvSpPr>
            <p:nvPr/>
          </p:nvSpPr>
          <p:spPr>
            <a:xfrm>
              <a:off x="-340663" y="606449"/>
              <a:ext cx="7543800" cy="79533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b="1" dirty="0" smtClean="0">
                  <a:latin typeface="Comic Sans MS" panose="030F0702030302020204" pitchFamily="66" charset="0"/>
                </a:rPr>
                <a:t>	</a:t>
              </a:r>
              <a:r>
                <a:rPr lang="fr-FR" b="1" u="sng" dirty="0" smtClean="0">
                  <a:latin typeface="Comic Sans MS" panose="030F0702030302020204" pitchFamily="66" charset="0"/>
                </a:rPr>
                <a:t>Sommaire</a:t>
              </a:r>
              <a:endParaRPr lang="fr-FR" b="1" u="sng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021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FA06296-033F-44A5-A61B-68E7E6859726}" type="slidenum">
              <a:rPr lang="fr-FR" altLang="fr-FR" sz="1200" b="1">
                <a:latin typeface="Comic Sans MS" panose="030F0702030302020204" pitchFamily="66" charset="0"/>
              </a:rPr>
              <a:pPr algn="r" eaLnBrk="1" hangingPunct="1"/>
              <a:t>4</a:t>
            </a:fld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8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ATG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130630" y="962472"/>
            <a:ext cx="9148301" cy="4642802"/>
            <a:chOff x="0" y="314325"/>
            <a:chExt cx="9148301" cy="4642802"/>
          </a:xfrm>
        </p:grpSpPr>
        <p:sp>
          <p:nvSpPr>
            <p:cNvPr id="12" name="ZoneTexte 4"/>
            <p:cNvSpPr txBox="1">
              <a:spLocks noChangeArrowheads="1"/>
            </p:cNvSpPr>
            <p:nvPr/>
          </p:nvSpPr>
          <p:spPr bwMode="auto">
            <a:xfrm>
              <a:off x="2504613" y="1817806"/>
              <a:ext cx="6643688" cy="3139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fr-FR" altLang="fr-FR" dirty="0">
                  <a:latin typeface="Comic Sans MS" panose="030F0702030302020204" pitchFamily="66" charset="0"/>
                </a:rPr>
                <a:t>Mettre en évidence </a:t>
              </a:r>
              <a:r>
                <a:rPr lang="fr-FR" altLang="fr-FR" dirty="0" smtClean="0">
                  <a:latin typeface="Comic Sans MS" panose="030F0702030302020204" pitchFamily="66" charset="0"/>
                </a:rPr>
                <a:t>des réactions en fonctions des variations de masse (évaporation, oxydation …)</a:t>
              </a:r>
              <a:endParaRPr lang="fr-FR" altLang="fr-FR" dirty="0">
                <a:latin typeface="Comic Sans MS" panose="030F0702030302020204" pitchFamily="66" charset="0"/>
              </a:endParaRPr>
            </a:p>
            <a:p>
              <a:pPr eaLnBrk="1" hangingPunct="1"/>
              <a:endParaRPr lang="fr-FR" altLang="fr-FR" dirty="0">
                <a:latin typeface="Comic Sans MS" panose="030F0702030302020204" pitchFamily="66" charset="0"/>
              </a:endParaRPr>
            </a:p>
            <a:p>
              <a:pPr eaLnBrk="1" hangingPunct="1"/>
              <a:r>
                <a:rPr lang="fr-FR" altLang="fr-FR" dirty="0">
                  <a:latin typeface="Comic Sans MS" panose="030F0702030302020204" pitchFamily="66" charset="0"/>
                </a:rPr>
                <a:t>Déterminer différentes caractéristiques du polymères, telles que la température de dégradation , l’humidité absorbée, taux de cendre.</a:t>
              </a:r>
            </a:p>
            <a:p>
              <a:pPr eaLnBrk="1" hangingPunct="1"/>
              <a:endParaRPr lang="fr-FR" altLang="fr-FR" dirty="0">
                <a:latin typeface="Comic Sans MS" panose="030F0702030302020204" pitchFamily="66" charset="0"/>
              </a:endParaRPr>
            </a:p>
            <a:p>
              <a:pPr eaLnBrk="1" hangingPunct="1"/>
              <a:endParaRPr lang="fr-FR" altLang="fr-FR" dirty="0">
                <a:latin typeface="Comic Sans MS" panose="030F0702030302020204" pitchFamily="66" charset="0"/>
              </a:endParaRPr>
            </a:p>
            <a:p>
              <a:pPr eaLnBrk="1" hangingPunct="1"/>
              <a:r>
                <a:rPr lang="fr-FR" altLang="fr-FR" dirty="0">
                  <a:latin typeface="Comic Sans MS" panose="030F0702030302020204" pitchFamily="66" charset="0"/>
                </a:rPr>
                <a:t>Cette technique permet également de mesurer les quantités de corps organiques, inorganiques ainsi que les solvants présents dans le polymère.</a:t>
              </a:r>
            </a:p>
          </p:txBody>
        </p:sp>
        <p:sp>
          <p:nvSpPr>
            <p:cNvPr id="13" name="Titre 3"/>
            <p:cNvSpPr txBox="1">
              <a:spLocks/>
            </p:cNvSpPr>
            <p:nvPr/>
          </p:nvSpPr>
          <p:spPr>
            <a:xfrm>
              <a:off x="0" y="314325"/>
              <a:ext cx="6554788" cy="9128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b="1" dirty="0" smtClean="0">
                  <a:latin typeface="Comic Sans MS" panose="030F0702030302020204" pitchFamily="66" charset="0"/>
                </a:rPr>
                <a:t>	</a:t>
              </a:r>
              <a:r>
                <a:rPr lang="fr-FR" b="1" u="sng" dirty="0" smtClean="0">
                  <a:latin typeface="Comic Sans MS" panose="030F0702030302020204" pitchFamily="66" charset="0"/>
                </a:rPr>
                <a:t>Objectifs</a:t>
              </a:r>
              <a:endParaRPr lang="fr-FR" b="1" u="sng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319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FA06296-033F-44A5-A61B-68E7E6859726}" type="slidenum">
              <a:rPr lang="fr-FR" altLang="fr-FR" sz="1200" b="1">
                <a:latin typeface="Comic Sans MS" panose="030F0702030302020204" pitchFamily="66" charset="0"/>
              </a:rPr>
              <a:pPr algn="r" eaLnBrk="1" hangingPunct="1"/>
              <a:t>5</a:t>
            </a:fld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8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ATG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4801433" y="2314571"/>
            <a:ext cx="5283390" cy="3737775"/>
            <a:chOff x="4801433" y="1840704"/>
            <a:chExt cx="5283390" cy="3737775"/>
          </a:xfrm>
        </p:grpSpPr>
        <p:sp>
          <p:nvSpPr>
            <p:cNvPr id="15" name="ZoneTexte 5"/>
            <p:cNvSpPr txBox="1">
              <a:spLocks noChangeArrowheads="1"/>
            </p:cNvSpPr>
            <p:nvPr/>
          </p:nvSpPr>
          <p:spPr bwMode="auto">
            <a:xfrm>
              <a:off x="4801433" y="1840704"/>
              <a:ext cx="5283390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fr-FR" altLang="fr-FR" sz="2000" dirty="0">
                  <a:latin typeface="Comic Sans MS" panose="030F0702030302020204" pitchFamily="66" charset="0"/>
                </a:rPr>
                <a:t>L’ATG consiste à observer l’évolution des variations de masse d’un échantillon en fonction de la température ou du temps (température fixe) sous atmosphère </a:t>
              </a:r>
              <a:r>
                <a:rPr lang="fr-FR" altLang="fr-FR" sz="2000" dirty="0" smtClean="0">
                  <a:latin typeface="Comic Sans MS" panose="030F0702030302020204" pitchFamily="66" charset="0"/>
                </a:rPr>
                <a:t>contrôlée. </a:t>
              </a:r>
              <a:r>
                <a:rPr lang="fr-FR" altLang="fr-FR" sz="2000" dirty="0">
                  <a:latin typeface="Comic Sans MS" panose="030F0702030302020204" pitchFamily="66" charset="0"/>
                </a:rPr>
                <a:t>La température varie entre 100 et 950°C</a:t>
              </a:r>
            </a:p>
          </p:txBody>
        </p:sp>
        <p:sp>
          <p:nvSpPr>
            <p:cNvPr id="16" name="ZoneTexte 6"/>
            <p:cNvSpPr txBox="1">
              <a:spLocks noChangeArrowheads="1"/>
            </p:cNvSpPr>
            <p:nvPr/>
          </p:nvSpPr>
          <p:spPr bwMode="auto">
            <a:xfrm>
              <a:off x="4801434" y="4255040"/>
              <a:ext cx="4214813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fr-FR" altLang="fr-FR" sz="2000" dirty="0">
                  <a:latin typeface="Comic Sans MS" panose="030F0702030302020204" pitchFamily="66" charset="0"/>
                </a:rPr>
                <a:t>La masse de l’échantillon analysé est comprise entre 10mg et 1g, selon la matière et l’appareil que l’on utilise.</a:t>
              </a:r>
            </a:p>
          </p:txBody>
        </p:sp>
      </p:grpSp>
      <p:sp>
        <p:nvSpPr>
          <p:cNvPr id="17" name="Titre 2"/>
          <p:cNvSpPr txBox="1">
            <a:spLocks/>
          </p:cNvSpPr>
          <p:nvPr/>
        </p:nvSpPr>
        <p:spPr>
          <a:xfrm>
            <a:off x="0" y="473867"/>
            <a:ext cx="6554788" cy="881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	</a:t>
            </a:r>
            <a:r>
              <a:rPr lang="fr-FR" b="1" u="sng" smtClean="0">
                <a:latin typeface="Comic Sans MS" panose="030F0702030302020204" pitchFamily="66" charset="0"/>
              </a:rPr>
              <a:t>Principe</a:t>
            </a:r>
            <a:endParaRPr lang="fr-FR" b="1" u="sng" dirty="0">
              <a:latin typeface="Comic Sans MS" panose="030F0702030302020204" pitchFamily="66" charset="0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1" y="1877217"/>
            <a:ext cx="2564607" cy="484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5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FA06296-033F-44A5-A61B-68E7E6859726}" type="slidenum">
              <a:rPr lang="fr-FR" altLang="fr-FR" sz="1200" b="1">
                <a:latin typeface="Comic Sans MS" panose="030F0702030302020204" pitchFamily="66" charset="0"/>
              </a:rPr>
              <a:pPr algn="r" eaLnBrk="1" hangingPunct="1"/>
              <a:t>6</a:t>
            </a:fld>
            <a:endParaRPr lang="fr-FR" altLang="fr-FR" sz="1200" b="1" dirty="0">
              <a:latin typeface="Comic Sans MS" panose="030F0702030302020204" pitchFamily="66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8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ATG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130630" y="962472"/>
            <a:ext cx="9148301" cy="4642802"/>
            <a:chOff x="0" y="314325"/>
            <a:chExt cx="9148301" cy="4642802"/>
          </a:xfrm>
        </p:grpSpPr>
        <p:sp>
          <p:nvSpPr>
            <p:cNvPr id="12" name="ZoneTexte 4"/>
            <p:cNvSpPr txBox="1">
              <a:spLocks noChangeArrowheads="1"/>
            </p:cNvSpPr>
            <p:nvPr/>
          </p:nvSpPr>
          <p:spPr bwMode="auto">
            <a:xfrm>
              <a:off x="2504613" y="1817806"/>
              <a:ext cx="6643688" cy="3139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fr-FR" altLang="fr-FR" dirty="0">
                  <a:latin typeface="Comic Sans MS" panose="030F0702030302020204" pitchFamily="66" charset="0"/>
                </a:rPr>
                <a:t>Mettre en évidence l’évaporation des composants dans le polymère.</a:t>
              </a:r>
            </a:p>
            <a:p>
              <a:pPr eaLnBrk="1" hangingPunct="1"/>
              <a:endParaRPr lang="fr-FR" altLang="fr-FR" dirty="0">
                <a:latin typeface="Comic Sans MS" panose="030F0702030302020204" pitchFamily="66" charset="0"/>
              </a:endParaRPr>
            </a:p>
            <a:p>
              <a:pPr eaLnBrk="1" hangingPunct="1"/>
              <a:r>
                <a:rPr lang="fr-FR" altLang="fr-FR" dirty="0">
                  <a:latin typeface="Comic Sans MS" panose="030F0702030302020204" pitchFamily="66" charset="0"/>
                </a:rPr>
                <a:t>Déterminer différentes caractéristiques du polymères, telles que la température de dégradation , l’humidité absorbée, taux de cendre.</a:t>
              </a:r>
            </a:p>
            <a:p>
              <a:pPr eaLnBrk="1" hangingPunct="1"/>
              <a:endParaRPr lang="fr-FR" altLang="fr-FR" dirty="0">
                <a:latin typeface="Comic Sans MS" panose="030F0702030302020204" pitchFamily="66" charset="0"/>
              </a:endParaRPr>
            </a:p>
            <a:p>
              <a:pPr eaLnBrk="1" hangingPunct="1"/>
              <a:endParaRPr lang="fr-FR" altLang="fr-FR" dirty="0">
                <a:latin typeface="Comic Sans MS" panose="030F0702030302020204" pitchFamily="66" charset="0"/>
              </a:endParaRPr>
            </a:p>
            <a:p>
              <a:pPr eaLnBrk="1" hangingPunct="1"/>
              <a:r>
                <a:rPr lang="fr-FR" altLang="fr-FR" dirty="0">
                  <a:latin typeface="Comic Sans MS" panose="030F0702030302020204" pitchFamily="66" charset="0"/>
                </a:rPr>
                <a:t>Cette technique permet également de mesurer les quantités de corps organiques, inorganiques ainsi que les solvants présents dans le polymère.</a:t>
              </a:r>
            </a:p>
          </p:txBody>
        </p:sp>
        <p:sp>
          <p:nvSpPr>
            <p:cNvPr id="13" name="Titre 3"/>
            <p:cNvSpPr txBox="1">
              <a:spLocks/>
            </p:cNvSpPr>
            <p:nvPr/>
          </p:nvSpPr>
          <p:spPr>
            <a:xfrm>
              <a:off x="0" y="314325"/>
              <a:ext cx="6554788" cy="91281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b="1" dirty="0" smtClean="0">
                  <a:latin typeface="Comic Sans MS" panose="030F0702030302020204" pitchFamily="66" charset="0"/>
                </a:rPr>
                <a:t>	</a:t>
              </a:r>
              <a:r>
                <a:rPr lang="fr-FR" b="1" u="sng" dirty="0" smtClean="0">
                  <a:latin typeface="Comic Sans MS" panose="030F0702030302020204" pitchFamily="66" charset="0"/>
                </a:rPr>
                <a:t>Objectifs</a:t>
              </a:r>
              <a:endParaRPr lang="fr-FR" b="1" u="sng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033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2" descr="http://upload.wikimedia.org/wikipedia/commons/thumb/e/e6/Analyse_thermo_gravimetrique_appareil.svg/220px-Analyse_thermo_gravimetrique_appareil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752" y="1246476"/>
            <a:ext cx="3590760" cy="5043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-682388" y="661244"/>
            <a:ext cx="7543800" cy="747712"/>
          </a:xfrm>
        </p:spPr>
        <p:txBody>
          <a:bodyPr/>
          <a:lstStyle/>
          <a:p>
            <a:r>
              <a:rPr lang="fr-FR" dirty="0" smtClean="0"/>
              <a:t>	</a:t>
            </a:r>
            <a:r>
              <a:rPr lang="fr-FR" b="1" u="sng" dirty="0" smtClean="0">
                <a:latin typeface="Comic Sans MS" panose="030F0702030302020204" pitchFamily="66" charset="0"/>
              </a:rPr>
              <a:t>Appareil</a:t>
            </a:r>
            <a:endParaRPr lang="fr-FR" b="1" u="sng" dirty="0">
              <a:latin typeface="Comic Sans MS" panose="030F0702030302020204" pitchFamily="66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191045" y="2279408"/>
            <a:ext cx="3489029" cy="2884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Comic Sans MS" panose="030F0702030302020204" pitchFamily="66" charset="0"/>
              </a:rPr>
              <a:t>Module de pesée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Comic Sans MS" panose="030F0702030302020204" pitchFamily="66" charset="0"/>
              </a:rPr>
              <a:t>Enceinte étanche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Comic Sans MS" panose="030F0702030302020204" pitchFamily="66" charset="0"/>
              </a:rPr>
              <a:t>Four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144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Comic Sans MS" panose="030F0702030302020204" pitchFamily="66" charset="0"/>
              </a:rPr>
              <a:t>Thermocouple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Comic Sans MS" panose="030F0702030302020204" pitchFamily="66" charset="0"/>
              </a:rPr>
              <a:t>Echantillon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ATG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1430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idx="4294967295"/>
          </p:nvPr>
        </p:nvSpPr>
        <p:spPr>
          <a:xfrm>
            <a:off x="-436728" y="588560"/>
            <a:ext cx="7543800" cy="914400"/>
          </a:xfrm>
        </p:spPr>
        <p:txBody>
          <a:bodyPr/>
          <a:lstStyle/>
          <a:p>
            <a:r>
              <a:rPr lang="fr-FR" b="1" dirty="0">
                <a:latin typeface="Comic Sans MS" panose="030F0702030302020204" pitchFamily="66" charset="0"/>
              </a:rPr>
              <a:t>	</a:t>
            </a:r>
            <a:r>
              <a:rPr lang="fr-FR" b="1" u="sng" dirty="0" smtClean="0">
                <a:latin typeface="Comic Sans MS" panose="030F0702030302020204" pitchFamily="66" charset="0"/>
              </a:rPr>
              <a:t>Exemples</a:t>
            </a:r>
            <a:endParaRPr lang="fr-FR" b="1" u="sng" dirty="0">
              <a:latin typeface="Comic Sans MS" panose="030F0702030302020204" pitchFamily="66" charset="0"/>
            </a:endParaRPr>
          </a:p>
        </p:txBody>
      </p:sp>
      <p:pic>
        <p:nvPicPr>
          <p:cNvPr id="11269" name="Picture 4" descr="http://olivier.albenge.pagesperso-orange.fr/images/courbe_TG_0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17" y="2530589"/>
            <a:ext cx="5091891" cy="327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0" name="ZoneTexte 8"/>
          <p:cNvSpPr txBox="1">
            <a:spLocks noChangeArrowheads="1"/>
          </p:cNvSpPr>
          <p:nvPr/>
        </p:nvSpPr>
        <p:spPr bwMode="auto">
          <a:xfrm>
            <a:off x="1728716" y="1798242"/>
            <a:ext cx="89119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Le type de liaison chimique influence la tenue en température.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996752" y="3496105"/>
            <a:ext cx="38759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Comic Sans MS" panose="030F0702030302020204" pitchFamily="66" charset="0"/>
              </a:rPr>
              <a:t>Grace aux courbes obtenues, on peut calculer les dérivées et trouver l’énergie d’activation. </a:t>
            </a:r>
          </a:p>
          <a:p>
            <a:r>
              <a:rPr lang="fr-FR" dirty="0">
                <a:latin typeface="Comic Sans MS" panose="030F0702030302020204" pitchFamily="66" charset="0"/>
              </a:rPr>
              <a:t>On peut donc voir les différents comportements possibles des matériaux.</a:t>
            </a:r>
          </a:p>
        </p:txBody>
      </p:sp>
      <p:grpSp>
        <p:nvGrpSpPr>
          <p:cNvPr id="10" name="Groupe 9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1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ATG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01578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 idx="4294967295"/>
          </p:nvPr>
        </p:nvSpPr>
        <p:spPr>
          <a:xfrm>
            <a:off x="-259307" y="576263"/>
            <a:ext cx="7543800" cy="1092200"/>
          </a:xfrm>
        </p:spPr>
        <p:txBody>
          <a:bodyPr/>
          <a:lstStyle/>
          <a:p>
            <a:r>
              <a:rPr lang="fr-FR" dirty="0" smtClean="0"/>
              <a:t>	</a:t>
            </a:r>
            <a:r>
              <a:rPr lang="fr-FR" b="1" u="sng" dirty="0" smtClean="0">
                <a:latin typeface="Comic Sans MS" panose="030F0702030302020204" pitchFamily="66" charset="0"/>
              </a:rPr>
              <a:t>Lexique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4294967295"/>
          </p:nvPr>
        </p:nvSpPr>
        <p:spPr>
          <a:xfrm>
            <a:off x="1524001" y="1947070"/>
            <a:ext cx="7543800" cy="402272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-Analyse </a:t>
            </a:r>
            <a:r>
              <a:rPr lang="fr-FR" altLang="fr-FR" dirty="0">
                <a:solidFill>
                  <a:schemeClr val="tx1"/>
                </a:solidFill>
                <a:latin typeface="Comic Sans MS" panose="030F0702030302020204" pitchFamily="66" charset="0"/>
              </a:rPr>
              <a:t>thermogravimétrique (ATG) = </a:t>
            </a:r>
            <a:r>
              <a:rPr lang="fr-FR" altLang="fr-FR" dirty="0" err="1">
                <a:solidFill>
                  <a:schemeClr val="tx1"/>
                </a:solidFill>
                <a:latin typeface="Comic Sans MS" panose="030F0702030302020204" pitchFamily="66" charset="0"/>
              </a:rPr>
              <a:t>Thermogravimetric</a:t>
            </a:r>
            <a:r>
              <a:rPr lang="fr-FR" altLang="fr-FR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dirty="0" err="1">
                <a:solidFill>
                  <a:schemeClr val="tx1"/>
                </a:solidFill>
                <a:latin typeface="Comic Sans MS" panose="030F0702030302020204" pitchFamily="66" charset="0"/>
              </a:rPr>
              <a:t>Analysis</a:t>
            </a:r>
            <a:r>
              <a:rPr lang="fr-FR" altLang="fr-FR" dirty="0">
                <a:solidFill>
                  <a:schemeClr val="tx1"/>
                </a:solidFill>
                <a:latin typeface="Comic Sans MS" panose="030F0702030302020204" pitchFamily="66" charset="0"/>
              </a:rPr>
              <a:t> (TGA</a:t>
            </a: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)</a:t>
            </a:r>
          </a:p>
          <a:p>
            <a:pPr>
              <a:buNone/>
            </a:pPr>
            <a:endParaRPr lang="fr-FR" alt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</a:t>
            </a:r>
            <a:r>
              <a:rPr lang="fr-FR" altLang="fr-FR" dirty="0">
                <a:solidFill>
                  <a:schemeClr val="tx1"/>
                </a:solidFill>
                <a:latin typeface="Comic Sans MS" panose="030F0702030302020204" pitchFamily="66" charset="0"/>
              </a:rPr>
              <a:t>Thermoplastique = </a:t>
            </a:r>
            <a:r>
              <a:rPr lang="fr-FR" altLang="fr-FR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Thermoplastic</a:t>
            </a:r>
            <a:endParaRPr lang="fr-FR" altLang="fr-FR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fr-FR" alt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</a:t>
            </a:r>
            <a:r>
              <a:rPr lang="fr-FR" altLang="fr-FR" dirty="0">
                <a:solidFill>
                  <a:schemeClr val="tx1"/>
                </a:solidFill>
                <a:latin typeface="Comic Sans MS" panose="030F0702030302020204" pitchFamily="66" charset="0"/>
              </a:rPr>
              <a:t>Thermodurcissable= </a:t>
            </a:r>
            <a:r>
              <a:rPr lang="fr-FR" altLang="fr-FR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thermoset</a:t>
            </a:r>
            <a:endParaRPr lang="fr-FR" altLang="fr-FR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fr-FR" alt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-Oligomère=</a:t>
            </a:r>
            <a:r>
              <a:rPr lang="fr-FR" altLang="fr-FR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oligomer</a:t>
            </a:r>
            <a:endParaRPr lang="fr-FR" altLang="fr-FR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fr-FR" alt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-Energie d’activation = </a:t>
            </a:r>
            <a:r>
              <a:rPr lang="fr-FR" altLang="fr-FR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reaction-required</a:t>
            </a:r>
            <a:r>
              <a:rPr lang="fr-FR" altLang="fr-F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energy</a:t>
            </a:r>
            <a:endParaRPr lang="fr-FR" alt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fr-F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8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ATG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200" b="1" dirty="0" smtClean="0">
                <a:latin typeface="Comic Sans MS" panose="030F0702030302020204" pitchFamily="66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51525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</TotalTime>
  <Words>469</Words>
  <Application>Microsoft Office PowerPoint</Application>
  <PresentationFormat>Grand écran</PresentationFormat>
  <Paragraphs>120</Paragraphs>
  <Slides>11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Wingdings 2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Appareil</vt:lpstr>
      <vt:lpstr> Exemples</vt:lpstr>
      <vt:lpstr> Lexique</vt:lpstr>
      <vt:lpstr> Interrelations</vt:lpstr>
      <vt:lpstr> Sources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Analyse Thermo-Gravimétrique (ATG)</dc:title>
  <dc:creator>Loïc</dc:creator>
  <cp:lastModifiedBy>Lucas Gallien</cp:lastModifiedBy>
  <cp:revision>67</cp:revision>
  <dcterms:created xsi:type="dcterms:W3CDTF">2014-01-31T17:21:08Z</dcterms:created>
  <dcterms:modified xsi:type="dcterms:W3CDTF">2016-06-08T17:59:05Z</dcterms:modified>
</cp:coreProperties>
</file>