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sldIdLst>
    <p:sldId id="256" r:id="rId2"/>
    <p:sldId id="266" r:id="rId3"/>
    <p:sldId id="258" r:id="rId4"/>
    <p:sldId id="259" r:id="rId5"/>
    <p:sldId id="260" r:id="rId6"/>
    <p:sldId id="261" r:id="rId7"/>
    <p:sldId id="271" r:id="rId8"/>
    <p:sldId id="272" r:id="rId9"/>
    <p:sldId id="273" r:id="rId10"/>
    <p:sldId id="263" r:id="rId11"/>
    <p:sldId id="264" r:id="rId12"/>
    <p:sldId id="269" r:id="rId13"/>
    <p:sldId id="262" r:id="rId14"/>
    <p:sldId id="270"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069F"/>
    <a:srgbClr val="9395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28" autoAdjust="0"/>
    <p:restoredTop sz="94660" autoAdjust="0"/>
  </p:normalViewPr>
  <p:slideViewPr>
    <p:cSldViewPr snapToGrid="0">
      <p:cViewPr varScale="1">
        <p:scale>
          <a:sx n="74" d="100"/>
          <a:sy n="74" d="100"/>
        </p:scale>
        <p:origin x="-570" y="-3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324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1C3A33-883C-45AE-8FE2-EDCE60C15AC3}" type="doc">
      <dgm:prSet loTypeId="urn:microsoft.com/office/officeart/2005/8/layout/chevron2" loCatId="list" qsTypeId="urn:microsoft.com/office/officeart/2005/8/quickstyle/simple1" qsCatId="simple" csTypeId="urn:microsoft.com/office/officeart/2005/8/colors/accent0_3" csCatId="mainScheme" phldr="1"/>
      <dgm:spPr/>
      <dgm:t>
        <a:bodyPr/>
        <a:lstStyle/>
        <a:p>
          <a:endParaRPr lang="fr-FR"/>
        </a:p>
      </dgm:t>
    </dgm:pt>
    <dgm:pt modelId="{BEB1E88C-0C97-48C1-A796-DD911968F85A}">
      <dgm:prSet phldrT="[Texte]"/>
      <dgm:spPr/>
      <dgm:t>
        <a:bodyPr/>
        <a:lstStyle/>
        <a:p>
          <a:r>
            <a:rPr lang="fr-FR" dirty="0" smtClean="0">
              <a:latin typeface="Arial" pitchFamily="34" charset="0"/>
              <a:cs typeface="Arial" pitchFamily="34" charset="0"/>
            </a:rPr>
            <a:t>Mise en place</a:t>
          </a:r>
          <a:endParaRPr lang="fr-FR" dirty="0">
            <a:latin typeface="Arial" pitchFamily="34" charset="0"/>
            <a:cs typeface="Arial" pitchFamily="34" charset="0"/>
          </a:endParaRPr>
        </a:p>
      </dgm:t>
    </dgm:pt>
    <dgm:pt modelId="{EBD6D56F-AEB5-4A44-AB6D-E6786538A768}" type="parTrans" cxnId="{696C0626-B613-43A1-8E35-B04528845819}">
      <dgm:prSet/>
      <dgm:spPr/>
      <dgm:t>
        <a:bodyPr/>
        <a:lstStyle/>
        <a:p>
          <a:endParaRPr lang="fr-FR"/>
        </a:p>
      </dgm:t>
    </dgm:pt>
    <dgm:pt modelId="{5DA7369A-DCE8-44F9-8C04-FEE57BB9E3DF}" type="sibTrans" cxnId="{696C0626-B613-43A1-8E35-B04528845819}">
      <dgm:prSet/>
      <dgm:spPr/>
      <dgm:t>
        <a:bodyPr/>
        <a:lstStyle/>
        <a:p>
          <a:endParaRPr lang="fr-FR"/>
        </a:p>
      </dgm:t>
    </dgm:pt>
    <dgm:pt modelId="{13B293DF-906A-4568-8293-87C95C173F4B}">
      <dgm:prSet phldrT="[Texte]" custT="1"/>
      <dgm:spPr/>
      <dgm:t>
        <a:bodyPr/>
        <a:lstStyle/>
        <a:p>
          <a:r>
            <a:rPr lang="fr-FR" sz="1200" dirty="0" smtClean="0">
              <a:latin typeface="+mn-lt"/>
              <a:cs typeface="Arial" pitchFamily="34" charset="0"/>
            </a:rPr>
            <a:t>Placer l’échantillon dans la chambre à vide.</a:t>
          </a:r>
          <a:endParaRPr lang="fr-FR" sz="1200" dirty="0">
            <a:latin typeface="+mn-lt"/>
          </a:endParaRPr>
        </a:p>
      </dgm:t>
    </dgm:pt>
    <dgm:pt modelId="{583C31A4-950D-4525-BAD6-80AE4AE06376}" type="parTrans" cxnId="{1629BCD2-8D6D-4C78-84CA-853203CEFC56}">
      <dgm:prSet/>
      <dgm:spPr/>
      <dgm:t>
        <a:bodyPr/>
        <a:lstStyle/>
        <a:p>
          <a:endParaRPr lang="fr-FR"/>
        </a:p>
      </dgm:t>
    </dgm:pt>
    <dgm:pt modelId="{BCBDEE61-748E-414A-997E-1435CF8C4E4F}" type="sibTrans" cxnId="{1629BCD2-8D6D-4C78-84CA-853203CEFC56}">
      <dgm:prSet/>
      <dgm:spPr/>
      <dgm:t>
        <a:bodyPr/>
        <a:lstStyle/>
        <a:p>
          <a:endParaRPr lang="fr-FR"/>
        </a:p>
      </dgm:t>
    </dgm:pt>
    <dgm:pt modelId="{79EB2F0D-402B-497A-87E4-245B7483E0C6}">
      <dgm:prSet phldrT="[Texte]" custT="1"/>
      <dgm:spPr/>
      <dgm:t>
        <a:bodyPr/>
        <a:lstStyle/>
        <a:p>
          <a:r>
            <a:rPr lang="fr-FR" sz="1200" dirty="0" smtClean="0">
              <a:latin typeface="+mn-lt"/>
            </a:rPr>
            <a:t>Faire le vide dans la chambre pour que les atomes de l’air ne soient pas dans le spectre.</a:t>
          </a:r>
          <a:endParaRPr lang="fr-FR" sz="1200" dirty="0">
            <a:latin typeface="+mn-lt"/>
          </a:endParaRPr>
        </a:p>
      </dgm:t>
    </dgm:pt>
    <dgm:pt modelId="{56603314-8D0A-4922-A4FC-2C024B3D7EF7}" type="parTrans" cxnId="{BDE25398-B6BD-4DA3-8076-2D43497E412B}">
      <dgm:prSet/>
      <dgm:spPr/>
      <dgm:t>
        <a:bodyPr/>
        <a:lstStyle/>
        <a:p>
          <a:endParaRPr lang="fr-FR"/>
        </a:p>
      </dgm:t>
    </dgm:pt>
    <dgm:pt modelId="{FFB0B868-C78B-41E9-A4C4-265E64DB5808}" type="sibTrans" cxnId="{BDE25398-B6BD-4DA3-8076-2D43497E412B}">
      <dgm:prSet/>
      <dgm:spPr/>
      <dgm:t>
        <a:bodyPr/>
        <a:lstStyle/>
        <a:p>
          <a:endParaRPr lang="fr-FR"/>
        </a:p>
      </dgm:t>
    </dgm:pt>
    <dgm:pt modelId="{5DAE8DA6-CCFA-46DB-B12E-FB1E01E0AF0F}">
      <dgm:prSet phldrT="[Texte]"/>
      <dgm:spPr/>
      <dgm:t>
        <a:bodyPr/>
        <a:lstStyle/>
        <a:p>
          <a:r>
            <a:rPr lang="fr-FR" dirty="0" smtClean="0">
              <a:latin typeface="Arial" pitchFamily="34" charset="0"/>
              <a:cs typeface="Arial" pitchFamily="34" charset="0"/>
            </a:rPr>
            <a:t>Essai</a:t>
          </a:r>
          <a:endParaRPr lang="fr-FR" dirty="0">
            <a:latin typeface="Arial" pitchFamily="34" charset="0"/>
            <a:cs typeface="Arial" pitchFamily="34" charset="0"/>
          </a:endParaRPr>
        </a:p>
      </dgm:t>
    </dgm:pt>
    <dgm:pt modelId="{477777F5-349F-4FE0-981B-2C624F6D5C5E}" type="parTrans" cxnId="{727E23C1-A4A2-4EC5-A60A-F12F47D4CBED}">
      <dgm:prSet/>
      <dgm:spPr/>
      <dgm:t>
        <a:bodyPr/>
        <a:lstStyle/>
        <a:p>
          <a:endParaRPr lang="fr-FR"/>
        </a:p>
      </dgm:t>
    </dgm:pt>
    <dgm:pt modelId="{9F22C1BB-4ABD-4E7E-8347-BA1B24BFCC2B}" type="sibTrans" cxnId="{727E23C1-A4A2-4EC5-A60A-F12F47D4CBED}">
      <dgm:prSet/>
      <dgm:spPr/>
      <dgm:t>
        <a:bodyPr/>
        <a:lstStyle/>
        <a:p>
          <a:endParaRPr lang="fr-FR"/>
        </a:p>
      </dgm:t>
    </dgm:pt>
    <dgm:pt modelId="{DF312F7B-BF7F-484E-B2C7-30369ACFCE0B}">
      <dgm:prSet phldrT="[Texte]" custT="1"/>
      <dgm:spPr/>
      <dgm:t>
        <a:bodyPr/>
        <a:lstStyle/>
        <a:p>
          <a:r>
            <a:rPr lang="fr-FR" sz="1200" dirty="0" smtClean="0">
              <a:latin typeface="Arial" pitchFamily="34" charset="0"/>
              <a:cs typeface="Arial" pitchFamily="34" charset="0"/>
            </a:rPr>
            <a:t>Bombarder l’échantillon d’électron et observer le spectre de son rayonnement x</a:t>
          </a:r>
          <a:endParaRPr lang="fr-FR" sz="1200" dirty="0">
            <a:latin typeface="Arial" pitchFamily="34" charset="0"/>
            <a:cs typeface="Arial" pitchFamily="34" charset="0"/>
          </a:endParaRPr>
        </a:p>
      </dgm:t>
    </dgm:pt>
    <dgm:pt modelId="{7C6393DC-F71B-454B-881D-CB200427B5F7}" type="parTrans" cxnId="{B17D688F-F261-4810-85DA-4A945B0399B2}">
      <dgm:prSet/>
      <dgm:spPr/>
      <dgm:t>
        <a:bodyPr/>
        <a:lstStyle/>
        <a:p>
          <a:endParaRPr lang="fr-FR"/>
        </a:p>
      </dgm:t>
    </dgm:pt>
    <dgm:pt modelId="{3A2B1B89-204F-42D1-B7AA-1A93A196D7B8}" type="sibTrans" cxnId="{B17D688F-F261-4810-85DA-4A945B0399B2}">
      <dgm:prSet/>
      <dgm:spPr/>
      <dgm:t>
        <a:bodyPr/>
        <a:lstStyle/>
        <a:p>
          <a:endParaRPr lang="fr-FR"/>
        </a:p>
      </dgm:t>
    </dgm:pt>
    <dgm:pt modelId="{ABDFFAA6-AE06-4A8D-840C-7C178BCD648D}">
      <dgm:prSet phldrT="[Texte]"/>
      <dgm:spPr/>
      <dgm:t>
        <a:bodyPr/>
        <a:lstStyle/>
        <a:p>
          <a:r>
            <a:rPr lang="fr-FR" dirty="0" smtClean="0">
              <a:latin typeface="Arial" pitchFamily="34" charset="0"/>
              <a:cs typeface="Arial" pitchFamily="34" charset="0"/>
            </a:rPr>
            <a:t>Préparation de l’échantillon</a:t>
          </a:r>
          <a:endParaRPr lang="fr-FR" dirty="0">
            <a:latin typeface="Arial" pitchFamily="34" charset="0"/>
            <a:cs typeface="Arial" pitchFamily="34" charset="0"/>
          </a:endParaRPr>
        </a:p>
      </dgm:t>
    </dgm:pt>
    <dgm:pt modelId="{F6822C34-D7DD-4FA7-B895-6AC8ACC1A26D}" type="parTrans" cxnId="{CCF321C9-96F3-4D76-ABC9-F13CAE26E929}">
      <dgm:prSet/>
      <dgm:spPr/>
      <dgm:t>
        <a:bodyPr/>
        <a:lstStyle/>
        <a:p>
          <a:endParaRPr lang="fr-FR"/>
        </a:p>
      </dgm:t>
    </dgm:pt>
    <dgm:pt modelId="{A280B0D0-7419-481E-B444-F1902DB9B011}" type="sibTrans" cxnId="{CCF321C9-96F3-4D76-ABC9-F13CAE26E929}">
      <dgm:prSet/>
      <dgm:spPr/>
      <dgm:t>
        <a:bodyPr/>
        <a:lstStyle/>
        <a:p>
          <a:endParaRPr lang="fr-FR"/>
        </a:p>
      </dgm:t>
    </dgm:pt>
    <dgm:pt modelId="{A121DE51-89BD-4A64-BAF4-5C1575A09334}">
      <dgm:prSet phldrT="[Texte]" custT="1"/>
      <dgm:spPr/>
      <dgm:t>
        <a:bodyPr/>
        <a:lstStyle/>
        <a:p>
          <a:r>
            <a:rPr lang="fr-FR" sz="1200" dirty="0" smtClean="0">
              <a:latin typeface="Arial" pitchFamily="34" charset="0"/>
              <a:cs typeface="Arial" pitchFamily="34" charset="0"/>
            </a:rPr>
            <a:t>L’échantillon doit être de petite taille pour rentrer dans la chambre.</a:t>
          </a:r>
          <a:endParaRPr lang="fr-FR" sz="1200" dirty="0">
            <a:latin typeface="Arial" pitchFamily="34" charset="0"/>
            <a:cs typeface="Arial" pitchFamily="34" charset="0"/>
          </a:endParaRPr>
        </a:p>
      </dgm:t>
    </dgm:pt>
    <dgm:pt modelId="{5261DED7-8AFA-4DFD-A5D5-02420AA757F7}" type="parTrans" cxnId="{8E8E0BF6-2663-4669-874D-B199F5A24AD9}">
      <dgm:prSet/>
      <dgm:spPr/>
      <dgm:t>
        <a:bodyPr/>
        <a:lstStyle/>
        <a:p>
          <a:endParaRPr lang="fr-FR"/>
        </a:p>
      </dgm:t>
    </dgm:pt>
    <dgm:pt modelId="{0C34AF82-0EAD-440C-AA97-543748A33D1A}" type="sibTrans" cxnId="{8E8E0BF6-2663-4669-874D-B199F5A24AD9}">
      <dgm:prSet/>
      <dgm:spPr/>
      <dgm:t>
        <a:bodyPr/>
        <a:lstStyle/>
        <a:p>
          <a:endParaRPr lang="fr-FR"/>
        </a:p>
      </dgm:t>
    </dgm:pt>
    <dgm:pt modelId="{AF44FD84-F8EA-42E7-8D9E-7F340B38CB03}">
      <dgm:prSet phldrT="[Texte]" custT="1"/>
      <dgm:spPr/>
      <dgm:t>
        <a:bodyPr/>
        <a:lstStyle/>
        <a:p>
          <a:r>
            <a:rPr lang="fr-FR" sz="1200" smtClean="0">
              <a:latin typeface="Arial" pitchFamily="34" charset="0"/>
              <a:cs typeface="Arial" pitchFamily="34" charset="0"/>
            </a:rPr>
            <a:t> </a:t>
          </a:r>
          <a:r>
            <a:rPr lang="fr-FR" altLang="fr-FR" sz="1200" smtClean="0">
              <a:latin typeface="Arial" charset="0"/>
            </a:rPr>
            <a:t>Un échantillon isolant nécessite une métallisation de surface.</a:t>
          </a:r>
          <a:endParaRPr lang="fr-FR" sz="1200" dirty="0">
            <a:latin typeface="Arial" pitchFamily="34" charset="0"/>
            <a:cs typeface="Arial" pitchFamily="34" charset="0"/>
          </a:endParaRPr>
        </a:p>
      </dgm:t>
    </dgm:pt>
    <dgm:pt modelId="{F168AE31-EA24-4E5C-8042-622613E41B5A}" type="parTrans" cxnId="{820CE8D5-982D-4889-B3B2-99427F208536}">
      <dgm:prSet/>
      <dgm:spPr/>
      <dgm:t>
        <a:bodyPr/>
        <a:lstStyle/>
        <a:p>
          <a:endParaRPr lang="fr-FR"/>
        </a:p>
      </dgm:t>
    </dgm:pt>
    <dgm:pt modelId="{CF170DFB-0029-4B6C-847B-C26A7574A427}" type="sibTrans" cxnId="{820CE8D5-982D-4889-B3B2-99427F208536}">
      <dgm:prSet/>
      <dgm:spPr/>
      <dgm:t>
        <a:bodyPr/>
        <a:lstStyle/>
        <a:p>
          <a:endParaRPr lang="fr-FR"/>
        </a:p>
      </dgm:t>
    </dgm:pt>
    <dgm:pt modelId="{5C4AAFBB-3C16-4747-9B43-3F5C2B50B32C}">
      <dgm:prSet phldrT="[Texte]" custT="1"/>
      <dgm:spPr/>
      <dgm:t>
        <a:bodyPr/>
        <a:lstStyle/>
        <a:p>
          <a:r>
            <a:rPr lang="fr-FR" sz="1200" dirty="0" smtClean="0">
              <a:latin typeface="Arial" pitchFamily="34" charset="0"/>
              <a:cs typeface="Arial" pitchFamily="34" charset="0"/>
            </a:rPr>
            <a:t>L’échantillon doit être poli pour éviter qu’une surface rugueuse ne fausse le rayonnement.</a:t>
          </a:r>
          <a:endParaRPr lang="fr-FR" sz="1200" dirty="0">
            <a:latin typeface="Arial" pitchFamily="34" charset="0"/>
            <a:cs typeface="Arial" pitchFamily="34" charset="0"/>
          </a:endParaRPr>
        </a:p>
      </dgm:t>
    </dgm:pt>
    <dgm:pt modelId="{EC59FB15-7E30-4DE1-BF02-7A172D773C43}" type="parTrans" cxnId="{B8764A23-3D39-475E-9646-E09D22E3E4FA}">
      <dgm:prSet/>
      <dgm:spPr/>
      <dgm:t>
        <a:bodyPr/>
        <a:lstStyle/>
        <a:p>
          <a:endParaRPr lang="fr-FR"/>
        </a:p>
      </dgm:t>
    </dgm:pt>
    <dgm:pt modelId="{13ECC079-93FD-433C-8958-FF618A76D35B}" type="sibTrans" cxnId="{B8764A23-3D39-475E-9646-E09D22E3E4FA}">
      <dgm:prSet/>
      <dgm:spPr/>
      <dgm:t>
        <a:bodyPr/>
        <a:lstStyle/>
        <a:p>
          <a:endParaRPr lang="fr-FR"/>
        </a:p>
      </dgm:t>
    </dgm:pt>
    <dgm:pt modelId="{5180A811-CFEB-4623-90FE-2FAEF3A0BE68}">
      <dgm:prSet phldrT="[Texte]" custT="1"/>
      <dgm:spPr/>
      <dgm:t>
        <a:bodyPr/>
        <a:lstStyle/>
        <a:p>
          <a:r>
            <a:rPr lang="fr-FR" sz="1200" dirty="0" smtClean="0">
              <a:latin typeface="+mn-lt"/>
            </a:rPr>
            <a:t>Fermer le sas de la chambre.</a:t>
          </a:r>
          <a:endParaRPr lang="fr-FR" sz="1200" dirty="0">
            <a:latin typeface="+mn-lt"/>
          </a:endParaRPr>
        </a:p>
      </dgm:t>
    </dgm:pt>
    <dgm:pt modelId="{2506B5AF-5955-456D-BF5F-972B4327BD60}" type="parTrans" cxnId="{07769EC6-3D3A-45F1-B98F-D200BA4A6AAD}">
      <dgm:prSet/>
      <dgm:spPr/>
      <dgm:t>
        <a:bodyPr/>
        <a:lstStyle/>
        <a:p>
          <a:endParaRPr lang="fr-FR"/>
        </a:p>
      </dgm:t>
    </dgm:pt>
    <dgm:pt modelId="{D5C1B86E-1007-429D-8F75-B3786B40F0C2}" type="sibTrans" cxnId="{07769EC6-3D3A-45F1-B98F-D200BA4A6AAD}">
      <dgm:prSet/>
      <dgm:spPr/>
      <dgm:t>
        <a:bodyPr/>
        <a:lstStyle/>
        <a:p>
          <a:endParaRPr lang="fr-FR"/>
        </a:p>
      </dgm:t>
    </dgm:pt>
    <dgm:pt modelId="{573EDD70-FFA6-4694-9908-33D3D980D25B}">
      <dgm:prSet phldrT="[Texte]" custT="1"/>
      <dgm:spPr/>
      <dgm:t>
        <a:bodyPr/>
        <a:lstStyle/>
        <a:p>
          <a:r>
            <a:rPr lang="fr-FR" sz="1200" dirty="0" smtClean="0">
              <a:latin typeface="+mn-lt"/>
            </a:rPr>
            <a:t>Régler la puissance du bombardement d’électron</a:t>
          </a:r>
          <a:r>
            <a:rPr lang="fr-FR" sz="1400" dirty="0" smtClean="0"/>
            <a:t>.</a:t>
          </a:r>
          <a:endParaRPr lang="fr-FR" sz="1400" dirty="0"/>
        </a:p>
      </dgm:t>
    </dgm:pt>
    <dgm:pt modelId="{94EE5098-D962-4712-995F-91AD42A33C55}" type="parTrans" cxnId="{3E117BBC-E8BA-43CE-B953-594DA8F71240}">
      <dgm:prSet/>
      <dgm:spPr/>
      <dgm:t>
        <a:bodyPr/>
        <a:lstStyle/>
        <a:p>
          <a:endParaRPr lang="fr-FR"/>
        </a:p>
      </dgm:t>
    </dgm:pt>
    <dgm:pt modelId="{97C74AA9-B8CB-4E77-943D-1CF2584BF300}" type="sibTrans" cxnId="{3E117BBC-E8BA-43CE-B953-594DA8F71240}">
      <dgm:prSet/>
      <dgm:spPr/>
      <dgm:t>
        <a:bodyPr/>
        <a:lstStyle/>
        <a:p>
          <a:endParaRPr lang="fr-FR"/>
        </a:p>
      </dgm:t>
    </dgm:pt>
    <dgm:pt modelId="{A91300D8-86DF-43FB-8D09-D0D259598FE5}">
      <dgm:prSet phldrT="[Texte]" custT="1"/>
      <dgm:spPr/>
      <dgm:t>
        <a:bodyPr/>
        <a:lstStyle/>
        <a:p>
          <a:r>
            <a:rPr lang="fr-FR" sz="1200" dirty="0" smtClean="0">
              <a:latin typeface="Arial" pitchFamily="34" charset="0"/>
              <a:cs typeface="Arial" pitchFamily="34" charset="0"/>
            </a:rPr>
            <a:t>Refaire l’essai sur des endroits différents de l’échantillon pour détecter d’autres éléments (utile pour les alliages, matériaux composites…)</a:t>
          </a:r>
          <a:endParaRPr lang="fr-FR" sz="1200" dirty="0">
            <a:latin typeface="Arial" pitchFamily="34" charset="0"/>
            <a:cs typeface="Arial" pitchFamily="34" charset="0"/>
          </a:endParaRPr>
        </a:p>
      </dgm:t>
    </dgm:pt>
    <dgm:pt modelId="{CF1DEA0A-B8D3-4928-84C7-7E87BEA6ADC9}" type="parTrans" cxnId="{649B05BE-4764-4E52-8FCB-D0F3ACD92E20}">
      <dgm:prSet/>
      <dgm:spPr/>
      <dgm:t>
        <a:bodyPr/>
        <a:lstStyle/>
        <a:p>
          <a:endParaRPr lang="fr-FR"/>
        </a:p>
      </dgm:t>
    </dgm:pt>
    <dgm:pt modelId="{B4A9C935-8B98-4380-BFC0-A2E40B196538}" type="sibTrans" cxnId="{649B05BE-4764-4E52-8FCB-D0F3ACD92E20}">
      <dgm:prSet/>
      <dgm:spPr/>
      <dgm:t>
        <a:bodyPr/>
        <a:lstStyle/>
        <a:p>
          <a:endParaRPr lang="fr-FR"/>
        </a:p>
      </dgm:t>
    </dgm:pt>
    <dgm:pt modelId="{D29EEF0A-74FB-4C22-A126-CB7F3D6F7EED}">
      <dgm:prSet phldrT="[Texte]"/>
      <dgm:spPr/>
      <dgm:t>
        <a:bodyPr/>
        <a:lstStyle/>
        <a:p>
          <a:r>
            <a:rPr lang="fr-FR" dirty="0" smtClean="0">
              <a:latin typeface="Arial" pitchFamily="34" charset="0"/>
              <a:cs typeface="Arial" pitchFamily="34" charset="0"/>
            </a:rPr>
            <a:t>Résultats</a:t>
          </a:r>
          <a:endParaRPr lang="fr-FR" dirty="0">
            <a:latin typeface="Arial" pitchFamily="34" charset="0"/>
            <a:cs typeface="Arial" pitchFamily="34" charset="0"/>
          </a:endParaRPr>
        </a:p>
      </dgm:t>
    </dgm:pt>
    <dgm:pt modelId="{D904E033-7E0C-48B7-ACAE-219CF45964AB}" type="parTrans" cxnId="{64E2248E-C172-4028-B37C-4B951EB2D95E}">
      <dgm:prSet/>
      <dgm:spPr/>
      <dgm:t>
        <a:bodyPr/>
        <a:lstStyle/>
        <a:p>
          <a:endParaRPr lang="fr-FR"/>
        </a:p>
      </dgm:t>
    </dgm:pt>
    <dgm:pt modelId="{4B027136-CC1D-45E2-8A2D-F54B36FC6735}" type="sibTrans" cxnId="{64E2248E-C172-4028-B37C-4B951EB2D95E}">
      <dgm:prSet/>
      <dgm:spPr/>
      <dgm:t>
        <a:bodyPr/>
        <a:lstStyle/>
        <a:p>
          <a:endParaRPr lang="fr-FR"/>
        </a:p>
      </dgm:t>
    </dgm:pt>
    <dgm:pt modelId="{1826D5A9-89C9-487E-896E-1C95E8BEF489}">
      <dgm:prSet phldrT="[Texte]" custT="1"/>
      <dgm:spPr/>
      <dgm:t>
        <a:bodyPr/>
        <a:lstStyle/>
        <a:p>
          <a:r>
            <a:rPr lang="fr-FR" sz="1200" dirty="0" smtClean="0">
              <a:latin typeface="Arial" pitchFamily="34" charset="0"/>
              <a:cs typeface="Arial" pitchFamily="34" charset="0"/>
            </a:rPr>
            <a:t>Analyser le spectre du rayonnement et déterminer pour chaque pics d’intensités un éléments composants l’échantillon grâce à la longueur d’onde où se situe le pic.</a:t>
          </a:r>
          <a:endParaRPr lang="fr-FR" sz="1200" dirty="0">
            <a:latin typeface="Arial" pitchFamily="34" charset="0"/>
            <a:cs typeface="Arial" pitchFamily="34" charset="0"/>
          </a:endParaRPr>
        </a:p>
      </dgm:t>
    </dgm:pt>
    <dgm:pt modelId="{E8619347-1D9D-4C22-B39E-6C1722639460}" type="parTrans" cxnId="{577B6794-9580-406E-91AB-BE215E5E89F1}">
      <dgm:prSet/>
      <dgm:spPr/>
      <dgm:t>
        <a:bodyPr/>
        <a:lstStyle/>
        <a:p>
          <a:endParaRPr lang="fr-FR"/>
        </a:p>
      </dgm:t>
    </dgm:pt>
    <dgm:pt modelId="{FA60A6B0-4439-4256-8157-0897BB771FC5}" type="sibTrans" cxnId="{577B6794-9580-406E-91AB-BE215E5E89F1}">
      <dgm:prSet/>
      <dgm:spPr/>
      <dgm:t>
        <a:bodyPr/>
        <a:lstStyle/>
        <a:p>
          <a:endParaRPr lang="fr-FR"/>
        </a:p>
      </dgm:t>
    </dgm:pt>
    <dgm:pt modelId="{87994B28-A428-4FDA-8AF7-250263038148}" type="pres">
      <dgm:prSet presAssocID="{D11C3A33-883C-45AE-8FE2-EDCE60C15AC3}" presName="linearFlow" presStyleCnt="0">
        <dgm:presLayoutVars>
          <dgm:dir/>
          <dgm:animLvl val="lvl"/>
          <dgm:resizeHandles val="exact"/>
        </dgm:presLayoutVars>
      </dgm:prSet>
      <dgm:spPr/>
      <dgm:t>
        <a:bodyPr/>
        <a:lstStyle/>
        <a:p>
          <a:endParaRPr lang="fr-FR"/>
        </a:p>
      </dgm:t>
    </dgm:pt>
    <dgm:pt modelId="{11E89F9C-D8DC-4B16-AB9E-4EEE97B65F3D}" type="pres">
      <dgm:prSet presAssocID="{ABDFFAA6-AE06-4A8D-840C-7C178BCD648D}" presName="composite" presStyleCnt="0"/>
      <dgm:spPr/>
      <dgm:t>
        <a:bodyPr/>
        <a:lstStyle/>
        <a:p>
          <a:endParaRPr lang="fr-FR"/>
        </a:p>
      </dgm:t>
    </dgm:pt>
    <dgm:pt modelId="{B86D8FD4-4072-4702-83C1-AEC13290E884}" type="pres">
      <dgm:prSet presAssocID="{ABDFFAA6-AE06-4A8D-840C-7C178BCD648D}" presName="parentText" presStyleLbl="alignNode1" presStyleIdx="0" presStyleCnt="4">
        <dgm:presLayoutVars>
          <dgm:chMax val="1"/>
          <dgm:bulletEnabled val="1"/>
        </dgm:presLayoutVars>
      </dgm:prSet>
      <dgm:spPr/>
      <dgm:t>
        <a:bodyPr/>
        <a:lstStyle/>
        <a:p>
          <a:endParaRPr lang="fr-FR"/>
        </a:p>
      </dgm:t>
    </dgm:pt>
    <dgm:pt modelId="{82CD013E-7F2C-4E0B-AB3D-6424DF234667}" type="pres">
      <dgm:prSet presAssocID="{ABDFFAA6-AE06-4A8D-840C-7C178BCD648D}" presName="descendantText" presStyleLbl="alignAcc1" presStyleIdx="0" presStyleCnt="4">
        <dgm:presLayoutVars>
          <dgm:bulletEnabled val="1"/>
        </dgm:presLayoutVars>
      </dgm:prSet>
      <dgm:spPr/>
      <dgm:t>
        <a:bodyPr/>
        <a:lstStyle/>
        <a:p>
          <a:endParaRPr lang="fr-FR"/>
        </a:p>
      </dgm:t>
    </dgm:pt>
    <dgm:pt modelId="{DB7D5DFD-6777-4132-BE9D-C74E44538029}" type="pres">
      <dgm:prSet presAssocID="{A280B0D0-7419-481E-B444-F1902DB9B011}" presName="sp" presStyleCnt="0"/>
      <dgm:spPr/>
      <dgm:t>
        <a:bodyPr/>
        <a:lstStyle/>
        <a:p>
          <a:endParaRPr lang="fr-FR"/>
        </a:p>
      </dgm:t>
    </dgm:pt>
    <dgm:pt modelId="{9E3D6074-68A5-4070-A324-51D949AE1A59}" type="pres">
      <dgm:prSet presAssocID="{BEB1E88C-0C97-48C1-A796-DD911968F85A}" presName="composite" presStyleCnt="0"/>
      <dgm:spPr/>
      <dgm:t>
        <a:bodyPr/>
        <a:lstStyle/>
        <a:p>
          <a:endParaRPr lang="fr-FR"/>
        </a:p>
      </dgm:t>
    </dgm:pt>
    <dgm:pt modelId="{1B8CAAA8-0D11-4963-86CB-324038E4A6D1}" type="pres">
      <dgm:prSet presAssocID="{BEB1E88C-0C97-48C1-A796-DD911968F85A}" presName="parentText" presStyleLbl="alignNode1" presStyleIdx="1" presStyleCnt="4">
        <dgm:presLayoutVars>
          <dgm:chMax val="1"/>
          <dgm:bulletEnabled val="1"/>
        </dgm:presLayoutVars>
      </dgm:prSet>
      <dgm:spPr/>
      <dgm:t>
        <a:bodyPr/>
        <a:lstStyle/>
        <a:p>
          <a:endParaRPr lang="fr-FR"/>
        </a:p>
      </dgm:t>
    </dgm:pt>
    <dgm:pt modelId="{0A84C9C1-5C4E-4CAB-B0D5-03536EDA22CD}" type="pres">
      <dgm:prSet presAssocID="{BEB1E88C-0C97-48C1-A796-DD911968F85A}" presName="descendantText" presStyleLbl="alignAcc1" presStyleIdx="1" presStyleCnt="4">
        <dgm:presLayoutVars>
          <dgm:bulletEnabled val="1"/>
        </dgm:presLayoutVars>
      </dgm:prSet>
      <dgm:spPr/>
      <dgm:t>
        <a:bodyPr/>
        <a:lstStyle/>
        <a:p>
          <a:endParaRPr lang="fr-FR"/>
        </a:p>
      </dgm:t>
    </dgm:pt>
    <dgm:pt modelId="{9CE29C7B-C036-4366-9FED-374CC8127A54}" type="pres">
      <dgm:prSet presAssocID="{5DA7369A-DCE8-44F9-8C04-FEE57BB9E3DF}" presName="sp" presStyleCnt="0"/>
      <dgm:spPr/>
      <dgm:t>
        <a:bodyPr/>
        <a:lstStyle/>
        <a:p>
          <a:endParaRPr lang="fr-FR"/>
        </a:p>
      </dgm:t>
    </dgm:pt>
    <dgm:pt modelId="{19F7C762-BEC0-49F9-A894-1C9A1C188894}" type="pres">
      <dgm:prSet presAssocID="{5DAE8DA6-CCFA-46DB-B12E-FB1E01E0AF0F}" presName="composite" presStyleCnt="0"/>
      <dgm:spPr/>
      <dgm:t>
        <a:bodyPr/>
        <a:lstStyle/>
        <a:p>
          <a:endParaRPr lang="fr-FR"/>
        </a:p>
      </dgm:t>
    </dgm:pt>
    <dgm:pt modelId="{4A23BF88-AE23-4868-BF76-350EA91D1861}" type="pres">
      <dgm:prSet presAssocID="{5DAE8DA6-CCFA-46DB-B12E-FB1E01E0AF0F}" presName="parentText" presStyleLbl="alignNode1" presStyleIdx="2" presStyleCnt="4">
        <dgm:presLayoutVars>
          <dgm:chMax val="1"/>
          <dgm:bulletEnabled val="1"/>
        </dgm:presLayoutVars>
      </dgm:prSet>
      <dgm:spPr/>
      <dgm:t>
        <a:bodyPr/>
        <a:lstStyle/>
        <a:p>
          <a:endParaRPr lang="fr-FR"/>
        </a:p>
      </dgm:t>
    </dgm:pt>
    <dgm:pt modelId="{FC48FD8B-1A4E-4EFD-8B46-E19CD40B4705}" type="pres">
      <dgm:prSet presAssocID="{5DAE8DA6-CCFA-46DB-B12E-FB1E01E0AF0F}" presName="descendantText" presStyleLbl="alignAcc1" presStyleIdx="2" presStyleCnt="4">
        <dgm:presLayoutVars>
          <dgm:bulletEnabled val="1"/>
        </dgm:presLayoutVars>
      </dgm:prSet>
      <dgm:spPr/>
      <dgm:t>
        <a:bodyPr/>
        <a:lstStyle/>
        <a:p>
          <a:endParaRPr lang="fr-FR"/>
        </a:p>
      </dgm:t>
    </dgm:pt>
    <dgm:pt modelId="{27785AD9-8569-4EF8-BAF8-36F6C04781FC}" type="pres">
      <dgm:prSet presAssocID="{9F22C1BB-4ABD-4E7E-8347-BA1B24BFCC2B}" presName="sp" presStyleCnt="0"/>
      <dgm:spPr/>
      <dgm:t>
        <a:bodyPr/>
        <a:lstStyle/>
        <a:p>
          <a:endParaRPr lang="fr-FR"/>
        </a:p>
      </dgm:t>
    </dgm:pt>
    <dgm:pt modelId="{3BC19710-3458-4EFD-8BD7-D126A87E0002}" type="pres">
      <dgm:prSet presAssocID="{D29EEF0A-74FB-4C22-A126-CB7F3D6F7EED}" presName="composite" presStyleCnt="0"/>
      <dgm:spPr/>
      <dgm:t>
        <a:bodyPr/>
        <a:lstStyle/>
        <a:p>
          <a:endParaRPr lang="fr-FR"/>
        </a:p>
      </dgm:t>
    </dgm:pt>
    <dgm:pt modelId="{5C6170B0-7150-473B-B024-548D4AC64191}" type="pres">
      <dgm:prSet presAssocID="{D29EEF0A-74FB-4C22-A126-CB7F3D6F7EED}" presName="parentText" presStyleLbl="alignNode1" presStyleIdx="3" presStyleCnt="4">
        <dgm:presLayoutVars>
          <dgm:chMax val="1"/>
          <dgm:bulletEnabled val="1"/>
        </dgm:presLayoutVars>
      </dgm:prSet>
      <dgm:spPr/>
      <dgm:t>
        <a:bodyPr/>
        <a:lstStyle/>
        <a:p>
          <a:endParaRPr lang="fr-FR"/>
        </a:p>
      </dgm:t>
    </dgm:pt>
    <dgm:pt modelId="{023B25F6-A793-474C-917D-681D84E4F16A}" type="pres">
      <dgm:prSet presAssocID="{D29EEF0A-74FB-4C22-A126-CB7F3D6F7EED}" presName="descendantText" presStyleLbl="alignAcc1" presStyleIdx="3" presStyleCnt="4">
        <dgm:presLayoutVars>
          <dgm:bulletEnabled val="1"/>
        </dgm:presLayoutVars>
      </dgm:prSet>
      <dgm:spPr/>
      <dgm:t>
        <a:bodyPr/>
        <a:lstStyle/>
        <a:p>
          <a:endParaRPr lang="fr-FR"/>
        </a:p>
      </dgm:t>
    </dgm:pt>
  </dgm:ptLst>
  <dgm:cxnLst>
    <dgm:cxn modelId="{64E2248E-C172-4028-B37C-4B951EB2D95E}" srcId="{D11C3A33-883C-45AE-8FE2-EDCE60C15AC3}" destId="{D29EEF0A-74FB-4C22-A126-CB7F3D6F7EED}" srcOrd="3" destOrd="0" parTransId="{D904E033-7E0C-48B7-ACAE-219CF45964AB}" sibTransId="{4B027136-CC1D-45E2-8A2D-F54B36FC6735}"/>
    <dgm:cxn modelId="{C8909636-AF37-4EF9-9799-215FC12525A4}" type="presOf" srcId="{1826D5A9-89C9-487E-896E-1C95E8BEF489}" destId="{023B25F6-A793-474C-917D-681D84E4F16A}" srcOrd="0" destOrd="0" presId="urn:microsoft.com/office/officeart/2005/8/layout/chevron2"/>
    <dgm:cxn modelId="{8E8E0BF6-2663-4669-874D-B199F5A24AD9}" srcId="{ABDFFAA6-AE06-4A8D-840C-7C178BCD648D}" destId="{A121DE51-89BD-4A64-BAF4-5C1575A09334}" srcOrd="0" destOrd="0" parTransId="{5261DED7-8AFA-4DFD-A5D5-02420AA757F7}" sibTransId="{0C34AF82-0EAD-440C-AA97-543748A33D1A}"/>
    <dgm:cxn modelId="{1C43BD45-2750-451C-A304-D200224BFAE5}" type="presOf" srcId="{5180A811-CFEB-4623-90FE-2FAEF3A0BE68}" destId="{0A84C9C1-5C4E-4CAB-B0D5-03536EDA22CD}" srcOrd="0" destOrd="1" presId="urn:microsoft.com/office/officeart/2005/8/layout/chevron2"/>
    <dgm:cxn modelId="{07769EC6-3D3A-45F1-B98F-D200BA4A6AAD}" srcId="{BEB1E88C-0C97-48C1-A796-DD911968F85A}" destId="{5180A811-CFEB-4623-90FE-2FAEF3A0BE68}" srcOrd="1" destOrd="0" parTransId="{2506B5AF-5955-456D-BF5F-972B4327BD60}" sibTransId="{D5C1B86E-1007-429D-8F75-B3786B40F0C2}"/>
    <dgm:cxn modelId="{820CE8D5-982D-4889-B3B2-99427F208536}" srcId="{ABDFFAA6-AE06-4A8D-840C-7C178BCD648D}" destId="{AF44FD84-F8EA-42E7-8D9E-7F340B38CB03}" srcOrd="2" destOrd="0" parTransId="{F168AE31-EA24-4E5C-8042-622613E41B5A}" sibTransId="{CF170DFB-0029-4B6C-847B-C26A7574A427}"/>
    <dgm:cxn modelId="{7EA4553E-6A9E-4BE0-B2C2-5C12A7B6F0B3}" type="presOf" srcId="{BEB1E88C-0C97-48C1-A796-DD911968F85A}" destId="{1B8CAAA8-0D11-4963-86CB-324038E4A6D1}" srcOrd="0" destOrd="0" presId="urn:microsoft.com/office/officeart/2005/8/layout/chevron2"/>
    <dgm:cxn modelId="{5E92BC67-3F49-4D67-A53F-D894C86F3FCB}" type="presOf" srcId="{5C4AAFBB-3C16-4747-9B43-3F5C2B50B32C}" destId="{82CD013E-7F2C-4E0B-AB3D-6424DF234667}" srcOrd="0" destOrd="1" presId="urn:microsoft.com/office/officeart/2005/8/layout/chevron2"/>
    <dgm:cxn modelId="{78A83506-7B12-42B0-BB0A-9E4C43579820}" type="presOf" srcId="{A91300D8-86DF-43FB-8D09-D0D259598FE5}" destId="{FC48FD8B-1A4E-4EFD-8B46-E19CD40B4705}" srcOrd="0" destOrd="1" presId="urn:microsoft.com/office/officeart/2005/8/layout/chevron2"/>
    <dgm:cxn modelId="{BDE25398-B6BD-4DA3-8076-2D43497E412B}" srcId="{BEB1E88C-0C97-48C1-A796-DD911968F85A}" destId="{79EB2F0D-402B-497A-87E4-245B7483E0C6}" srcOrd="2" destOrd="0" parTransId="{56603314-8D0A-4922-A4FC-2C024B3D7EF7}" sibTransId="{FFB0B868-C78B-41E9-A4C4-265E64DB5808}"/>
    <dgm:cxn modelId="{727E23C1-A4A2-4EC5-A60A-F12F47D4CBED}" srcId="{D11C3A33-883C-45AE-8FE2-EDCE60C15AC3}" destId="{5DAE8DA6-CCFA-46DB-B12E-FB1E01E0AF0F}" srcOrd="2" destOrd="0" parTransId="{477777F5-349F-4FE0-981B-2C624F6D5C5E}" sibTransId="{9F22C1BB-4ABD-4E7E-8347-BA1B24BFCC2B}"/>
    <dgm:cxn modelId="{B669C6A9-ACE2-4699-A809-0829951AE0DA}" type="presOf" srcId="{5DAE8DA6-CCFA-46DB-B12E-FB1E01E0AF0F}" destId="{4A23BF88-AE23-4868-BF76-350EA91D1861}" srcOrd="0" destOrd="0" presId="urn:microsoft.com/office/officeart/2005/8/layout/chevron2"/>
    <dgm:cxn modelId="{1E5C264D-5212-4070-AC8C-8285290131D1}" type="presOf" srcId="{DF312F7B-BF7F-484E-B2C7-30369ACFCE0B}" destId="{FC48FD8B-1A4E-4EFD-8B46-E19CD40B4705}" srcOrd="0" destOrd="0" presId="urn:microsoft.com/office/officeart/2005/8/layout/chevron2"/>
    <dgm:cxn modelId="{8936CAD3-FE3D-416B-9287-45F75498CA48}" type="presOf" srcId="{13B293DF-906A-4568-8293-87C95C173F4B}" destId="{0A84C9C1-5C4E-4CAB-B0D5-03536EDA22CD}" srcOrd="0" destOrd="0" presId="urn:microsoft.com/office/officeart/2005/8/layout/chevron2"/>
    <dgm:cxn modelId="{3E117BBC-E8BA-43CE-B953-594DA8F71240}" srcId="{BEB1E88C-0C97-48C1-A796-DD911968F85A}" destId="{573EDD70-FFA6-4694-9908-33D3D980D25B}" srcOrd="3" destOrd="0" parTransId="{94EE5098-D962-4712-995F-91AD42A33C55}" sibTransId="{97C74AA9-B8CB-4E77-943D-1CF2584BF300}"/>
    <dgm:cxn modelId="{696C0626-B613-43A1-8E35-B04528845819}" srcId="{D11C3A33-883C-45AE-8FE2-EDCE60C15AC3}" destId="{BEB1E88C-0C97-48C1-A796-DD911968F85A}" srcOrd="1" destOrd="0" parTransId="{EBD6D56F-AEB5-4A44-AB6D-E6786538A768}" sibTransId="{5DA7369A-DCE8-44F9-8C04-FEE57BB9E3DF}"/>
    <dgm:cxn modelId="{1629BCD2-8D6D-4C78-84CA-853203CEFC56}" srcId="{BEB1E88C-0C97-48C1-A796-DD911968F85A}" destId="{13B293DF-906A-4568-8293-87C95C173F4B}" srcOrd="0" destOrd="0" parTransId="{583C31A4-950D-4525-BAD6-80AE4AE06376}" sibTransId="{BCBDEE61-748E-414A-997E-1435CF8C4E4F}"/>
    <dgm:cxn modelId="{B8764A23-3D39-475E-9646-E09D22E3E4FA}" srcId="{ABDFFAA6-AE06-4A8D-840C-7C178BCD648D}" destId="{5C4AAFBB-3C16-4747-9B43-3F5C2B50B32C}" srcOrd="1" destOrd="0" parTransId="{EC59FB15-7E30-4DE1-BF02-7A172D773C43}" sibTransId="{13ECC079-93FD-433C-8958-FF618A76D35B}"/>
    <dgm:cxn modelId="{8736E639-4954-4FC0-B1FA-314EB6CE4978}" type="presOf" srcId="{79EB2F0D-402B-497A-87E4-245B7483E0C6}" destId="{0A84C9C1-5C4E-4CAB-B0D5-03536EDA22CD}" srcOrd="0" destOrd="2" presId="urn:microsoft.com/office/officeart/2005/8/layout/chevron2"/>
    <dgm:cxn modelId="{E013F6D0-C8E7-45B1-812F-F75D27919455}" type="presOf" srcId="{A121DE51-89BD-4A64-BAF4-5C1575A09334}" destId="{82CD013E-7F2C-4E0B-AB3D-6424DF234667}" srcOrd="0" destOrd="0" presId="urn:microsoft.com/office/officeart/2005/8/layout/chevron2"/>
    <dgm:cxn modelId="{4F75B457-E7F7-444C-8F25-EC7454DEF1CD}" type="presOf" srcId="{ABDFFAA6-AE06-4A8D-840C-7C178BCD648D}" destId="{B86D8FD4-4072-4702-83C1-AEC13290E884}" srcOrd="0" destOrd="0" presId="urn:microsoft.com/office/officeart/2005/8/layout/chevron2"/>
    <dgm:cxn modelId="{577B6794-9580-406E-91AB-BE215E5E89F1}" srcId="{D29EEF0A-74FB-4C22-A126-CB7F3D6F7EED}" destId="{1826D5A9-89C9-487E-896E-1C95E8BEF489}" srcOrd="0" destOrd="0" parTransId="{E8619347-1D9D-4C22-B39E-6C1722639460}" sibTransId="{FA60A6B0-4439-4256-8157-0897BB771FC5}"/>
    <dgm:cxn modelId="{6F6B76DA-F675-44C8-A4A4-51C6206F0230}" type="presOf" srcId="{573EDD70-FFA6-4694-9908-33D3D980D25B}" destId="{0A84C9C1-5C4E-4CAB-B0D5-03536EDA22CD}" srcOrd="0" destOrd="3" presId="urn:microsoft.com/office/officeart/2005/8/layout/chevron2"/>
    <dgm:cxn modelId="{CCF321C9-96F3-4D76-ABC9-F13CAE26E929}" srcId="{D11C3A33-883C-45AE-8FE2-EDCE60C15AC3}" destId="{ABDFFAA6-AE06-4A8D-840C-7C178BCD648D}" srcOrd="0" destOrd="0" parTransId="{F6822C34-D7DD-4FA7-B895-6AC8ACC1A26D}" sibTransId="{A280B0D0-7419-481E-B444-F1902DB9B011}"/>
    <dgm:cxn modelId="{C5965E70-EFAD-47D4-BCDE-E2F1A0B29371}" type="presOf" srcId="{D11C3A33-883C-45AE-8FE2-EDCE60C15AC3}" destId="{87994B28-A428-4FDA-8AF7-250263038148}" srcOrd="0" destOrd="0" presId="urn:microsoft.com/office/officeart/2005/8/layout/chevron2"/>
    <dgm:cxn modelId="{0B2BF340-BB42-4CEE-AB7C-8B387BB53B45}" type="presOf" srcId="{D29EEF0A-74FB-4C22-A126-CB7F3D6F7EED}" destId="{5C6170B0-7150-473B-B024-548D4AC64191}" srcOrd="0" destOrd="0" presId="urn:microsoft.com/office/officeart/2005/8/layout/chevron2"/>
    <dgm:cxn modelId="{B17D688F-F261-4810-85DA-4A945B0399B2}" srcId="{5DAE8DA6-CCFA-46DB-B12E-FB1E01E0AF0F}" destId="{DF312F7B-BF7F-484E-B2C7-30369ACFCE0B}" srcOrd="0" destOrd="0" parTransId="{7C6393DC-F71B-454B-881D-CB200427B5F7}" sibTransId="{3A2B1B89-204F-42D1-B7AA-1A93A196D7B8}"/>
    <dgm:cxn modelId="{649B05BE-4764-4E52-8FCB-D0F3ACD92E20}" srcId="{5DAE8DA6-CCFA-46DB-B12E-FB1E01E0AF0F}" destId="{A91300D8-86DF-43FB-8D09-D0D259598FE5}" srcOrd="1" destOrd="0" parTransId="{CF1DEA0A-B8D3-4928-84C7-7E87BEA6ADC9}" sibTransId="{B4A9C935-8B98-4380-BFC0-A2E40B196538}"/>
    <dgm:cxn modelId="{400F29E6-CC87-4BD5-90AB-8BF5BF1AEFC3}" type="presOf" srcId="{AF44FD84-F8EA-42E7-8D9E-7F340B38CB03}" destId="{82CD013E-7F2C-4E0B-AB3D-6424DF234667}" srcOrd="0" destOrd="2" presId="urn:microsoft.com/office/officeart/2005/8/layout/chevron2"/>
    <dgm:cxn modelId="{6A08C223-BCAD-4034-9CD4-666D1034431B}" type="presParOf" srcId="{87994B28-A428-4FDA-8AF7-250263038148}" destId="{11E89F9C-D8DC-4B16-AB9E-4EEE97B65F3D}" srcOrd="0" destOrd="0" presId="urn:microsoft.com/office/officeart/2005/8/layout/chevron2"/>
    <dgm:cxn modelId="{28FC25C0-5DF0-478A-8D65-43F0FC15EB38}" type="presParOf" srcId="{11E89F9C-D8DC-4B16-AB9E-4EEE97B65F3D}" destId="{B86D8FD4-4072-4702-83C1-AEC13290E884}" srcOrd="0" destOrd="0" presId="urn:microsoft.com/office/officeart/2005/8/layout/chevron2"/>
    <dgm:cxn modelId="{52F64E1B-E732-4FCE-901C-C0CF5A51580E}" type="presParOf" srcId="{11E89F9C-D8DC-4B16-AB9E-4EEE97B65F3D}" destId="{82CD013E-7F2C-4E0B-AB3D-6424DF234667}" srcOrd="1" destOrd="0" presId="urn:microsoft.com/office/officeart/2005/8/layout/chevron2"/>
    <dgm:cxn modelId="{33CB41CE-7743-4E38-B6B2-00DF4D0E02FE}" type="presParOf" srcId="{87994B28-A428-4FDA-8AF7-250263038148}" destId="{DB7D5DFD-6777-4132-BE9D-C74E44538029}" srcOrd="1" destOrd="0" presId="urn:microsoft.com/office/officeart/2005/8/layout/chevron2"/>
    <dgm:cxn modelId="{3CDF0A99-D39D-4A75-8C4F-CF7775D67F64}" type="presParOf" srcId="{87994B28-A428-4FDA-8AF7-250263038148}" destId="{9E3D6074-68A5-4070-A324-51D949AE1A59}" srcOrd="2" destOrd="0" presId="urn:microsoft.com/office/officeart/2005/8/layout/chevron2"/>
    <dgm:cxn modelId="{B466323B-F592-4151-B61A-D7C28C9ACBB3}" type="presParOf" srcId="{9E3D6074-68A5-4070-A324-51D949AE1A59}" destId="{1B8CAAA8-0D11-4963-86CB-324038E4A6D1}" srcOrd="0" destOrd="0" presId="urn:microsoft.com/office/officeart/2005/8/layout/chevron2"/>
    <dgm:cxn modelId="{614CECEC-3F2C-4710-8EA9-D7E00278F035}" type="presParOf" srcId="{9E3D6074-68A5-4070-A324-51D949AE1A59}" destId="{0A84C9C1-5C4E-4CAB-B0D5-03536EDA22CD}" srcOrd="1" destOrd="0" presId="urn:microsoft.com/office/officeart/2005/8/layout/chevron2"/>
    <dgm:cxn modelId="{85E48C84-9B1C-4CE1-83E6-7EAAC65D9AE3}" type="presParOf" srcId="{87994B28-A428-4FDA-8AF7-250263038148}" destId="{9CE29C7B-C036-4366-9FED-374CC8127A54}" srcOrd="3" destOrd="0" presId="urn:microsoft.com/office/officeart/2005/8/layout/chevron2"/>
    <dgm:cxn modelId="{D42A6477-1295-4618-893F-56D7A38E8189}" type="presParOf" srcId="{87994B28-A428-4FDA-8AF7-250263038148}" destId="{19F7C762-BEC0-49F9-A894-1C9A1C188894}" srcOrd="4" destOrd="0" presId="urn:microsoft.com/office/officeart/2005/8/layout/chevron2"/>
    <dgm:cxn modelId="{C8B116FC-6E06-42EE-B395-3030090998CA}" type="presParOf" srcId="{19F7C762-BEC0-49F9-A894-1C9A1C188894}" destId="{4A23BF88-AE23-4868-BF76-350EA91D1861}" srcOrd="0" destOrd="0" presId="urn:microsoft.com/office/officeart/2005/8/layout/chevron2"/>
    <dgm:cxn modelId="{3477CE09-5C09-481A-A6C9-31929435A4E1}" type="presParOf" srcId="{19F7C762-BEC0-49F9-A894-1C9A1C188894}" destId="{FC48FD8B-1A4E-4EFD-8B46-E19CD40B4705}" srcOrd="1" destOrd="0" presId="urn:microsoft.com/office/officeart/2005/8/layout/chevron2"/>
    <dgm:cxn modelId="{DAE4C5DC-CC1D-4745-877A-109E758AA019}" type="presParOf" srcId="{87994B28-A428-4FDA-8AF7-250263038148}" destId="{27785AD9-8569-4EF8-BAF8-36F6C04781FC}" srcOrd="5" destOrd="0" presId="urn:microsoft.com/office/officeart/2005/8/layout/chevron2"/>
    <dgm:cxn modelId="{1BCA1BC7-83AA-4E14-849A-9FFB1D38EC7A}" type="presParOf" srcId="{87994B28-A428-4FDA-8AF7-250263038148}" destId="{3BC19710-3458-4EFD-8BD7-D126A87E0002}" srcOrd="6" destOrd="0" presId="urn:microsoft.com/office/officeart/2005/8/layout/chevron2"/>
    <dgm:cxn modelId="{8733A946-DA80-44A8-A436-E0F91B6E4F5F}" type="presParOf" srcId="{3BC19710-3458-4EFD-8BD7-D126A87E0002}" destId="{5C6170B0-7150-473B-B024-548D4AC64191}" srcOrd="0" destOrd="0" presId="urn:microsoft.com/office/officeart/2005/8/layout/chevron2"/>
    <dgm:cxn modelId="{CF6F8A2F-4A56-4D04-8521-2C6167DBBF3A}" type="presParOf" srcId="{3BC19710-3458-4EFD-8BD7-D126A87E0002}" destId="{023B25F6-A793-474C-917D-681D84E4F16A}"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6D8FD4-4072-4702-83C1-AEC13290E884}">
      <dsp:nvSpPr>
        <dsp:cNvPr id="0" name=""/>
        <dsp:cNvSpPr/>
      </dsp:nvSpPr>
      <dsp:spPr>
        <a:xfrm rot="5400000">
          <a:off x="-183403" y="188302"/>
          <a:ext cx="1222688" cy="855882"/>
        </a:xfrm>
        <a:prstGeom prst="chevron">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fr-FR" sz="1000" kern="1200" dirty="0" smtClean="0">
              <a:latin typeface="Arial" pitchFamily="34" charset="0"/>
              <a:cs typeface="Arial" pitchFamily="34" charset="0"/>
            </a:rPr>
            <a:t>Préparation de l’échantillon</a:t>
          </a:r>
          <a:endParaRPr lang="fr-FR" sz="1000" kern="1200" dirty="0">
            <a:latin typeface="Arial" pitchFamily="34" charset="0"/>
            <a:cs typeface="Arial" pitchFamily="34" charset="0"/>
          </a:endParaRPr>
        </a:p>
      </dsp:txBody>
      <dsp:txXfrm rot="-5400000">
        <a:off x="0" y="432840"/>
        <a:ext cx="855882" cy="366806"/>
      </dsp:txXfrm>
    </dsp:sp>
    <dsp:sp modelId="{82CD013E-7F2C-4E0B-AB3D-6424DF234667}">
      <dsp:nvSpPr>
        <dsp:cNvPr id="0" name=""/>
        <dsp:cNvSpPr/>
      </dsp:nvSpPr>
      <dsp:spPr>
        <a:xfrm rot="5400000">
          <a:off x="5313670" y="-4452889"/>
          <a:ext cx="794747" cy="9710324"/>
        </a:xfrm>
        <a:prstGeom prst="round2Same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fr-FR" sz="1200" kern="1200" dirty="0" smtClean="0">
              <a:latin typeface="Arial" pitchFamily="34" charset="0"/>
              <a:cs typeface="Arial" pitchFamily="34" charset="0"/>
            </a:rPr>
            <a:t>L’échantillon doit être de petite taille pour rentrer dans la chambre.</a:t>
          </a:r>
          <a:endParaRPr lang="fr-FR" sz="1200" kern="1200" dirty="0">
            <a:latin typeface="Arial" pitchFamily="34" charset="0"/>
            <a:cs typeface="Arial" pitchFamily="34" charset="0"/>
          </a:endParaRPr>
        </a:p>
        <a:p>
          <a:pPr marL="114300" lvl="1" indent="-114300" algn="l" defTabSz="533400">
            <a:lnSpc>
              <a:spcPct val="90000"/>
            </a:lnSpc>
            <a:spcBef>
              <a:spcPct val="0"/>
            </a:spcBef>
            <a:spcAft>
              <a:spcPct val="15000"/>
            </a:spcAft>
            <a:buChar char="••"/>
          </a:pPr>
          <a:r>
            <a:rPr lang="fr-FR" sz="1200" kern="1200" dirty="0" smtClean="0">
              <a:latin typeface="Arial" pitchFamily="34" charset="0"/>
              <a:cs typeface="Arial" pitchFamily="34" charset="0"/>
            </a:rPr>
            <a:t>L’échantillon doit être poli pour éviter qu’une surface rugueuse ne fausse le rayonnement.</a:t>
          </a:r>
          <a:endParaRPr lang="fr-FR" sz="1200" kern="1200" dirty="0">
            <a:latin typeface="Arial" pitchFamily="34" charset="0"/>
            <a:cs typeface="Arial" pitchFamily="34" charset="0"/>
          </a:endParaRPr>
        </a:p>
        <a:p>
          <a:pPr marL="114300" lvl="1" indent="-114300" algn="l" defTabSz="533400">
            <a:lnSpc>
              <a:spcPct val="90000"/>
            </a:lnSpc>
            <a:spcBef>
              <a:spcPct val="0"/>
            </a:spcBef>
            <a:spcAft>
              <a:spcPct val="15000"/>
            </a:spcAft>
            <a:buChar char="••"/>
          </a:pPr>
          <a:r>
            <a:rPr lang="fr-FR" sz="1200" kern="1200" smtClean="0">
              <a:latin typeface="Arial" pitchFamily="34" charset="0"/>
              <a:cs typeface="Arial" pitchFamily="34" charset="0"/>
            </a:rPr>
            <a:t> </a:t>
          </a:r>
          <a:r>
            <a:rPr lang="fr-FR" altLang="fr-FR" sz="1200" kern="1200" smtClean="0">
              <a:latin typeface="Arial" charset="0"/>
            </a:rPr>
            <a:t>Un échantillon isolant nécessite une métallisation de surface.</a:t>
          </a:r>
          <a:endParaRPr lang="fr-FR" sz="1200" kern="1200" dirty="0">
            <a:latin typeface="Arial" pitchFamily="34" charset="0"/>
            <a:cs typeface="Arial" pitchFamily="34" charset="0"/>
          </a:endParaRPr>
        </a:p>
      </dsp:txBody>
      <dsp:txXfrm rot="-5400000">
        <a:off x="855882" y="43695"/>
        <a:ext cx="9671528" cy="717155"/>
      </dsp:txXfrm>
    </dsp:sp>
    <dsp:sp modelId="{1B8CAAA8-0D11-4963-86CB-324038E4A6D1}">
      <dsp:nvSpPr>
        <dsp:cNvPr id="0" name=""/>
        <dsp:cNvSpPr/>
      </dsp:nvSpPr>
      <dsp:spPr>
        <a:xfrm rot="5400000">
          <a:off x="-183403" y="1264136"/>
          <a:ext cx="1222688" cy="855882"/>
        </a:xfrm>
        <a:prstGeom prst="chevron">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fr-FR" sz="1000" kern="1200" dirty="0" smtClean="0">
              <a:latin typeface="Arial" pitchFamily="34" charset="0"/>
              <a:cs typeface="Arial" pitchFamily="34" charset="0"/>
            </a:rPr>
            <a:t>Mise en place</a:t>
          </a:r>
          <a:endParaRPr lang="fr-FR" sz="1000" kern="1200" dirty="0">
            <a:latin typeface="Arial" pitchFamily="34" charset="0"/>
            <a:cs typeface="Arial" pitchFamily="34" charset="0"/>
          </a:endParaRPr>
        </a:p>
      </dsp:txBody>
      <dsp:txXfrm rot="-5400000">
        <a:off x="0" y="1508674"/>
        <a:ext cx="855882" cy="366806"/>
      </dsp:txXfrm>
    </dsp:sp>
    <dsp:sp modelId="{0A84C9C1-5C4E-4CAB-B0D5-03536EDA22CD}">
      <dsp:nvSpPr>
        <dsp:cNvPr id="0" name=""/>
        <dsp:cNvSpPr/>
      </dsp:nvSpPr>
      <dsp:spPr>
        <a:xfrm rot="5400000">
          <a:off x="5313670" y="-3377055"/>
          <a:ext cx="794747" cy="9710324"/>
        </a:xfrm>
        <a:prstGeom prst="round2Same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fr-FR" sz="1200" kern="1200" dirty="0" smtClean="0">
              <a:latin typeface="+mn-lt"/>
              <a:cs typeface="Arial" pitchFamily="34" charset="0"/>
            </a:rPr>
            <a:t>Placer l’échantillon dans la chambre à vide.</a:t>
          </a:r>
          <a:endParaRPr lang="fr-FR" sz="1200" kern="1200" dirty="0">
            <a:latin typeface="+mn-lt"/>
          </a:endParaRPr>
        </a:p>
        <a:p>
          <a:pPr marL="114300" lvl="1" indent="-114300" algn="l" defTabSz="533400">
            <a:lnSpc>
              <a:spcPct val="90000"/>
            </a:lnSpc>
            <a:spcBef>
              <a:spcPct val="0"/>
            </a:spcBef>
            <a:spcAft>
              <a:spcPct val="15000"/>
            </a:spcAft>
            <a:buChar char="••"/>
          </a:pPr>
          <a:r>
            <a:rPr lang="fr-FR" sz="1200" kern="1200" dirty="0" smtClean="0">
              <a:latin typeface="+mn-lt"/>
            </a:rPr>
            <a:t>Fermer le sas de la chambre.</a:t>
          </a:r>
          <a:endParaRPr lang="fr-FR" sz="1200" kern="1200" dirty="0">
            <a:latin typeface="+mn-lt"/>
          </a:endParaRPr>
        </a:p>
        <a:p>
          <a:pPr marL="114300" lvl="1" indent="-114300" algn="l" defTabSz="533400">
            <a:lnSpc>
              <a:spcPct val="90000"/>
            </a:lnSpc>
            <a:spcBef>
              <a:spcPct val="0"/>
            </a:spcBef>
            <a:spcAft>
              <a:spcPct val="15000"/>
            </a:spcAft>
            <a:buChar char="••"/>
          </a:pPr>
          <a:r>
            <a:rPr lang="fr-FR" sz="1200" kern="1200" dirty="0" smtClean="0">
              <a:latin typeface="+mn-lt"/>
            </a:rPr>
            <a:t>Faire le vide dans la chambre pour que les atomes de l’air ne soient pas dans le spectre.</a:t>
          </a:r>
          <a:endParaRPr lang="fr-FR" sz="1200" kern="1200" dirty="0">
            <a:latin typeface="+mn-lt"/>
          </a:endParaRPr>
        </a:p>
        <a:p>
          <a:pPr marL="114300" lvl="1" indent="-114300" algn="l" defTabSz="533400">
            <a:lnSpc>
              <a:spcPct val="90000"/>
            </a:lnSpc>
            <a:spcBef>
              <a:spcPct val="0"/>
            </a:spcBef>
            <a:spcAft>
              <a:spcPct val="15000"/>
            </a:spcAft>
            <a:buChar char="••"/>
          </a:pPr>
          <a:r>
            <a:rPr lang="fr-FR" sz="1200" kern="1200" dirty="0" smtClean="0">
              <a:latin typeface="+mn-lt"/>
            </a:rPr>
            <a:t>Régler la puissance du bombardement d’électron</a:t>
          </a:r>
          <a:r>
            <a:rPr lang="fr-FR" sz="1400" kern="1200" dirty="0" smtClean="0"/>
            <a:t>.</a:t>
          </a:r>
          <a:endParaRPr lang="fr-FR" sz="1400" kern="1200" dirty="0"/>
        </a:p>
      </dsp:txBody>
      <dsp:txXfrm rot="-5400000">
        <a:off x="855882" y="1119529"/>
        <a:ext cx="9671528" cy="717155"/>
      </dsp:txXfrm>
    </dsp:sp>
    <dsp:sp modelId="{4A23BF88-AE23-4868-BF76-350EA91D1861}">
      <dsp:nvSpPr>
        <dsp:cNvPr id="0" name=""/>
        <dsp:cNvSpPr/>
      </dsp:nvSpPr>
      <dsp:spPr>
        <a:xfrm rot="5400000">
          <a:off x="-183403" y="2339971"/>
          <a:ext cx="1222688" cy="855882"/>
        </a:xfrm>
        <a:prstGeom prst="chevron">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fr-FR" sz="1000" kern="1200" dirty="0" smtClean="0">
              <a:latin typeface="Arial" pitchFamily="34" charset="0"/>
              <a:cs typeface="Arial" pitchFamily="34" charset="0"/>
            </a:rPr>
            <a:t>Essai</a:t>
          </a:r>
          <a:endParaRPr lang="fr-FR" sz="1000" kern="1200" dirty="0">
            <a:latin typeface="Arial" pitchFamily="34" charset="0"/>
            <a:cs typeface="Arial" pitchFamily="34" charset="0"/>
          </a:endParaRPr>
        </a:p>
      </dsp:txBody>
      <dsp:txXfrm rot="-5400000">
        <a:off x="0" y="2584509"/>
        <a:ext cx="855882" cy="366806"/>
      </dsp:txXfrm>
    </dsp:sp>
    <dsp:sp modelId="{FC48FD8B-1A4E-4EFD-8B46-E19CD40B4705}">
      <dsp:nvSpPr>
        <dsp:cNvPr id="0" name=""/>
        <dsp:cNvSpPr/>
      </dsp:nvSpPr>
      <dsp:spPr>
        <a:xfrm rot="5400000">
          <a:off x="5313670" y="-2301220"/>
          <a:ext cx="794747" cy="9710324"/>
        </a:xfrm>
        <a:prstGeom prst="round2Same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fr-FR" sz="1200" kern="1200" dirty="0" smtClean="0">
              <a:latin typeface="Arial" pitchFamily="34" charset="0"/>
              <a:cs typeface="Arial" pitchFamily="34" charset="0"/>
            </a:rPr>
            <a:t>Bombarder l’échantillon d’électron et observer le spectre de son rayonnement x</a:t>
          </a:r>
          <a:endParaRPr lang="fr-FR" sz="1200" kern="1200" dirty="0">
            <a:latin typeface="Arial" pitchFamily="34" charset="0"/>
            <a:cs typeface="Arial" pitchFamily="34" charset="0"/>
          </a:endParaRPr>
        </a:p>
        <a:p>
          <a:pPr marL="114300" lvl="1" indent="-114300" algn="l" defTabSz="533400">
            <a:lnSpc>
              <a:spcPct val="90000"/>
            </a:lnSpc>
            <a:spcBef>
              <a:spcPct val="0"/>
            </a:spcBef>
            <a:spcAft>
              <a:spcPct val="15000"/>
            </a:spcAft>
            <a:buChar char="••"/>
          </a:pPr>
          <a:r>
            <a:rPr lang="fr-FR" sz="1200" kern="1200" dirty="0" smtClean="0">
              <a:latin typeface="Arial" pitchFamily="34" charset="0"/>
              <a:cs typeface="Arial" pitchFamily="34" charset="0"/>
            </a:rPr>
            <a:t>Refaire l’essai sur des endroits différents de l’échantillon pour détecter d’autres éléments (utile pour les alliages, matériaux composites…)</a:t>
          </a:r>
          <a:endParaRPr lang="fr-FR" sz="1200" kern="1200" dirty="0">
            <a:latin typeface="Arial" pitchFamily="34" charset="0"/>
            <a:cs typeface="Arial" pitchFamily="34" charset="0"/>
          </a:endParaRPr>
        </a:p>
      </dsp:txBody>
      <dsp:txXfrm rot="-5400000">
        <a:off x="855882" y="2195364"/>
        <a:ext cx="9671528" cy="717155"/>
      </dsp:txXfrm>
    </dsp:sp>
    <dsp:sp modelId="{5C6170B0-7150-473B-B024-548D4AC64191}">
      <dsp:nvSpPr>
        <dsp:cNvPr id="0" name=""/>
        <dsp:cNvSpPr/>
      </dsp:nvSpPr>
      <dsp:spPr>
        <a:xfrm rot="5400000">
          <a:off x="-183403" y="3415805"/>
          <a:ext cx="1222688" cy="855882"/>
        </a:xfrm>
        <a:prstGeom prst="chevron">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fr-FR" sz="1000" kern="1200" dirty="0" smtClean="0">
              <a:latin typeface="Arial" pitchFamily="34" charset="0"/>
              <a:cs typeface="Arial" pitchFamily="34" charset="0"/>
            </a:rPr>
            <a:t>Résultats</a:t>
          </a:r>
          <a:endParaRPr lang="fr-FR" sz="1000" kern="1200" dirty="0">
            <a:latin typeface="Arial" pitchFamily="34" charset="0"/>
            <a:cs typeface="Arial" pitchFamily="34" charset="0"/>
          </a:endParaRPr>
        </a:p>
      </dsp:txBody>
      <dsp:txXfrm rot="-5400000">
        <a:off x="0" y="3660343"/>
        <a:ext cx="855882" cy="366806"/>
      </dsp:txXfrm>
    </dsp:sp>
    <dsp:sp modelId="{023B25F6-A793-474C-917D-681D84E4F16A}">
      <dsp:nvSpPr>
        <dsp:cNvPr id="0" name=""/>
        <dsp:cNvSpPr/>
      </dsp:nvSpPr>
      <dsp:spPr>
        <a:xfrm rot="5400000">
          <a:off x="5313670" y="-1225386"/>
          <a:ext cx="794747" cy="9710324"/>
        </a:xfrm>
        <a:prstGeom prst="round2Same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fr-FR" sz="1200" kern="1200" dirty="0" smtClean="0">
              <a:latin typeface="Arial" pitchFamily="34" charset="0"/>
              <a:cs typeface="Arial" pitchFamily="34" charset="0"/>
            </a:rPr>
            <a:t>Analyser le spectre du rayonnement et déterminer pour chaque pics d’intensités un éléments composants l’échantillon grâce à la longueur d’onde où se situe le pic.</a:t>
          </a:r>
          <a:endParaRPr lang="fr-FR" sz="1200" kern="1200" dirty="0">
            <a:latin typeface="Arial" pitchFamily="34" charset="0"/>
            <a:cs typeface="Arial" pitchFamily="34" charset="0"/>
          </a:endParaRPr>
        </a:p>
      </dsp:txBody>
      <dsp:txXfrm rot="-5400000">
        <a:off x="855882" y="3271198"/>
        <a:ext cx="9671528" cy="71715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625D87-EBBE-45F6-9280-F673CD5E30AF}" type="datetimeFigureOut">
              <a:rPr lang="fr-FR" smtClean="0"/>
              <a:pPr/>
              <a:t>26/06/2016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C3204E-AD81-45AF-B330-C7284304A747}" type="slidenum">
              <a:rPr lang="fr-FR" smtClean="0"/>
              <a:pPr/>
              <a:t>‹N°›</a:t>
            </a:fld>
            <a:endParaRPr lang="fr-FR" dirty="0"/>
          </a:p>
        </p:txBody>
      </p:sp>
    </p:spTree>
    <p:extLst>
      <p:ext uri="{BB962C8B-B14F-4D97-AF65-F5344CB8AC3E}">
        <p14:creationId xmlns:p14="http://schemas.microsoft.com/office/powerpoint/2010/main" val="40782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a:t>
            </a:fld>
            <a:endParaRPr lang="fr-FR" dirty="0"/>
          </a:p>
        </p:txBody>
      </p:sp>
    </p:spTree>
    <p:extLst>
      <p:ext uri="{BB962C8B-B14F-4D97-AF65-F5344CB8AC3E}">
        <p14:creationId xmlns:p14="http://schemas.microsoft.com/office/powerpoint/2010/main" val="3716939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10</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11</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12</a:t>
            </a:fld>
            <a:endParaRPr lang="fr-FR" dirty="0"/>
          </a:p>
        </p:txBody>
      </p:sp>
    </p:spTree>
    <p:extLst>
      <p:ext uri="{BB962C8B-B14F-4D97-AF65-F5344CB8AC3E}">
        <p14:creationId xmlns:p14="http://schemas.microsoft.com/office/powerpoint/2010/main" val="16937460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13</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14</a:t>
            </a:fld>
            <a:endParaRPr lang="fr-FR" dirty="0"/>
          </a:p>
        </p:txBody>
      </p:sp>
    </p:spTree>
    <p:extLst>
      <p:ext uri="{BB962C8B-B14F-4D97-AF65-F5344CB8AC3E}">
        <p14:creationId xmlns:p14="http://schemas.microsoft.com/office/powerpoint/2010/main" val="227425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8AC3204E-AD81-45AF-B330-C7284304A747}" type="slidenum">
              <a:rPr kumimoji="0" lang="fr-F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a:t>
            </a:fld>
            <a:endParaRPr kumimoji="0" lang="fr-FR"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246380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3</a:t>
            </a:fld>
            <a:endParaRPr lang="fr-FR" dirty="0"/>
          </a:p>
        </p:txBody>
      </p:sp>
    </p:spTree>
    <p:extLst>
      <p:ext uri="{BB962C8B-B14F-4D97-AF65-F5344CB8AC3E}">
        <p14:creationId xmlns:p14="http://schemas.microsoft.com/office/powerpoint/2010/main" val="4150838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4</a:t>
            </a:fld>
            <a:endParaRPr lang="fr-FR" dirty="0"/>
          </a:p>
        </p:txBody>
      </p:sp>
    </p:spTree>
    <p:extLst>
      <p:ext uri="{BB962C8B-B14F-4D97-AF65-F5344CB8AC3E}">
        <p14:creationId xmlns:p14="http://schemas.microsoft.com/office/powerpoint/2010/main" val="3814170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5</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6</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7</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8</a:t>
            </a:fld>
            <a:endParaRPr lang="fr-FR" dirty="0"/>
          </a:p>
        </p:txBody>
      </p:sp>
    </p:spTree>
    <p:extLst>
      <p:ext uri="{BB962C8B-B14F-4D97-AF65-F5344CB8AC3E}">
        <p14:creationId xmlns:p14="http://schemas.microsoft.com/office/powerpoint/2010/main" val="2144292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9</a:t>
            </a:fld>
            <a:endParaRPr lang="fr-FR" dirty="0"/>
          </a:p>
        </p:txBody>
      </p:sp>
    </p:spTree>
    <p:extLst>
      <p:ext uri="{BB962C8B-B14F-4D97-AF65-F5344CB8AC3E}">
        <p14:creationId xmlns:p14="http://schemas.microsoft.com/office/powerpoint/2010/main" val="2144292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08825BEE-F25C-4FE5-8620-D2DD7010568C}" type="datetime1">
              <a:rPr lang="fr-FR" smtClean="0"/>
              <a:pPr/>
              <a:t>26/06/2016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100243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44AE56B-E5F1-4ADA-8439-0B4CBD093491}" type="datetime1">
              <a:rPr lang="fr-FR" smtClean="0"/>
              <a:pPr/>
              <a:t>26/06/2016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219166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899"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199"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D08D830-A8AA-4B94-B7C9-C36CDAC6DC6B}" type="datetime1">
              <a:rPr lang="fr-FR" smtClean="0"/>
              <a:pPr/>
              <a:t>26/06/2016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59480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E8A2A84-EC23-43AB-BE80-1A532FAF5894}" type="datetime1">
              <a:rPr lang="fr-FR" smtClean="0"/>
              <a:pPr/>
              <a:t>26/06/2016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287249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2"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137C98B4-F6F8-47CB-90A0-CDE4CA3709F1}" type="datetime1">
              <a:rPr lang="fr-FR" smtClean="0"/>
              <a:pPr/>
              <a:t>26/06/2016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1396339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1"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1"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163A8F4-8E6C-40FB-8E78-1E4ECE11C218}" type="datetime1">
              <a:rPr lang="fr-FR" smtClean="0"/>
              <a:pPr/>
              <a:t>26/06/2016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013638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9"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9" y="2505076"/>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2" y="2505076"/>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8EADE13-89DF-44B4-B324-56169540DE54}" type="datetime1">
              <a:rPr lang="fr-FR" smtClean="0"/>
              <a:pPr/>
              <a:t>26/06/2016</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648779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D1CB76B8-F287-4CC7-BD42-513B788C5D15}" type="datetime1">
              <a:rPr lang="fr-FR" smtClean="0"/>
              <a:pPr/>
              <a:t>26/06/2016</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759203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F1E9250-26F4-4AF3-BC8C-259679B700DC}" type="datetime1">
              <a:rPr lang="fr-FR" smtClean="0"/>
              <a:pPr/>
              <a:t>26/06/2016</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199310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90" y="457200"/>
            <a:ext cx="3932236"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548D090F-C02C-4C32-9948-D9F40CE0CE99}" type="datetime1">
              <a:rPr lang="fr-FR" smtClean="0"/>
              <a:pPr/>
              <a:t>26/06/2016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3795427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90" y="457200"/>
            <a:ext cx="3932236"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A95BD66-BEF8-4039-BD4E-42D6E709C9A4}" type="datetime1">
              <a:rPr lang="fr-FR" smtClean="0"/>
              <a:pPr/>
              <a:t>26/06/2016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66058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038476-1342-47B4-BD8F-0FB5C62F6598}" type="datetime1">
              <a:rPr lang="fr-FR" smtClean="0"/>
              <a:pPr/>
              <a:t>26/06/2016</a:t>
            </a:fld>
            <a:endParaRPr lang="fr-FR" dirty="0"/>
          </a:p>
        </p:txBody>
      </p:sp>
      <p:sp>
        <p:nvSpPr>
          <p:cNvPr id="5" name="Espace réservé du pied de page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164C0E-5842-43BF-BCC1-810351AC69BF}" type="slidenum">
              <a:rPr lang="fr-FR" smtClean="0"/>
              <a:pPr/>
              <a:t>‹N°›</a:t>
            </a:fld>
            <a:endParaRPr lang="fr-FR" dirty="0"/>
          </a:p>
        </p:txBody>
      </p:sp>
    </p:spTree>
    <p:extLst>
      <p:ext uri="{BB962C8B-B14F-4D97-AF65-F5344CB8AC3E}">
        <p14:creationId xmlns:p14="http://schemas.microsoft.com/office/powerpoint/2010/main" val="2506082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umet.univ-lille1.fr/CCM/Images/meb-7-2499x1920.jp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Lionel.Flandin@univ-savoie.fr?subject=Probl%E8me%20sur%20le%20site%20web%20LP%20-%20Caract&#233;risation&amp;Body=Bonjour%20Monsieu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ctrTitle"/>
          </p:nvPr>
        </p:nvSpPr>
        <p:spPr>
          <a:xfrm>
            <a:off x="1523996" y="692729"/>
            <a:ext cx="9144000" cy="1469792"/>
          </a:xfrm>
        </p:spPr>
        <p:txBody>
          <a:bodyPr>
            <a:normAutofit/>
          </a:bodyPr>
          <a:lstStyle/>
          <a:p>
            <a:pPr lvl="0">
              <a:lnSpc>
                <a:spcPct val="100000"/>
              </a:lnSpc>
              <a:spcBef>
                <a:spcPts val="0"/>
              </a:spcBef>
            </a:pPr>
            <a:r>
              <a:rPr lang="fr-FR" altLang="fr-FR" sz="4800" b="1" dirty="0">
                <a:solidFill>
                  <a:srgbClr val="0D0D0D"/>
                </a:solidFill>
                <a:latin typeface="Arial" charset="0"/>
                <a:ea typeface="Microsoft YaHei"/>
              </a:rPr>
              <a:t>MICRO SONDE</a:t>
            </a:r>
          </a:p>
        </p:txBody>
      </p:sp>
      <p:sp>
        <p:nvSpPr>
          <p:cNvPr id="3" name="Sous-titre 2"/>
          <p:cNvSpPr>
            <a:spLocks noGrp="1"/>
          </p:cNvSpPr>
          <p:nvPr>
            <p:ph type="subTitle" idx="1"/>
          </p:nvPr>
        </p:nvSpPr>
        <p:spPr>
          <a:xfrm rot="16200000">
            <a:off x="-1909309" y="3162302"/>
            <a:ext cx="5735639" cy="1655762"/>
          </a:xfrm>
        </p:spPr>
        <p:txBody>
          <a:bodyPr>
            <a:normAutofit/>
          </a:bodyPr>
          <a:lstStyle/>
          <a:p>
            <a:r>
              <a:rPr lang="fr-FR" sz="3200" dirty="0">
                <a:solidFill>
                  <a:schemeClr val="bg1">
                    <a:lumMod val="65000"/>
                  </a:schemeClr>
                </a:solidFill>
              </a:rPr>
              <a:t>MICRO SONDE</a:t>
            </a: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8" name="ZoneTexte 7"/>
          <p:cNvSpPr txBox="1"/>
          <p:nvPr/>
        </p:nvSpPr>
        <p:spPr>
          <a:xfrm>
            <a:off x="-4" y="5750007"/>
            <a:ext cx="12192000" cy="1107996"/>
          </a:xfrm>
          <a:prstGeom prst="rect">
            <a:avLst/>
          </a:prstGeom>
          <a:noFill/>
          <a:ln w="12700">
            <a:noFill/>
          </a:ln>
        </p:spPr>
        <p:txBody>
          <a:bodyPr wrap="square" rtlCol="0">
            <a:spAutoFit/>
          </a:bodyPr>
          <a:lstStyle/>
          <a:p>
            <a:pPr algn="ctr"/>
            <a:r>
              <a:rPr lang="fr-FR" sz="2000" b="1" dirty="0">
                <a:solidFill>
                  <a:srgbClr val="10069F"/>
                </a:solidFill>
              </a:rPr>
              <a:t>Héloïse GAY – Gabriel MOREAU</a:t>
            </a:r>
          </a:p>
          <a:p>
            <a:pPr algn="ctr"/>
            <a:endParaRPr lang="fr-FR" sz="600" b="1" dirty="0">
              <a:solidFill>
                <a:srgbClr val="10069F"/>
              </a:solidFill>
            </a:endParaRPr>
          </a:p>
          <a:p>
            <a:pPr algn="ctr"/>
            <a:r>
              <a:rPr lang="fr-FR" sz="2000" b="1" dirty="0">
                <a:solidFill>
                  <a:srgbClr val="10069F"/>
                </a:solidFill>
              </a:rPr>
              <a:t>Licence professionnelle Polymer Engineering – 2015-2016</a:t>
            </a:r>
          </a:p>
          <a:p>
            <a:pPr algn="ctr"/>
            <a:endParaRPr lang="fr-FR" sz="2000" b="1" dirty="0">
              <a:solidFill>
                <a:srgbClr val="10069F"/>
              </a:solidFill>
            </a:endParaRPr>
          </a:p>
        </p:txBody>
      </p:sp>
    </p:spTree>
    <p:extLst>
      <p:ext uri="{BB962C8B-B14F-4D97-AF65-F5344CB8AC3E}">
        <p14:creationId xmlns:p14="http://schemas.microsoft.com/office/powerpoint/2010/main" val="1335650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10</a:t>
            </a:fld>
            <a:endParaRPr lang="fr-FR" sz="2000" dirty="0">
              <a:solidFill>
                <a:schemeClr val="tx1"/>
              </a:solidFill>
            </a:endParaRPr>
          </a:p>
        </p:txBody>
      </p:sp>
      <p:sp>
        <p:nvSpPr>
          <p:cNvPr id="5" name="ZoneTexte 4"/>
          <p:cNvSpPr txBox="1"/>
          <p:nvPr/>
        </p:nvSpPr>
        <p:spPr>
          <a:xfrm>
            <a:off x="-1058" y="645131"/>
            <a:ext cx="12192000" cy="830997"/>
          </a:xfrm>
          <a:prstGeom prst="rect">
            <a:avLst/>
          </a:prstGeom>
          <a:noFill/>
        </p:spPr>
        <p:txBody>
          <a:bodyPr wrap="square" rtlCol="0">
            <a:spAutoFit/>
          </a:bodyPr>
          <a:lstStyle/>
          <a:p>
            <a:r>
              <a:rPr lang="fr-FR" sz="4800" dirty="0"/>
              <a:t>			4. Protocole</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2000" b="1"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 Gabriel MOREAU</a:t>
            </a:r>
          </a:p>
        </p:txBody>
      </p:sp>
      <p:sp>
        <p:nvSpPr>
          <p:cNvPr id="18" name="ZoneTexte 17"/>
          <p:cNvSpPr txBox="1"/>
          <p:nvPr/>
        </p:nvSpPr>
        <p:spPr>
          <a:xfrm>
            <a:off x="2409988" y="4750676"/>
            <a:ext cx="7175529" cy="707886"/>
          </a:xfrm>
          <a:prstGeom prst="rect">
            <a:avLst/>
          </a:prstGeom>
          <a:noFill/>
        </p:spPr>
        <p:txBody>
          <a:bodyPr wrap="square" rtlCol="0">
            <a:spAutoFit/>
          </a:bodyPr>
          <a:lstStyle/>
          <a:p>
            <a:pPr>
              <a:buFont typeface="Arial" pitchFamily="34" charset="0"/>
              <a:buChar char="•"/>
            </a:pPr>
            <a:r>
              <a:rPr lang="fr-FR" sz="2000" dirty="0">
                <a:solidFill>
                  <a:srgbClr val="000000"/>
                </a:solidFill>
                <a:ea typeface="Microsoft YaHei"/>
                <a:cs typeface="Microsoft YaHei"/>
              </a:rPr>
              <a:t> Calcul de l'indice de fluidité: </a:t>
            </a:r>
          </a:p>
          <a:p>
            <a:pPr lvl="0"/>
            <a:r>
              <a:rPr lang="fr-FR" sz="2000" dirty="0">
                <a:cs typeface="Arial" pitchFamily="34" charset="0"/>
              </a:rPr>
              <a:t> </a:t>
            </a:r>
          </a:p>
        </p:txBody>
      </p:sp>
      <p:graphicFrame>
        <p:nvGraphicFramePr>
          <p:cNvPr id="16" name="Diagramme 15"/>
          <p:cNvGraphicFramePr/>
          <p:nvPr>
            <p:extLst>
              <p:ext uri="{D42A27DB-BD31-4B8C-83A1-F6EECF244321}">
                <p14:modId xmlns:p14="http://schemas.microsoft.com/office/powerpoint/2010/main" val="865187518"/>
              </p:ext>
            </p:extLst>
          </p:nvPr>
        </p:nvGraphicFramePr>
        <p:xfrm>
          <a:off x="1037657" y="1412776"/>
          <a:ext cx="10566207" cy="44599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smtClean="0">
                <a:solidFill>
                  <a:schemeClr val="bg1">
                    <a:lumMod val="65000"/>
                  </a:schemeClr>
                </a:solidFill>
              </a:rPr>
              <a:t>MICRO SONDE</a:t>
            </a:r>
            <a:endParaRPr lang="fr-FR" sz="3200" dirty="0">
              <a:solidFill>
                <a:schemeClr val="bg1">
                  <a:lumMod val="65000"/>
                </a:schemeClr>
              </a:solidFill>
            </a:endParaRPr>
          </a:p>
        </p:txBody>
      </p:sp>
    </p:spTree>
    <p:extLst>
      <p:ext uri="{BB962C8B-B14F-4D97-AF65-F5344CB8AC3E}">
        <p14:creationId xmlns:p14="http://schemas.microsoft.com/office/powerpoint/2010/main" val="985701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11</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a:t>			5. Exemple</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Gabriel MOREAU</a:t>
            </a:r>
          </a:p>
        </p:txBody>
      </p:sp>
      <p:sp>
        <p:nvSpPr>
          <p:cNvPr id="16" name="ZoneTexte 15"/>
          <p:cNvSpPr txBox="1"/>
          <p:nvPr/>
        </p:nvSpPr>
        <p:spPr>
          <a:xfrm>
            <a:off x="974653" y="1608648"/>
            <a:ext cx="8626549" cy="830997"/>
          </a:xfrm>
          <a:prstGeom prst="rect">
            <a:avLst/>
          </a:prstGeom>
          <a:noFill/>
        </p:spPr>
        <p:txBody>
          <a:bodyPr wrap="square" rtlCol="0">
            <a:spAutoFit/>
          </a:bodyPr>
          <a:lstStyle/>
          <a:p>
            <a:pPr marL="285750" indent="-285750">
              <a:buFont typeface="Wingdings" panose="05000000000000000000" pitchFamily="2" charset="2"/>
              <a:buChar char="Ø"/>
            </a:pPr>
            <a:r>
              <a:rPr lang="fr-FR" sz="2400" dirty="0"/>
              <a:t>On peut observé que l’échantillon est composé de plusieurs éléments, on peut faire des hypothèses sur sa nature.</a:t>
            </a:r>
            <a:endParaRPr lang="fr-FR" sz="2400" dirty="0"/>
          </a:p>
        </p:txBody>
      </p:sp>
      <p:pic>
        <p:nvPicPr>
          <p:cNvPr id="18" name="Picture 2" descr="Afficher l'image d'orig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6392" y="2578368"/>
            <a:ext cx="4505325" cy="2847975"/>
          </a:xfrm>
          <a:prstGeom prst="rect">
            <a:avLst/>
          </a:prstGeom>
          <a:noFill/>
          <a:extLst>
            <a:ext uri="{909E8E84-426E-40DD-AFC4-6F175D3DCCD1}">
              <a14:hiddenFill xmlns:a14="http://schemas.microsoft.com/office/drawing/2010/main">
                <a:solidFill>
                  <a:srgbClr val="FFFFFF"/>
                </a:solidFill>
              </a14:hiddenFill>
            </a:ext>
          </a:extLst>
        </p:spPr>
      </p:pic>
      <p:sp>
        <p:nvSpPr>
          <p:cNvPr id="19" name="ZoneTexte 18"/>
          <p:cNvSpPr txBox="1"/>
          <p:nvPr/>
        </p:nvSpPr>
        <p:spPr>
          <a:xfrm>
            <a:off x="1786391" y="5426343"/>
            <a:ext cx="4505325" cy="523220"/>
          </a:xfrm>
          <a:prstGeom prst="rect">
            <a:avLst/>
          </a:prstGeom>
          <a:noFill/>
        </p:spPr>
        <p:txBody>
          <a:bodyPr wrap="square" rtlCol="0">
            <a:spAutoFit/>
          </a:bodyPr>
          <a:lstStyle/>
          <a:p>
            <a:r>
              <a:rPr lang="fr-FR" sz="1400" i="1" u="sng" dirty="0"/>
              <a:t>Exemple de spectre de raies X en fonction de la longueur d’onde </a:t>
            </a:r>
          </a:p>
        </p:txBody>
      </p:sp>
      <p:sp>
        <p:nvSpPr>
          <p:cNvPr id="20"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smtClean="0">
                <a:solidFill>
                  <a:schemeClr val="bg1">
                    <a:lumMod val="65000"/>
                  </a:schemeClr>
                </a:solidFill>
              </a:rPr>
              <a:t>MICRO SONDE</a:t>
            </a:r>
            <a:endParaRPr lang="fr-FR" sz="3200" dirty="0">
              <a:solidFill>
                <a:schemeClr val="bg1">
                  <a:lumMod val="65000"/>
                </a:schemeClr>
              </a:solidFill>
            </a:endParaRPr>
          </a:p>
        </p:txBody>
      </p:sp>
    </p:spTree>
    <p:extLst>
      <p:ext uri="{BB962C8B-B14F-4D97-AF65-F5344CB8AC3E}">
        <p14:creationId xmlns:p14="http://schemas.microsoft.com/office/powerpoint/2010/main" val="7090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12</a:t>
            </a:fld>
            <a:endParaRPr lang="fr-FR" sz="2000" dirty="0">
              <a:solidFill>
                <a:schemeClr val="tx1"/>
              </a:solidFill>
            </a:endParaRPr>
          </a:p>
        </p:txBody>
      </p:sp>
      <p:sp>
        <p:nvSpPr>
          <p:cNvPr id="5" name="ZoneTexte 4"/>
          <p:cNvSpPr txBox="1"/>
          <p:nvPr/>
        </p:nvSpPr>
        <p:spPr>
          <a:xfrm>
            <a:off x="-1781734" y="777651"/>
            <a:ext cx="12192000" cy="830997"/>
          </a:xfrm>
          <a:prstGeom prst="rect">
            <a:avLst/>
          </a:prstGeom>
          <a:noFill/>
        </p:spPr>
        <p:txBody>
          <a:bodyPr wrap="square" rtlCol="0">
            <a:spAutoFit/>
          </a:bodyPr>
          <a:lstStyle/>
          <a:p>
            <a:r>
              <a:rPr lang="fr-FR" sz="4800" dirty="0"/>
              <a:t>			6. Interrelation avec d’autres essais²</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Gabriel MOREAU</a:t>
            </a:r>
          </a:p>
        </p:txBody>
      </p:sp>
      <p:sp>
        <p:nvSpPr>
          <p:cNvPr id="16" name="ZoneTexte 15"/>
          <p:cNvSpPr txBox="1"/>
          <p:nvPr/>
        </p:nvSpPr>
        <p:spPr>
          <a:xfrm>
            <a:off x="1325347" y="1614623"/>
            <a:ext cx="9541306" cy="2308324"/>
          </a:xfrm>
          <a:prstGeom prst="rect">
            <a:avLst/>
          </a:prstGeom>
          <a:noFill/>
        </p:spPr>
        <p:txBody>
          <a:bodyPr wrap="square" rtlCol="0">
            <a:spAutoFit/>
          </a:bodyPr>
          <a:lstStyle/>
          <a:p>
            <a:pPr algn="just"/>
            <a:r>
              <a:rPr lang="fr-FR" sz="2400" dirty="0">
                <a:cs typeface="Arial" pitchFamily="34" charset="0"/>
              </a:rPr>
              <a:t>L’analyse à la microsonde est souvent complémentaire d’une analyse au MEB (microscope électronique à balayage).</a:t>
            </a:r>
          </a:p>
          <a:p>
            <a:pPr algn="just"/>
            <a:r>
              <a:rPr lang="fr-FR" sz="2400" dirty="0">
                <a:cs typeface="Arial" pitchFamily="34" charset="0"/>
              </a:rPr>
              <a:t>Le MEB utilise le même principe que la microsonde mais il récupère les électrons secondaire (et primaire) émis par le bombardement d’électrons. Le MEB restitue une image au micromètre de l’échantillon On peut donc faire une analyse visuelle.</a:t>
            </a:r>
          </a:p>
        </p:txBody>
      </p:sp>
      <p:pic>
        <p:nvPicPr>
          <p:cNvPr id="18" name="Picture 2" descr="http://umet.univ-lille1.fr/CCM/Images/meb-3-1280x96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3061" y="3940526"/>
            <a:ext cx="2782749" cy="208624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JPEG - 80 k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52088" y="3922947"/>
            <a:ext cx="2926764" cy="2103819"/>
          </a:xfrm>
          <a:prstGeom prst="rect">
            <a:avLst/>
          </a:prstGeom>
          <a:noFill/>
          <a:extLst>
            <a:ext uri="{909E8E84-426E-40DD-AFC4-6F175D3DCCD1}">
              <a14:hiddenFill xmlns:a14="http://schemas.microsoft.com/office/drawing/2010/main">
                <a:solidFill>
                  <a:srgbClr val="FFFFFF"/>
                </a:solidFill>
              </a14:hiddenFill>
            </a:ext>
          </a:extLst>
        </p:spPr>
      </p:pic>
      <p:sp>
        <p:nvSpPr>
          <p:cNvPr id="22" name="ZoneTexte 21"/>
          <p:cNvSpPr txBox="1"/>
          <p:nvPr/>
        </p:nvSpPr>
        <p:spPr>
          <a:xfrm>
            <a:off x="2082987" y="4439166"/>
            <a:ext cx="2664296" cy="584775"/>
          </a:xfrm>
          <a:prstGeom prst="rect">
            <a:avLst/>
          </a:prstGeom>
          <a:noFill/>
        </p:spPr>
        <p:txBody>
          <a:bodyPr wrap="square" rtlCol="0">
            <a:spAutoFit/>
          </a:bodyPr>
          <a:lstStyle/>
          <a:p>
            <a:r>
              <a:rPr lang="fr-FR" sz="1600" i="1" u="sng" dirty="0" smtClean="0"/>
              <a:t>Surface vue au MEB de deux polymères:</a:t>
            </a:r>
            <a:endParaRPr lang="fr-FR" sz="1600" i="1" u="sng" dirty="0"/>
          </a:p>
        </p:txBody>
      </p:sp>
      <p:sp>
        <p:nvSpPr>
          <p:cNvPr id="23"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smtClean="0">
                <a:solidFill>
                  <a:schemeClr val="bg1">
                    <a:lumMod val="65000"/>
                  </a:schemeClr>
                </a:solidFill>
              </a:rPr>
              <a:t>MICRO SONDE</a:t>
            </a:r>
            <a:endParaRPr lang="fr-FR" sz="3200" dirty="0">
              <a:solidFill>
                <a:schemeClr val="bg1">
                  <a:lumMod val="65000"/>
                </a:schemeClr>
              </a:solidFill>
            </a:endParaRPr>
          </a:p>
        </p:txBody>
      </p:sp>
    </p:spTree>
    <p:extLst>
      <p:ext uri="{BB962C8B-B14F-4D97-AF65-F5344CB8AC3E}">
        <p14:creationId xmlns:p14="http://schemas.microsoft.com/office/powerpoint/2010/main" val="1787229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13</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a:t>		7. Lexique</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Gabriel MOREAU</a:t>
            </a:r>
          </a:p>
        </p:txBody>
      </p:sp>
      <p:sp>
        <p:nvSpPr>
          <p:cNvPr id="3" name="ZoneTexte 2"/>
          <p:cNvSpPr txBox="1"/>
          <p:nvPr/>
        </p:nvSpPr>
        <p:spPr>
          <a:xfrm>
            <a:off x="1430678" y="2084092"/>
            <a:ext cx="8373837" cy="2677656"/>
          </a:xfrm>
          <a:prstGeom prst="rect">
            <a:avLst/>
          </a:prstGeom>
          <a:noFill/>
        </p:spPr>
        <p:txBody>
          <a:bodyPr wrap="square" rtlCol="0">
            <a:spAutoFit/>
          </a:bodyPr>
          <a:lstStyle/>
          <a:p>
            <a:pPr marL="285750" indent="-285750">
              <a:buFont typeface="Wingdings" panose="05000000000000000000" pitchFamily="2" charset="2"/>
              <a:buChar char="Ø"/>
            </a:pPr>
            <a:r>
              <a:rPr lang="fr-FR" altLang="fr-FR" sz="2400" dirty="0">
                <a:latin typeface="Arial" charset="0"/>
                <a:cs typeface="Arial" charset="0"/>
              </a:rPr>
              <a:t>Canon à électrons : </a:t>
            </a:r>
            <a:r>
              <a:rPr lang="fr-FR" altLang="fr-FR" sz="2400" dirty="0" err="1">
                <a:latin typeface="Arial" charset="0"/>
                <a:cs typeface="Arial" charset="0"/>
              </a:rPr>
              <a:t>electron</a:t>
            </a:r>
            <a:r>
              <a:rPr lang="fr-FR" altLang="fr-FR" sz="2400" dirty="0">
                <a:latin typeface="Arial" charset="0"/>
                <a:cs typeface="Arial" charset="0"/>
              </a:rPr>
              <a:t> gun </a:t>
            </a:r>
          </a:p>
          <a:p>
            <a:pPr marL="285750" indent="-285750">
              <a:buFont typeface="Wingdings" panose="05000000000000000000" pitchFamily="2" charset="2"/>
              <a:buChar char="Ø"/>
            </a:pPr>
            <a:r>
              <a:rPr lang="fr-FR" altLang="fr-FR" sz="2400" dirty="0">
                <a:latin typeface="Arial" charset="0"/>
                <a:cs typeface="Arial" charset="0"/>
              </a:rPr>
              <a:t>Faisceau : </a:t>
            </a:r>
            <a:r>
              <a:rPr lang="fr-FR" altLang="fr-FR" sz="2400" dirty="0" err="1">
                <a:latin typeface="Arial" charset="0"/>
                <a:cs typeface="Arial" charset="0"/>
              </a:rPr>
              <a:t>beam</a:t>
            </a:r>
            <a:endParaRPr lang="fr-FR" altLang="fr-FR" sz="2400" dirty="0">
              <a:latin typeface="Arial" charset="0"/>
              <a:cs typeface="Arial" charset="0"/>
            </a:endParaRPr>
          </a:p>
          <a:p>
            <a:pPr marL="285750" indent="-285750">
              <a:buFont typeface="Wingdings" panose="05000000000000000000" pitchFamily="2" charset="2"/>
              <a:buChar char="Ø"/>
            </a:pPr>
            <a:r>
              <a:rPr lang="fr-FR" altLang="fr-FR" sz="2400" dirty="0">
                <a:latin typeface="Arial" charset="0"/>
                <a:cs typeface="Arial" charset="0"/>
              </a:rPr>
              <a:t>Microsonde : </a:t>
            </a:r>
            <a:r>
              <a:rPr lang="fr-FR" altLang="fr-FR" sz="2400" dirty="0" err="1">
                <a:latin typeface="Arial" charset="0"/>
                <a:cs typeface="Arial" charset="0"/>
              </a:rPr>
              <a:t>microprobe</a:t>
            </a:r>
            <a:r>
              <a:rPr lang="fr-FR" altLang="fr-FR" sz="2400" dirty="0">
                <a:latin typeface="Arial" charset="0"/>
                <a:cs typeface="Arial" charset="0"/>
              </a:rPr>
              <a:t>.</a:t>
            </a:r>
          </a:p>
          <a:p>
            <a:pPr marL="285750" indent="-285750">
              <a:buFont typeface="Wingdings" panose="05000000000000000000" pitchFamily="2" charset="2"/>
              <a:buChar char="Ø"/>
            </a:pPr>
            <a:r>
              <a:rPr lang="fr-FR" altLang="fr-FR" sz="2400" dirty="0">
                <a:latin typeface="Arial" charset="0"/>
                <a:cs typeface="Arial" charset="0"/>
              </a:rPr>
              <a:t>Condensateur : </a:t>
            </a:r>
            <a:r>
              <a:rPr lang="fr-FR" altLang="fr-FR" sz="2400" dirty="0" err="1">
                <a:latin typeface="Arial" charset="0"/>
                <a:cs typeface="Arial" charset="0"/>
              </a:rPr>
              <a:t>Capacitor</a:t>
            </a:r>
            <a:r>
              <a:rPr lang="fr-FR" altLang="fr-FR" sz="2400" dirty="0">
                <a:latin typeface="Arial" charset="0"/>
                <a:cs typeface="Arial" charset="0"/>
              </a:rPr>
              <a:t>.</a:t>
            </a:r>
          </a:p>
          <a:p>
            <a:pPr marL="285750" indent="-285750">
              <a:buFont typeface="Wingdings" panose="05000000000000000000" pitchFamily="2" charset="2"/>
              <a:buChar char="Ø"/>
            </a:pPr>
            <a:r>
              <a:rPr lang="fr-FR" altLang="fr-FR" sz="2400" dirty="0">
                <a:latin typeface="Arial" charset="0"/>
                <a:cs typeface="Arial" charset="0"/>
              </a:rPr>
              <a:t>Colonne électronique : Electron </a:t>
            </a:r>
            <a:r>
              <a:rPr lang="fr-FR" altLang="fr-FR" sz="2400" dirty="0" err="1">
                <a:latin typeface="Arial" charset="0"/>
                <a:cs typeface="Arial" charset="0"/>
              </a:rPr>
              <a:t>column</a:t>
            </a:r>
            <a:endParaRPr lang="fr-FR" altLang="fr-FR" sz="2400" dirty="0">
              <a:latin typeface="Arial" charset="0"/>
              <a:cs typeface="Arial" charset="0"/>
            </a:endParaRPr>
          </a:p>
          <a:p>
            <a:endParaRPr lang="fr-FR" sz="2400" dirty="0">
              <a:cs typeface="Arial" pitchFamily="34" charset="0"/>
            </a:endParaRPr>
          </a:p>
          <a:p>
            <a:endParaRPr lang="fr-FR" sz="2400" dirty="0">
              <a:cs typeface="Arial" pitchFamily="34" charset="0"/>
            </a:endParaRPr>
          </a:p>
        </p:txBody>
      </p:sp>
      <p:sp>
        <p:nvSpPr>
          <p:cNvPr id="11"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smtClean="0">
                <a:solidFill>
                  <a:schemeClr val="bg1">
                    <a:lumMod val="65000"/>
                  </a:schemeClr>
                </a:solidFill>
              </a:rPr>
              <a:t>MICRO SONDE</a:t>
            </a:r>
            <a:endParaRPr lang="fr-FR" sz="3200" dirty="0">
              <a:solidFill>
                <a:schemeClr val="bg1">
                  <a:lumMod val="65000"/>
                </a:schemeClr>
              </a:solidFill>
            </a:endParaRPr>
          </a:p>
        </p:txBody>
      </p:sp>
    </p:spTree>
    <p:extLst>
      <p:ext uri="{BB962C8B-B14F-4D97-AF65-F5344CB8AC3E}">
        <p14:creationId xmlns:p14="http://schemas.microsoft.com/office/powerpoint/2010/main" val="3124515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14</a:t>
            </a:fld>
            <a:endParaRPr lang="fr-FR" sz="2000" dirty="0">
              <a:solidFill>
                <a:schemeClr val="tx1"/>
              </a:solidFill>
            </a:endParaRPr>
          </a:p>
        </p:txBody>
      </p:sp>
      <p:sp>
        <p:nvSpPr>
          <p:cNvPr id="5" name="ZoneTexte 4"/>
          <p:cNvSpPr txBox="1"/>
          <p:nvPr/>
        </p:nvSpPr>
        <p:spPr>
          <a:xfrm>
            <a:off x="412053" y="830978"/>
            <a:ext cx="12192000" cy="830997"/>
          </a:xfrm>
          <a:prstGeom prst="rect">
            <a:avLst/>
          </a:prstGeom>
          <a:noFill/>
        </p:spPr>
        <p:txBody>
          <a:bodyPr wrap="square" rtlCol="0">
            <a:spAutoFit/>
          </a:bodyPr>
          <a:lstStyle/>
          <a:p>
            <a:r>
              <a:rPr lang="fr-FR" sz="4800" dirty="0"/>
              <a:t>	8. source</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Gabriel MOREAU</a:t>
            </a:r>
          </a:p>
        </p:txBody>
      </p:sp>
      <p:sp>
        <p:nvSpPr>
          <p:cNvPr id="11" name="ZoneTexte 10"/>
          <p:cNvSpPr txBox="1"/>
          <p:nvPr/>
        </p:nvSpPr>
        <p:spPr>
          <a:xfrm>
            <a:off x="1559331" y="2111257"/>
            <a:ext cx="10843024" cy="4062651"/>
          </a:xfrm>
          <a:prstGeom prst="rect">
            <a:avLst/>
          </a:prstGeom>
          <a:noFill/>
        </p:spPr>
        <p:txBody>
          <a:bodyPr wrap="square" rtlCol="0">
            <a:spAutoFit/>
          </a:bodyPr>
          <a:lstStyle/>
          <a:p>
            <a:pPr marL="285750" indent="-285750">
              <a:buFont typeface="Wingdings" panose="05000000000000000000" pitchFamily="2" charset="2"/>
              <a:buChar char="Ø"/>
            </a:pPr>
            <a:r>
              <a:rPr lang="fr-FR" sz="2000" dirty="0">
                <a:hlinkClick r:id="rId4"/>
              </a:rPr>
              <a:t>http://www.gm.univ-montp2.fr/spip.php?article111&amp;lang=fr</a:t>
            </a:r>
          </a:p>
          <a:p>
            <a:pPr marL="285750" indent="-285750">
              <a:buFont typeface="Wingdings" panose="05000000000000000000" pitchFamily="2" charset="2"/>
              <a:buChar char="Ø"/>
            </a:pPr>
            <a:endParaRPr lang="fr-FR" sz="2000" dirty="0">
              <a:hlinkClick r:id="rId4"/>
            </a:endParaRPr>
          </a:p>
          <a:p>
            <a:pPr marL="285750" indent="-285750">
              <a:buFont typeface="Wingdings" panose="05000000000000000000" pitchFamily="2" charset="2"/>
              <a:buChar char="Ø"/>
            </a:pPr>
            <a:r>
              <a:rPr lang="fr-FR" sz="2000" dirty="0" smtClean="0">
                <a:hlinkClick r:id="rId4"/>
              </a:rPr>
              <a:t>http</a:t>
            </a:r>
            <a:r>
              <a:rPr lang="fr-FR" sz="2000" dirty="0">
                <a:hlinkClick r:id="rId4"/>
              </a:rPr>
              <a:t>://www.gm.univ-montp2.fr/IMG/pdf/EPMA.pdf</a:t>
            </a:r>
          </a:p>
          <a:p>
            <a:pPr marL="285750" indent="-285750">
              <a:buFont typeface="Wingdings" panose="05000000000000000000" pitchFamily="2" charset="2"/>
              <a:buChar char="Ø"/>
            </a:pPr>
            <a:endParaRPr lang="fr-FR" sz="2000" dirty="0" smtClean="0">
              <a:hlinkClick r:id="rId4"/>
            </a:endParaRPr>
          </a:p>
          <a:p>
            <a:pPr marL="285750" indent="-285750">
              <a:buFont typeface="Wingdings" panose="05000000000000000000" pitchFamily="2" charset="2"/>
              <a:buChar char="Ø"/>
            </a:pPr>
            <a:r>
              <a:rPr lang="fr-FR" sz="2000" dirty="0" smtClean="0">
                <a:hlinkClick r:id="rId4"/>
              </a:rPr>
              <a:t>http</a:t>
            </a:r>
            <a:r>
              <a:rPr lang="fr-FR" sz="2000" dirty="0">
                <a:hlinkClick r:id="rId4"/>
              </a:rPr>
              <a:t>://start.univ-bpclermont.fr/article9.html</a:t>
            </a:r>
            <a:endParaRPr lang="fr-FR" sz="2000" dirty="0" smtClean="0">
              <a:hlinkClick r:id="rId4"/>
            </a:endParaRPr>
          </a:p>
          <a:p>
            <a:pPr marL="285750" indent="-285750">
              <a:buFont typeface="Wingdings" panose="05000000000000000000" pitchFamily="2" charset="2"/>
              <a:buChar char="Ø"/>
            </a:pPr>
            <a:endParaRPr lang="fr-FR" sz="2000" dirty="0">
              <a:hlinkClick r:id="rId4"/>
            </a:endParaRPr>
          </a:p>
          <a:p>
            <a:pPr marL="285750" indent="-285750">
              <a:buFont typeface="Wingdings" panose="05000000000000000000" pitchFamily="2" charset="2"/>
              <a:buChar char="Ø"/>
            </a:pPr>
            <a:r>
              <a:rPr lang="fr-FR" sz="2000" dirty="0" smtClean="0">
                <a:hlinkClick r:id="rId4"/>
              </a:rPr>
              <a:t>http</a:t>
            </a:r>
            <a:r>
              <a:rPr lang="fr-FR" sz="2000" dirty="0">
                <a:hlinkClick r:id="rId4"/>
              </a:rPr>
              <a:t>://</a:t>
            </a:r>
            <a:r>
              <a:rPr lang="fr-FR" sz="2000" dirty="0" smtClean="0">
                <a:hlinkClick r:id="rId4"/>
              </a:rPr>
              <a:t>www.sgm.univ-savoie.fr/LP/carac_2014/Navarro_Trionfini/Navarro_Trionfini_Microsonde.mht</a:t>
            </a:r>
          </a:p>
          <a:p>
            <a:pPr marL="285750" indent="-285750">
              <a:buFont typeface="Wingdings" panose="05000000000000000000" pitchFamily="2" charset="2"/>
              <a:buChar char="Ø"/>
            </a:pPr>
            <a:endParaRPr lang="fr-FR" sz="2000" dirty="0">
              <a:hlinkClick r:id="rId4"/>
            </a:endParaRPr>
          </a:p>
          <a:p>
            <a:pPr marL="285750" indent="-285750">
              <a:buFont typeface="Wingdings" panose="05000000000000000000" pitchFamily="2" charset="2"/>
              <a:buChar char="Ø"/>
            </a:pPr>
            <a:r>
              <a:rPr lang="fr-FR" sz="2000" dirty="0" smtClean="0">
                <a:hlinkClick r:id="rId4"/>
              </a:rPr>
              <a:t>http</a:t>
            </a:r>
            <a:r>
              <a:rPr lang="fr-FR" sz="2000" dirty="0">
                <a:hlinkClick r:id="rId4"/>
              </a:rPr>
              <a:t>://umet.univ-lille1.fr/CCM/Images/meb-3-1280x960.jpg</a:t>
            </a:r>
          </a:p>
          <a:p>
            <a:pPr marL="285750" indent="-285750">
              <a:buFont typeface="Wingdings" panose="05000000000000000000" pitchFamily="2" charset="2"/>
              <a:buChar char="Ø"/>
            </a:pPr>
            <a:endParaRPr lang="fr-FR" sz="2000" dirty="0" smtClean="0">
              <a:hlinkClick r:id="rId4"/>
            </a:endParaRPr>
          </a:p>
          <a:p>
            <a:pPr marL="285750" indent="-285750">
              <a:buFont typeface="Wingdings" panose="05000000000000000000" pitchFamily="2" charset="2"/>
              <a:buChar char="Ø"/>
            </a:pPr>
            <a:r>
              <a:rPr lang="fr-FR" sz="2000" dirty="0" smtClean="0">
                <a:hlinkClick r:id="rId4"/>
              </a:rPr>
              <a:t>http</a:t>
            </a:r>
            <a:r>
              <a:rPr lang="fr-FR" sz="2000" dirty="0">
                <a:hlinkClick r:id="rId4"/>
              </a:rPr>
              <a:t>://</a:t>
            </a:r>
            <a:r>
              <a:rPr lang="fr-FR" sz="2000" dirty="0" smtClean="0">
                <a:hlinkClick r:id="rId4"/>
              </a:rPr>
              <a:t>umet.univ-lille1.fr/CCM/Images/meb-7-2499x1920.jpg</a:t>
            </a:r>
            <a:endParaRPr lang="fr-FR" sz="2000" dirty="0" smtClean="0"/>
          </a:p>
          <a:p>
            <a:pPr marL="285750" indent="-285750">
              <a:buFont typeface="Wingdings" panose="05000000000000000000" pitchFamily="2" charset="2"/>
              <a:buChar char="Ø"/>
            </a:pPr>
            <a:endParaRPr lang="fr-FR" sz="2000" dirty="0"/>
          </a:p>
        </p:txBody>
      </p:sp>
      <p:sp>
        <p:nvSpPr>
          <p:cNvPr id="16" name="Sous-titre 2"/>
          <p:cNvSpPr txBox="1">
            <a:spLocks/>
          </p:cNvSpPr>
          <p:nvPr/>
        </p:nvSpPr>
        <p:spPr>
          <a:xfrm rot="16200000">
            <a:off x="-1756909" y="33147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smtClean="0">
                <a:solidFill>
                  <a:schemeClr val="bg1">
                    <a:lumMod val="65000"/>
                  </a:schemeClr>
                </a:solidFill>
              </a:rPr>
              <a:t>MICRO SONDE</a:t>
            </a:r>
            <a:endParaRPr lang="fr-FR" sz="3200" dirty="0">
              <a:solidFill>
                <a:schemeClr val="bg1">
                  <a:lumMod val="65000"/>
                </a:schemeClr>
              </a:solidFill>
            </a:endParaRPr>
          </a:p>
        </p:txBody>
      </p:sp>
    </p:spTree>
    <p:extLst>
      <p:ext uri="{BB962C8B-B14F-4D97-AF65-F5344CB8AC3E}">
        <p14:creationId xmlns:p14="http://schemas.microsoft.com/office/powerpoint/2010/main" val="4021740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3"/>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19164C0E-5842-43BF-BCC1-810351AC69BF}" type="slidenum">
              <a:rPr kumimoji="0" lang="fr-FR" sz="2000" b="0" i="0" u="none" strike="noStrike" kern="0" cap="none" spc="0" normalizeH="0" baseline="0" noProof="0" smtClean="0">
                <a:ln>
                  <a:noFill/>
                </a:ln>
                <a:solidFill>
                  <a:schemeClr val="tx1"/>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a:t>
            </a:fld>
            <a:endParaRPr kumimoji="0" lang="fr-FR" sz="2000" b="0" i="0" u="none" strike="noStrike" kern="0" cap="none" spc="0" normalizeH="0" baseline="0" noProof="0" dirty="0">
              <a:ln>
                <a:noFill/>
              </a:ln>
              <a:solidFill>
                <a:schemeClr val="tx1"/>
              </a:solidFill>
              <a:effectLst/>
              <a:uLnTx/>
              <a:uFillTx/>
            </a:endParaRPr>
          </a:p>
        </p:txBody>
      </p:sp>
      <p:sp>
        <p:nvSpPr>
          <p:cNvPr id="9" name="ZoneTexte 8"/>
          <p:cNvSpPr txBox="1"/>
          <p:nvPr/>
        </p:nvSpPr>
        <p:spPr>
          <a:xfrm>
            <a:off x="-1057" y="777650"/>
            <a:ext cx="12192000" cy="83099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4800" b="0" i="0" u="none" strike="noStrike" kern="0" cap="none" spc="0" normalizeH="0" baseline="0" noProof="0" dirty="0">
                <a:ln>
                  <a:noFill/>
                </a:ln>
                <a:solidFill>
                  <a:sysClr val="windowText" lastClr="000000"/>
                </a:solidFill>
                <a:effectLst/>
                <a:uLnTx/>
                <a:uFillTx/>
              </a:rPr>
              <a:t>			Mise en garde</a:t>
            </a:r>
          </a:p>
        </p:txBody>
      </p:sp>
      <p:sp>
        <p:nvSpPr>
          <p:cNvPr id="10" name="Rectangle 3"/>
          <p:cNvSpPr txBox="1">
            <a:spLocks noChangeArrowheads="1"/>
          </p:cNvSpPr>
          <p:nvPr/>
        </p:nvSpPr>
        <p:spPr>
          <a:xfrm>
            <a:off x="5965598" y="1729269"/>
            <a:ext cx="4644344" cy="50612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altLang="fr-FR" sz="1600" b="0" i="0" u="none" strike="noStrike" kern="1200" cap="none" spc="0" normalizeH="0" baseline="0" noProof="0" dirty="0">
                <a:ln>
                  <a:noFill/>
                </a:ln>
                <a:solidFill>
                  <a:schemeClr val="tx1"/>
                </a:solidFill>
                <a:effectLst/>
                <a:uLnTx/>
                <a:uFillTx/>
                <a:latin typeface="+mn-lt"/>
                <a:ea typeface="+mn-ea"/>
                <a:cs typeface="+mn-cs"/>
              </a:rPr>
              <a:t>Cette présentation a été réalisée dans le cadre de notre formation en licence professionnelle plasturgie ; elle résulte de la synthèse des sources (Cf. fin de présentation) que nous avons pu trouver, et nous ne pouvons en aucun cas être tenu responsable des éventuelles erreurs techniques.</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altLang="fr-FR" sz="1600" b="0" i="0" u="none" strike="noStrike" kern="1200" cap="none" spc="0" normalizeH="0" baseline="0" noProof="0" dirty="0">
                <a:ln>
                  <a:noFill/>
                </a:ln>
                <a:solidFill>
                  <a:schemeClr val="tx1"/>
                </a:solidFill>
                <a:effectLst/>
                <a:uLnTx/>
                <a:uFillTx/>
                <a:latin typeface="+mn-lt"/>
                <a:ea typeface="+mn-ea"/>
                <a:cs typeface="+mn-cs"/>
              </a:rPr>
              <a:t>Vous devrez être critique quand à l’utilisation de ce support, et nous vous invitons à vous référer directement aux sources citées.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altLang="fr-FR" sz="1600" b="0" i="0" u="none" strike="noStrike" kern="1200" cap="none" spc="0" normalizeH="0" baseline="0" noProof="0" dirty="0">
                <a:ln>
                  <a:noFill/>
                </a:ln>
                <a:solidFill>
                  <a:schemeClr val="tx1"/>
                </a:solidFill>
                <a:effectLst/>
                <a:uLnTx/>
                <a:uFillTx/>
                <a:latin typeface="+mn-lt"/>
                <a:ea typeface="+mn-ea"/>
                <a:cs typeface="+mn-cs"/>
              </a:rPr>
              <a:t>Si ... </a:t>
            </a:r>
            <a:br>
              <a:rPr kumimoji="0" lang="fr-FR" altLang="fr-FR" sz="1600" b="0" i="0" u="none" strike="noStrike" kern="1200" cap="none" spc="0" normalizeH="0" baseline="0" noProof="0" dirty="0">
                <a:ln>
                  <a:noFill/>
                </a:ln>
                <a:solidFill>
                  <a:schemeClr val="tx1"/>
                </a:solidFill>
                <a:effectLst/>
                <a:uLnTx/>
                <a:uFillTx/>
                <a:latin typeface="+mn-lt"/>
                <a:ea typeface="+mn-ea"/>
                <a:cs typeface="+mn-cs"/>
              </a:rPr>
            </a:br>
            <a:r>
              <a:rPr kumimoji="0" lang="fr-FR" altLang="fr-FR" sz="1600" b="0" i="0" u="none" strike="noStrike" kern="1200" cap="none" spc="0" normalizeH="0" baseline="0" noProof="0" dirty="0">
                <a:ln>
                  <a:noFill/>
                </a:ln>
                <a:solidFill>
                  <a:schemeClr val="tx1"/>
                </a:solidFill>
                <a:effectLst/>
                <a:uLnTx/>
                <a:uFillTx/>
                <a:latin typeface="+mn-lt"/>
                <a:ea typeface="+mn-ea"/>
                <a:cs typeface="+mn-cs"/>
              </a:rPr>
              <a:t> </a:t>
            </a:r>
            <a:r>
              <a:rPr kumimoji="0" lang="fr-FR" altLang="fr-FR" sz="1600" b="1" i="0" u="none" strike="noStrike" kern="1200" cap="none" spc="0" normalizeH="0" baseline="0" noProof="0" dirty="0">
                <a:ln>
                  <a:noFill/>
                </a:ln>
                <a:solidFill>
                  <a:srgbClr val="CC6600"/>
                </a:solidFill>
                <a:effectLst/>
                <a:uLnTx/>
                <a:uFillTx/>
                <a:latin typeface="+mn-lt"/>
                <a:ea typeface="+mn-ea"/>
                <a:cs typeface="+mn-cs"/>
              </a:rPr>
              <a:t>- vous rencontrez un problème de navigation (type </a:t>
            </a:r>
            <a:r>
              <a:rPr kumimoji="0" lang="fr-FR" altLang="fr-FR" sz="1600" b="1" i="0" u="none" strike="noStrike" kern="1200" cap="none" spc="0" normalizeH="0" baseline="0" noProof="0" dirty="0" err="1">
                <a:ln>
                  <a:noFill/>
                </a:ln>
                <a:solidFill>
                  <a:srgbClr val="CC6600"/>
                </a:solidFill>
                <a:effectLst/>
                <a:uLnTx/>
                <a:uFillTx/>
                <a:latin typeface="+mn-lt"/>
                <a:ea typeface="+mn-ea"/>
                <a:cs typeface="+mn-cs"/>
              </a:rPr>
              <a:t>error</a:t>
            </a:r>
            <a:r>
              <a:rPr kumimoji="0" lang="fr-FR" altLang="fr-FR" sz="1600" b="1" i="0" u="none" strike="noStrike" kern="1200" cap="none" spc="0" normalizeH="0" baseline="0" noProof="0" dirty="0">
                <a:ln>
                  <a:noFill/>
                </a:ln>
                <a:solidFill>
                  <a:srgbClr val="CC6600"/>
                </a:solidFill>
                <a:effectLst/>
                <a:uLnTx/>
                <a:uFillTx/>
                <a:latin typeface="+mn-lt"/>
                <a:ea typeface="+mn-ea"/>
                <a:cs typeface="+mn-cs"/>
              </a:rPr>
              <a:t> 404),</a:t>
            </a:r>
            <a:br>
              <a:rPr kumimoji="0" lang="fr-FR" altLang="fr-FR" sz="1600" b="1" i="0" u="none" strike="noStrike" kern="1200" cap="none" spc="0" normalizeH="0" baseline="0" noProof="0" dirty="0">
                <a:ln>
                  <a:noFill/>
                </a:ln>
                <a:solidFill>
                  <a:srgbClr val="CC6600"/>
                </a:solidFill>
                <a:effectLst/>
                <a:uLnTx/>
                <a:uFillTx/>
                <a:latin typeface="+mn-lt"/>
                <a:ea typeface="+mn-ea"/>
                <a:cs typeface="+mn-cs"/>
              </a:rPr>
            </a:br>
            <a:r>
              <a:rPr kumimoji="0" lang="fr-FR" altLang="fr-FR" sz="1600" b="1" i="0" u="none" strike="noStrike" kern="1200" cap="none" spc="0" normalizeH="0" baseline="0" noProof="0" dirty="0">
                <a:ln>
                  <a:noFill/>
                </a:ln>
                <a:solidFill>
                  <a:srgbClr val="CC6600"/>
                </a:solidFill>
                <a:effectLst/>
                <a:uLnTx/>
                <a:uFillTx/>
                <a:latin typeface="+mn-lt"/>
                <a:ea typeface="+mn-ea"/>
                <a:cs typeface="+mn-cs"/>
              </a:rPr>
              <a:t> - vous tombez sur une faute ... de frappe,</a:t>
            </a:r>
            <a:br>
              <a:rPr kumimoji="0" lang="fr-FR" altLang="fr-FR" sz="1600" b="1" i="0" u="none" strike="noStrike" kern="1200" cap="none" spc="0" normalizeH="0" baseline="0" noProof="0" dirty="0">
                <a:ln>
                  <a:noFill/>
                </a:ln>
                <a:solidFill>
                  <a:srgbClr val="CC6600"/>
                </a:solidFill>
                <a:effectLst/>
                <a:uLnTx/>
                <a:uFillTx/>
                <a:latin typeface="+mn-lt"/>
                <a:ea typeface="+mn-ea"/>
                <a:cs typeface="+mn-cs"/>
              </a:rPr>
            </a:br>
            <a:r>
              <a:rPr kumimoji="0" lang="fr-FR" altLang="fr-FR" sz="1600" b="1" i="0" u="none" strike="noStrike" kern="1200" cap="none" spc="0" normalizeH="0" baseline="0" noProof="0" dirty="0">
                <a:ln>
                  <a:noFill/>
                </a:ln>
                <a:solidFill>
                  <a:srgbClr val="CC6600"/>
                </a:solidFill>
                <a:effectLst/>
                <a:uLnTx/>
                <a:uFillTx/>
                <a:latin typeface="+mn-lt"/>
                <a:ea typeface="+mn-ea"/>
                <a:cs typeface="+mn-cs"/>
              </a:rPr>
              <a:t> - vous pensez que des choses manques ou sont en trop,</a:t>
            </a:r>
            <a:br>
              <a:rPr kumimoji="0" lang="fr-FR" altLang="fr-FR" sz="1600" b="1" i="0" u="none" strike="noStrike" kern="1200" cap="none" spc="0" normalizeH="0" baseline="0" noProof="0" dirty="0">
                <a:ln>
                  <a:noFill/>
                </a:ln>
                <a:solidFill>
                  <a:srgbClr val="CC6600"/>
                </a:solidFill>
                <a:effectLst/>
                <a:uLnTx/>
                <a:uFillTx/>
                <a:latin typeface="+mn-lt"/>
                <a:ea typeface="+mn-ea"/>
                <a:cs typeface="+mn-cs"/>
              </a:rPr>
            </a:br>
            <a:r>
              <a:rPr kumimoji="0" lang="fr-FR" altLang="fr-FR" sz="1600" b="1" i="0" u="none" strike="noStrike" kern="1200" cap="none" spc="0" normalizeH="0" baseline="0" noProof="0" dirty="0">
                <a:ln>
                  <a:noFill/>
                </a:ln>
                <a:solidFill>
                  <a:srgbClr val="CC6600"/>
                </a:solidFill>
                <a:effectLst/>
                <a:uLnTx/>
                <a:uFillTx/>
                <a:latin typeface="+mn-lt"/>
                <a:ea typeface="+mn-ea"/>
                <a:cs typeface="+mn-cs"/>
              </a:rPr>
              <a:t> - vous pensez que nous ne respectons pas vos droits d'auteur,</a:t>
            </a:r>
            <a:br>
              <a:rPr kumimoji="0" lang="fr-FR" altLang="fr-FR" sz="1600" b="1" i="0" u="none" strike="noStrike" kern="1200" cap="none" spc="0" normalizeH="0" baseline="0" noProof="0" dirty="0">
                <a:ln>
                  <a:noFill/>
                </a:ln>
                <a:solidFill>
                  <a:srgbClr val="CC6600"/>
                </a:solidFill>
                <a:effectLst/>
                <a:uLnTx/>
                <a:uFillTx/>
                <a:latin typeface="+mn-lt"/>
                <a:ea typeface="+mn-ea"/>
                <a:cs typeface="+mn-cs"/>
              </a:rPr>
            </a:br>
            <a:r>
              <a:rPr kumimoji="0" lang="fr-FR" altLang="fr-FR" sz="1600" b="0" i="0" u="none" strike="noStrike" kern="1200" cap="none" spc="0" normalizeH="0" baseline="0" noProof="0" dirty="0">
                <a:ln>
                  <a:noFill/>
                </a:ln>
                <a:solidFill>
                  <a:schemeClr val="tx1"/>
                </a:solidFill>
                <a:effectLst/>
                <a:uLnTx/>
                <a:uFillTx/>
                <a:latin typeface="+mn-lt"/>
                <a:ea typeface="+mn-ea"/>
                <a:cs typeface="+mn-cs"/>
              </a:rPr>
              <a:t/>
            </a:r>
            <a:br>
              <a:rPr kumimoji="0" lang="fr-FR" altLang="fr-FR" sz="1600" b="0" i="0" u="none" strike="noStrike" kern="1200" cap="none" spc="0" normalizeH="0" baseline="0" noProof="0" dirty="0">
                <a:ln>
                  <a:noFill/>
                </a:ln>
                <a:solidFill>
                  <a:schemeClr val="tx1"/>
                </a:solidFill>
                <a:effectLst/>
                <a:uLnTx/>
                <a:uFillTx/>
                <a:latin typeface="+mn-lt"/>
                <a:ea typeface="+mn-ea"/>
                <a:cs typeface="+mn-cs"/>
              </a:rPr>
            </a:br>
            <a:r>
              <a:rPr kumimoji="0" lang="fr-FR" altLang="fr-FR" sz="1600" b="0" i="0" u="none" strike="noStrike" kern="1200" cap="none" spc="0" normalizeH="0" baseline="0" noProof="0" dirty="0">
                <a:ln>
                  <a:noFill/>
                </a:ln>
                <a:solidFill>
                  <a:schemeClr val="tx1"/>
                </a:solidFill>
                <a:effectLst/>
                <a:uLnTx/>
                <a:uFillTx/>
                <a:latin typeface="+mn-lt"/>
                <a:ea typeface="+mn-ea"/>
                <a:cs typeface="+mn-cs"/>
              </a:rPr>
              <a:t>en d'autres termes si vous pensez que ce site doit être modifié.</a:t>
            </a:r>
            <a:br>
              <a:rPr kumimoji="0" lang="fr-FR" altLang="fr-FR" sz="1600" b="0" i="0" u="none" strike="noStrike" kern="1200" cap="none" spc="0" normalizeH="0" baseline="0" noProof="0" dirty="0">
                <a:ln>
                  <a:noFill/>
                </a:ln>
                <a:solidFill>
                  <a:schemeClr val="tx1"/>
                </a:solidFill>
                <a:effectLst/>
                <a:uLnTx/>
                <a:uFillTx/>
                <a:latin typeface="+mn-lt"/>
                <a:ea typeface="+mn-ea"/>
                <a:cs typeface="+mn-cs"/>
              </a:rPr>
            </a:br>
            <a:r>
              <a:rPr kumimoji="0" lang="fr-FR" altLang="fr-FR" sz="1600" b="0" i="0" u="none" strike="noStrike" kern="1200" cap="none" spc="0" normalizeH="0" baseline="0" noProof="0" dirty="0">
                <a:ln>
                  <a:noFill/>
                </a:ln>
                <a:solidFill>
                  <a:schemeClr val="tx1"/>
                </a:solidFill>
                <a:effectLst/>
                <a:uLnTx/>
                <a:uFillTx/>
                <a:latin typeface="+mn-lt"/>
                <a:ea typeface="+mn-ea"/>
                <a:cs typeface="+mn-cs"/>
              </a:rPr>
              <a:t/>
            </a:r>
            <a:br>
              <a:rPr kumimoji="0" lang="fr-FR" altLang="fr-FR" sz="1600" b="0" i="0" u="none" strike="noStrike" kern="1200" cap="none" spc="0" normalizeH="0" baseline="0" noProof="0" dirty="0">
                <a:ln>
                  <a:noFill/>
                </a:ln>
                <a:solidFill>
                  <a:schemeClr val="tx1"/>
                </a:solidFill>
                <a:effectLst/>
                <a:uLnTx/>
                <a:uFillTx/>
                <a:latin typeface="+mn-lt"/>
                <a:ea typeface="+mn-ea"/>
                <a:cs typeface="+mn-cs"/>
              </a:rPr>
            </a:br>
            <a:r>
              <a:rPr kumimoji="0" lang="fr-FR" altLang="fr-FR" sz="1600" b="0" i="0" u="none" strike="noStrike" kern="1200" cap="none" spc="0" normalizeH="0" baseline="0" noProof="0" dirty="0">
                <a:ln>
                  <a:noFill/>
                </a:ln>
                <a:solidFill>
                  <a:schemeClr val="tx1"/>
                </a:solidFill>
                <a:effectLst/>
                <a:uLnTx/>
                <a:uFillTx/>
                <a:latin typeface="+mn-lt"/>
                <a:ea typeface="+mn-ea"/>
                <a:cs typeface="+mn-cs"/>
              </a:rPr>
              <a:t>Merci de </a:t>
            </a:r>
            <a:r>
              <a:rPr kumimoji="0" lang="fr-FR" altLang="fr-FR" sz="1600" b="0" i="0" u="none" strike="noStrike" kern="1200" cap="none" spc="0" normalizeH="0" baseline="0" noProof="0" dirty="0">
                <a:ln>
                  <a:noFill/>
                </a:ln>
                <a:solidFill>
                  <a:schemeClr val="tx1"/>
                </a:solidFill>
                <a:effectLst/>
                <a:uLnTx/>
                <a:uFillTx/>
                <a:latin typeface="+mn-lt"/>
                <a:ea typeface="+mn-ea"/>
                <a:cs typeface="+mn-cs"/>
                <a:hlinkClick r:id="rId3"/>
              </a:rPr>
              <a:t>nous contacter </a:t>
            </a:r>
            <a:r>
              <a:rPr kumimoji="0" lang="fr-FR" altLang="fr-FR" sz="1600" b="0" i="0" u="none" strike="noStrike" kern="1200" cap="none" spc="0" normalizeH="0" baseline="0" noProof="0" dirty="0">
                <a:ln>
                  <a:noFill/>
                </a:ln>
                <a:solidFill>
                  <a:schemeClr val="tx1"/>
                </a:solidFill>
                <a:effectLst/>
                <a:uLnTx/>
                <a:uFillTx/>
                <a:latin typeface="+mn-lt"/>
                <a:ea typeface="+mn-ea"/>
                <a:cs typeface="+mn-cs"/>
              </a:rPr>
              <a:t>pour nous suggérer vos modifications, nous corrigerons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r-FR" altLang="fr-FR"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Rectangle 10"/>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ndParaRPr>
          </a:p>
        </p:txBody>
      </p:sp>
      <p:pic>
        <p:nvPicPr>
          <p:cNvPr id="13" name="Imag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0750" y="8227"/>
            <a:ext cx="2381250" cy="1238250"/>
          </a:xfrm>
          <a:prstGeom prst="rect">
            <a:avLst/>
          </a:prstGeom>
        </p:spPr>
      </p:pic>
      <p:pic>
        <p:nvPicPr>
          <p:cNvPr id="14" name="Picture 2" descr="Afficher l'image d'origin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4766" y="1948087"/>
            <a:ext cx="3484034" cy="4199845"/>
          </a:xfrm>
          <a:prstGeom prst="rect">
            <a:avLst/>
          </a:prstGeom>
          <a:noFill/>
          <a:extLst>
            <a:ext uri="{909E8E84-426E-40DD-AFC4-6F175D3DCCD1}">
              <a14:hiddenFill xmlns:a14="http://schemas.microsoft.com/office/drawing/2010/main">
                <a:solidFill>
                  <a:srgbClr val="FFFFFF"/>
                </a:solidFill>
              </a14:hiddenFill>
            </a:ext>
          </a:extLst>
        </p:spPr>
      </p:pic>
      <p:sp>
        <p:nvSpPr>
          <p:cNvPr id="16"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smtClean="0">
                <a:solidFill>
                  <a:schemeClr val="bg1">
                    <a:lumMod val="65000"/>
                  </a:schemeClr>
                </a:solidFill>
              </a:rPr>
              <a:t>MICRO SONDE</a:t>
            </a:r>
            <a:endParaRPr lang="fr-FR" sz="3200" dirty="0">
              <a:solidFill>
                <a:schemeClr val="bg1">
                  <a:lumMod val="65000"/>
                </a:schemeClr>
              </a:solidFill>
            </a:endParaRPr>
          </a:p>
        </p:txBody>
      </p:sp>
    </p:spTree>
    <p:extLst>
      <p:ext uri="{BB962C8B-B14F-4D97-AF65-F5344CB8AC3E}">
        <p14:creationId xmlns:p14="http://schemas.microsoft.com/office/powerpoint/2010/main" val="1260488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3</a:t>
            </a:fld>
            <a:endParaRPr lang="fr-FR" sz="2000" dirty="0">
              <a:solidFill>
                <a:schemeClr val="tx1"/>
              </a:solidFill>
            </a:endParaRPr>
          </a:p>
        </p:txBody>
      </p:sp>
      <p:sp>
        <p:nvSpPr>
          <p:cNvPr id="4" name="ZoneTexte 3"/>
          <p:cNvSpPr txBox="1"/>
          <p:nvPr/>
        </p:nvSpPr>
        <p:spPr>
          <a:xfrm>
            <a:off x="-1058" y="777651"/>
            <a:ext cx="12192000" cy="830997"/>
          </a:xfrm>
          <a:prstGeom prst="rect">
            <a:avLst/>
          </a:prstGeom>
          <a:noFill/>
        </p:spPr>
        <p:txBody>
          <a:bodyPr wrap="square" rtlCol="0">
            <a:spAutoFit/>
          </a:bodyPr>
          <a:lstStyle/>
          <a:p>
            <a:r>
              <a:rPr lang="fr-FR" sz="4800" dirty="0"/>
              <a:t>			Sommaire</a:t>
            </a:r>
          </a:p>
        </p:txBody>
      </p:sp>
      <p:sp>
        <p:nvSpPr>
          <p:cNvPr id="5" name="Rectangle 3"/>
          <p:cNvSpPr txBox="1">
            <a:spLocks noChangeArrowheads="1"/>
          </p:cNvSpPr>
          <p:nvPr/>
        </p:nvSpPr>
        <p:spPr>
          <a:xfrm>
            <a:off x="1319645" y="2005445"/>
            <a:ext cx="10525991" cy="48470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altLang="fr-FR" dirty="0"/>
              <a:t>1. But</a:t>
            </a:r>
          </a:p>
          <a:p>
            <a:pPr marL="0" indent="0">
              <a:buNone/>
            </a:pPr>
            <a:r>
              <a:rPr lang="fr-FR" altLang="fr-FR" dirty="0"/>
              <a:t>2. Principe</a:t>
            </a:r>
          </a:p>
          <a:p>
            <a:pPr marL="0" indent="0">
              <a:buNone/>
            </a:pPr>
            <a:r>
              <a:rPr lang="fr-FR" altLang="fr-FR" dirty="0" smtClean="0"/>
              <a:t>3. Appareil</a:t>
            </a:r>
            <a:endParaRPr lang="fr-FR" altLang="fr-FR" dirty="0"/>
          </a:p>
          <a:p>
            <a:pPr marL="0" indent="0">
              <a:buNone/>
            </a:pPr>
            <a:r>
              <a:rPr lang="fr-FR" altLang="fr-FR" dirty="0" smtClean="0"/>
              <a:t>4</a:t>
            </a:r>
            <a:r>
              <a:rPr lang="fr-FR" altLang="fr-FR" dirty="0"/>
              <a:t>. Mode opératoire</a:t>
            </a:r>
          </a:p>
          <a:p>
            <a:pPr marL="0" indent="0">
              <a:buNone/>
            </a:pPr>
            <a:r>
              <a:rPr lang="fr-FR" altLang="fr-FR" dirty="0"/>
              <a:t>5. Exemple</a:t>
            </a:r>
          </a:p>
          <a:p>
            <a:pPr marL="0" indent="0">
              <a:buNone/>
            </a:pPr>
            <a:r>
              <a:rPr lang="fr-FR" altLang="fr-FR" dirty="0"/>
              <a:t>6. Interrelation </a:t>
            </a:r>
          </a:p>
          <a:p>
            <a:pPr marL="0" indent="0">
              <a:buNone/>
            </a:pPr>
            <a:r>
              <a:rPr lang="fr-FR" altLang="fr-FR" dirty="0"/>
              <a:t>7. Lexique</a:t>
            </a:r>
          </a:p>
          <a:p>
            <a:pPr marL="0" indent="0">
              <a:buNone/>
            </a:pPr>
            <a:r>
              <a:rPr lang="fr-FR" altLang="fr-FR" dirty="0" smtClean="0"/>
              <a:t>8. </a:t>
            </a:r>
            <a:r>
              <a:rPr lang="fr-FR" altLang="fr-FR" dirty="0"/>
              <a:t>Sources </a:t>
            </a:r>
          </a:p>
          <a:p>
            <a:pPr marL="0" indent="0" algn="ctr">
              <a:buNone/>
            </a:pPr>
            <a:endParaRPr lang="fr-FR" altLang="fr-FR" sz="1400" dirty="0"/>
          </a:p>
        </p:txBody>
      </p:sp>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 Gabriel MOREAU</a:t>
            </a:r>
          </a:p>
        </p:txBody>
      </p:sp>
      <p:sp>
        <p:nvSpPr>
          <p:cNvPr id="10" name="Rectangle 9"/>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fr-FR" sz="3200" dirty="0">
              <a:solidFill>
                <a:schemeClr val="bg1">
                  <a:lumMod val="65000"/>
                </a:schemeClr>
              </a:solidFill>
            </a:endParaRPr>
          </a:p>
        </p:txBody>
      </p:sp>
      <p:pic>
        <p:nvPicPr>
          <p:cNvPr id="12" name="Imag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3" name="Sous-titre 2"/>
          <p:cNvSpPr txBox="1">
            <a:spLocks/>
          </p:cNvSpPr>
          <p:nvPr/>
        </p:nvSpPr>
        <p:spPr>
          <a:xfrm rot="16200000">
            <a:off x="-1756909" y="33147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smtClean="0">
                <a:solidFill>
                  <a:schemeClr val="bg1">
                    <a:lumMod val="65000"/>
                  </a:schemeClr>
                </a:solidFill>
              </a:rPr>
              <a:t>MICRO SONDE</a:t>
            </a:r>
            <a:endParaRPr lang="fr-FR" sz="3200" dirty="0">
              <a:solidFill>
                <a:schemeClr val="bg1">
                  <a:lumMod val="65000"/>
                </a:schemeClr>
              </a:solidFill>
            </a:endParaRPr>
          </a:p>
        </p:txBody>
      </p:sp>
    </p:spTree>
    <p:extLst>
      <p:ext uri="{BB962C8B-B14F-4D97-AF65-F5344CB8AC3E}">
        <p14:creationId xmlns:p14="http://schemas.microsoft.com/office/powerpoint/2010/main" val="1051888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4</a:t>
            </a:fld>
            <a:endParaRPr lang="fr-FR" sz="2000" dirty="0">
              <a:solidFill>
                <a:schemeClr val="tx1"/>
              </a:solidFill>
            </a:endParaRPr>
          </a:p>
        </p:txBody>
      </p:sp>
      <p:sp>
        <p:nvSpPr>
          <p:cNvPr id="4" name="Rectangle 3"/>
          <p:cNvSpPr txBox="1">
            <a:spLocks noChangeArrowheads="1"/>
          </p:cNvSpPr>
          <p:nvPr/>
        </p:nvSpPr>
        <p:spPr>
          <a:xfrm>
            <a:off x="1133137" y="1936523"/>
            <a:ext cx="9230064"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r>
              <a:rPr lang="fr-FR" sz="2400" dirty="0"/>
              <a:t>Détecter tous les éléments présents dans un volume de l’ordre du micromètre cube d’un échantillon sans le détruire, grâce aux rayonnement X émis par un bombardement d’électron.</a:t>
            </a:r>
          </a:p>
          <a:p>
            <a:pPr marL="0" indent="0" algn="just">
              <a:spcBef>
                <a:spcPts val="0"/>
              </a:spcBef>
              <a:buNone/>
            </a:pPr>
            <a:endParaRPr lang="fr-FR" sz="2400" dirty="0"/>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a:t>			1. But</a:t>
            </a:r>
          </a:p>
        </p:txBody>
      </p:sp>
      <p:sp>
        <p:nvSpPr>
          <p:cNvPr id="10" name="Rectangle 9"/>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2" name="Imag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3" name="ZoneTexte 12"/>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 Gabriel MOREAU</a:t>
            </a:r>
          </a:p>
        </p:txBody>
      </p:sp>
      <p:sp>
        <p:nvSpPr>
          <p:cNvPr id="9" name="Sous-titre 2"/>
          <p:cNvSpPr txBox="1">
            <a:spLocks/>
          </p:cNvSpPr>
          <p:nvPr/>
        </p:nvSpPr>
        <p:spPr>
          <a:xfrm rot="16200000">
            <a:off x="-1756909" y="33147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smtClean="0">
                <a:solidFill>
                  <a:schemeClr val="bg1">
                    <a:lumMod val="65000"/>
                  </a:schemeClr>
                </a:solidFill>
              </a:rPr>
              <a:t>MICRO SONDE</a:t>
            </a:r>
            <a:endParaRPr lang="fr-FR" sz="3200" dirty="0">
              <a:solidFill>
                <a:schemeClr val="bg1">
                  <a:lumMod val="65000"/>
                </a:schemeClr>
              </a:solidFill>
            </a:endParaRPr>
          </a:p>
        </p:txBody>
      </p:sp>
    </p:spTree>
    <p:extLst>
      <p:ext uri="{BB962C8B-B14F-4D97-AF65-F5344CB8AC3E}">
        <p14:creationId xmlns:p14="http://schemas.microsoft.com/office/powerpoint/2010/main" val="2387271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5</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a:t>			2. Principe</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r>
              <a:rPr lang="fr-FR" sz="2400" dirty="0"/>
              <a:t>La microsonde analyse l’émission X produite lors d’une interaction entre des électrons incident et les atomes d’un échantillon.</a:t>
            </a:r>
          </a:p>
          <a:p>
            <a:pPr marL="0" indent="0" algn="just">
              <a:spcBef>
                <a:spcPts val="0"/>
              </a:spcBef>
              <a:buNone/>
            </a:pPr>
            <a:r>
              <a:rPr lang="fr-FR" sz="2400" dirty="0"/>
              <a:t>La microsonde équipée d’un canon a électron va bombarder d’électron un micro volume de l’échantillon. Certains électrons seront réfractés et d’autres vont interagir avec les atomes présent dans l’échantillon. Ces derniers vont émettre des rayon x, qui seront analysés par un spectromètre. Ainsi un spectre RX sera tracé et suivant l’intensité de ce rayonnement nous pourrons en déterminé les atomes présents dans la zone.</a:t>
            </a:r>
          </a:p>
          <a:p>
            <a:pPr marL="0" indent="0" algn="just">
              <a:spcBef>
                <a:spcPts val="0"/>
              </a:spcBef>
              <a:buNone/>
            </a:pPr>
            <a:endParaRPr lang="fr-FR" sz="2400" dirty="0"/>
          </a:p>
          <a:p>
            <a:pPr marL="0" indent="0" algn="just">
              <a:spcBef>
                <a:spcPts val="0"/>
              </a:spcBef>
              <a:buNone/>
            </a:pPr>
            <a:r>
              <a:rPr lang="fr-FR" sz="2400" dirty="0"/>
              <a:t>	</a:t>
            </a:r>
          </a:p>
          <a:p>
            <a:pPr marL="0" indent="0" algn="just">
              <a:spcBef>
                <a:spcPts val="0"/>
              </a:spcBef>
              <a:buNone/>
            </a:pPr>
            <a:r>
              <a:rPr lang="fr-FR" sz="2400" dirty="0"/>
              <a:t> </a:t>
            </a:r>
          </a:p>
          <a:p>
            <a:pPr marL="0" indent="0" algn="just">
              <a:spcBef>
                <a:spcPts val="0"/>
              </a:spcBef>
              <a:buNone/>
            </a:pPr>
            <a:endParaRPr lang="fr-FR" sz="2400" dirty="0"/>
          </a:p>
          <a:p>
            <a:pPr marL="0" indent="0" algn="just">
              <a:spcBef>
                <a:spcPts val="0"/>
              </a:spcBef>
              <a:buNone/>
            </a:pPr>
            <a:endParaRPr lang="fr-FR" sz="2400"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 Gabriel MOREAU</a:t>
            </a:r>
          </a:p>
        </p:txBody>
      </p:sp>
      <p:pic>
        <p:nvPicPr>
          <p:cNvPr id="1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1875" y="4095273"/>
            <a:ext cx="3678502" cy="2182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8506" y="4059486"/>
            <a:ext cx="3451538" cy="2218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smtClean="0">
                <a:solidFill>
                  <a:schemeClr val="bg1">
                    <a:lumMod val="65000"/>
                  </a:schemeClr>
                </a:solidFill>
              </a:rPr>
              <a:t>MICRO SONDE</a:t>
            </a:r>
            <a:endParaRPr lang="fr-FR" sz="3200" dirty="0">
              <a:solidFill>
                <a:schemeClr val="bg1">
                  <a:lumMod val="65000"/>
                </a:schemeClr>
              </a:solidFill>
            </a:endParaRPr>
          </a:p>
        </p:txBody>
      </p:sp>
    </p:spTree>
    <p:extLst>
      <p:ext uri="{BB962C8B-B14F-4D97-AF65-F5344CB8AC3E}">
        <p14:creationId xmlns:p14="http://schemas.microsoft.com/office/powerpoint/2010/main" val="1185230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6</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a:t>			3. Appareil</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 Gabriel MOREAU</a:t>
            </a:r>
          </a:p>
        </p:txBody>
      </p:sp>
      <p:sp>
        <p:nvSpPr>
          <p:cNvPr id="16" name="ZoneTexte 15"/>
          <p:cNvSpPr txBox="1"/>
          <p:nvPr/>
        </p:nvSpPr>
        <p:spPr>
          <a:xfrm>
            <a:off x="1010570" y="2282023"/>
            <a:ext cx="5745536" cy="3416320"/>
          </a:xfrm>
          <a:prstGeom prst="rect">
            <a:avLst/>
          </a:prstGeom>
          <a:noFill/>
        </p:spPr>
        <p:txBody>
          <a:bodyPr wrap="square" rtlCol="0">
            <a:spAutoFit/>
          </a:bodyPr>
          <a:lstStyle/>
          <a:p>
            <a:r>
              <a:rPr lang="fr-FR" sz="2400" dirty="0">
                <a:latin typeface="Arial" panose="020B0604020202020204" pitchFamily="34" charset="0"/>
                <a:cs typeface="Arial" panose="020B0604020202020204" pitchFamily="34" charset="0"/>
              </a:rPr>
              <a:t>L’appareil est composé de trois parties importantes:</a:t>
            </a:r>
          </a:p>
          <a:p>
            <a:pPr marL="285750" indent="-285750">
              <a:buFont typeface="Wingdings" panose="05000000000000000000" pitchFamily="2" charset="2"/>
              <a:buChar char="Ø"/>
            </a:pPr>
            <a:endParaRPr lang="fr-FR" sz="2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fr-FR" sz="2400" dirty="0">
                <a:latin typeface="Arial" panose="020B0604020202020204" pitchFamily="34" charset="0"/>
                <a:cs typeface="Arial" panose="020B0604020202020204" pitchFamily="34" charset="0"/>
              </a:rPr>
              <a:t>La colonne électronique</a:t>
            </a:r>
          </a:p>
          <a:p>
            <a:endParaRPr lang="fr-FR" sz="2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fr-FR" sz="2400" dirty="0">
                <a:latin typeface="Arial" panose="020B0604020202020204" pitchFamily="34" charset="0"/>
                <a:cs typeface="Arial" panose="020B0604020202020204" pitchFamily="34" charset="0"/>
              </a:rPr>
              <a:t>Le spectromètre</a:t>
            </a:r>
          </a:p>
          <a:p>
            <a:endParaRPr lang="fr-FR" sz="2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fr-FR" sz="2400" dirty="0">
                <a:latin typeface="Arial" panose="020B0604020202020204" pitchFamily="34" charset="0"/>
                <a:cs typeface="Arial" panose="020B0604020202020204" pitchFamily="34" charset="0"/>
              </a:rPr>
              <a:t>La chambre sous vide</a:t>
            </a:r>
          </a:p>
          <a:p>
            <a:pPr algn="just"/>
            <a:endParaRPr lang="fr-FR" sz="2400" dirty="0">
              <a:cs typeface="Arial" pitchFamily="34" charset="0"/>
            </a:endParaRPr>
          </a:p>
        </p:txBody>
      </p:sp>
      <p:pic>
        <p:nvPicPr>
          <p:cNvPr id="21" name="Picture 2" descr="Afficher l'image d'orig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8244" y="2009104"/>
            <a:ext cx="4509585" cy="3657295"/>
          </a:xfrm>
          <a:prstGeom prst="rect">
            <a:avLst/>
          </a:prstGeom>
          <a:noFill/>
          <a:extLst>
            <a:ext uri="{909E8E84-426E-40DD-AFC4-6F175D3DCCD1}">
              <a14:hiddenFill xmlns:a14="http://schemas.microsoft.com/office/drawing/2010/main">
                <a:solidFill>
                  <a:srgbClr val="FFFFFF"/>
                </a:solidFill>
              </a14:hiddenFill>
            </a:ext>
          </a:extLst>
        </p:spPr>
      </p:pic>
      <p:sp>
        <p:nvSpPr>
          <p:cNvPr id="11"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smtClean="0">
                <a:solidFill>
                  <a:schemeClr val="bg1">
                    <a:lumMod val="65000"/>
                  </a:schemeClr>
                </a:solidFill>
              </a:rPr>
              <a:t>MICRO SONDE</a:t>
            </a:r>
            <a:endParaRPr lang="fr-FR" sz="3200" dirty="0">
              <a:solidFill>
                <a:schemeClr val="bg1">
                  <a:lumMod val="65000"/>
                </a:schemeClr>
              </a:solidFill>
            </a:endParaRPr>
          </a:p>
        </p:txBody>
      </p:sp>
    </p:spTree>
    <p:extLst>
      <p:ext uri="{BB962C8B-B14F-4D97-AF65-F5344CB8AC3E}">
        <p14:creationId xmlns:p14="http://schemas.microsoft.com/office/powerpoint/2010/main" val="3007689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7</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a:t>			3. Appareil</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 Gabriel MOREAU</a:t>
            </a:r>
          </a:p>
        </p:txBody>
      </p:sp>
      <p:sp>
        <p:nvSpPr>
          <p:cNvPr id="16" name="ZoneTexte 15"/>
          <p:cNvSpPr txBox="1"/>
          <p:nvPr/>
        </p:nvSpPr>
        <p:spPr>
          <a:xfrm>
            <a:off x="1010570" y="2282023"/>
            <a:ext cx="5745536" cy="3416320"/>
          </a:xfrm>
          <a:prstGeom prst="rect">
            <a:avLst/>
          </a:prstGeom>
          <a:noFill/>
        </p:spPr>
        <p:txBody>
          <a:bodyPr wrap="square" rtlCol="0">
            <a:spAutoFit/>
          </a:bodyPr>
          <a:lstStyle/>
          <a:p>
            <a:pPr marL="171450" indent="-171450">
              <a:buFont typeface="Wingdings" panose="05000000000000000000" pitchFamily="2" charset="2"/>
              <a:buChar char="Ø"/>
            </a:pPr>
            <a:r>
              <a:rPr lang="fr-FR" sz="2400" u="sng" dirty="0">
                <a:latin typeface="Arial" panose="020B0604020202020204" pitchFamily="34" charset="0"/>
                <a:cs typeface="Arial" panose="020B0604020202020204" pitchFamily="34" charset="0"/>
              </a:rPr>
              <a:t>Canon à électrons</a:t>
            </a:r>
            <a:r>
              <a:rPr lang="fr-FR" sz="2400" dirty="0">
                <a:latin typeface="Arial" panose="020B0604020202020204" pitchFamily="34" charset="0"/>
                <a:cs typeface="Arial" panose="020B0604020202020204" pitchFamily="34" charset="0"/>
              </a:rPr>
              <a:t>: envoie un faisceau d’électrons sous haute tension. La puissance du canon est de 1 </a:t>
            </a:r>
            <a:r>
              <a:rPr lang="fr-FR" sz="2400" dirty="0" err="1">
                <a:latin typeface="Arial" panose="020B0604020202020204" pitchFamily="34" charset="0"/>
                <a:cs typeface="Arial" panose="020B0604020202020204" pitchFamily="34" charset="0"/>
              </a:rPr>
              <a:t>Kev</a:t>
            </a:r>
            <a:r>
              <a:rPr lang="fr-FR" sz="2400" dirty="0">
                <a:latin typeface="Arial" panose="020B0604020202020204" pitchFamily="34" charset="0"/>
                <a:cs typeface="Arial" panose="020B0604020202020204" pitchFamily="34" charset="0"/>
              </a:rPr>
              <a:t> à 100 </a:t>
            </a:r>
            <a:r>
              <a:rPr lang="fr-FR" sz="2400" dirty="0" err="1">
                <a:latin typeface="Arial" panose="020B0604020202020204" pitchFamily="34" charset="0"/>
                <a:cs typeface="Arial" panose="020B0604020202020204" pitchFamily="34" charset="0"/>
              </a:rPr>
              <a:t>Kev</a:t>
            </a:r>
            <a:r>
              <a:rPr lang="fr-FR" sz="2400" dirty="0">
                <a:latin typeface="Arial" panose="020B0604020202020204" pitchFamily="34" charset="0"/>
                <a:cs typeface="Arial" panose="020B0604020202020204" pitchFamily="34" charset="0"/>
              </a:rPr>
              <a:t>.</a:t>
            </a:r>
          </a:p>
          <a:p>
            <a:pPr marL="171450" indent="-171450">
              <a:buFont typeface="Wingdings" panose="05000000000000000000" pitchFamily="2" charset="2"/>
              <a:buChar char="Ø"/>
            </a:pPr>
            <a:endParaRPr lang="fr-FR" sz="24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Ø"/>
            </a:pPr>
            <a:r>
              <a:rPr lang="fr-FR" sz="2400" u="sng" dirty="0">
                <a:latin typeface="Arial" panose="020B0604020202020204" pitchFamily="34" charset="0"/>
                <a:cs typeface="Arial" panose="020B0604020202020204" pitchFamily="34" charset="0"/>
              </a:rPr>
              <a:t>Condenseur</a:t>
            </a:r>
            <a:r>
              <a:rPr lang="fr-FR" sz="2400" dirty="0">
                <a:latin typeface="Arial" panose="020B0604020202020204" pitchFamily="34" charset="0"/>
                <a:cs typeface="Arial" panose="020B0604020202020204" pitchFamily="34" charset="0"/>
              </a:rPr>
              <a:t>: permet de jouer le rôle de « lentille optique » et ainsi  d’orienter le faisceau d’électron.</a:t>
            </a:r>
          </a:p>
          <a:p>
            <a:pPr algn="just"/>
            <a:endParaRPr lang="fr-FR" sz="2400" dirty="0">
              <a:cs typeface="Arial" pitchFamily="34" charset="0"/>
            </a:endParaRPr>
          </a:p>
        </p:txBody>
      </p:sp>
      <p:pic>
        <p:nvPicPr>
          <p:cNvPr id="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3730" y="1457246"/>
            <a:ext cx="2639262" cy="44175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smtClean="0">
                <a:solidFill>
                  <a:schemeClr val="bg1">
                    <a:lumMod val="65000"/>
                  </a:schemeClr>
                </a:solidFill>
              </a:rPr>
              <a:t>MICRO SONDE</a:t>
            </a:r>
            <a:endParaRPr lang="fr-FR" sz="3200" dirty="0">
              <a:solidFill>
                <a:schemeClr val="bg1">
                  <a:lumMod val="65000"/>
                </a:schemeClr>
              </a:solidFill>
            </a:endParaRPr>
          </a:p>
        </p:txBody>
      </p:sp>
    </p:spTree>
    <p:extLst>
      <p:ext uri="{BB962C8B-B14F-4D97-AF65-F5344CB8AC3E}">
        <p14:creationId xmlns:p14="http://schemas.microsoft.com/office/powerpoint/2010/main" val="1575496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8</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a:t>			3. Appareil</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 Gabriel MOREAU</a:t>
            </a:r>
          </a:p>
        </p:txBody>
      </p:sp>
      <p:sp>
        <p:nvSpPr>
          <p:cNvPr id="16" name="ZoneTexte 15"/>
          <p:cNvSpPr txBox="1"/>
          <p:nvPr/>
        </p:nvSpPr>
        <p:spPr>
          <a:xfrm>
            <a:off x="1010570" y="2282023"/>
            <a:ext cx="5745536" cy="3046988"/>
          </a:xfrm>
          <a:prstGeom prst="rect">
            <a:avLst/>
          </a:prstGeom>
          <a:noFill/>
        </p:spPr>
        <p:txBody>
          <a:bodyPr wrap="square" rtlCol="0">
            <a:spAutoFit/>
          </a:bodyPr>
          <a:lstStyle/>
          <a:p>
            <a:pPr marL="171450" indent="-171450">
              <a:buFont typeface="Wingdings" panose="05000000000000000000" pitchFamily="2" charset="2"/>
              <a:buChar char="Ø"/>
            </a:pPr>
            <a:r>
              <a:rPr lang="fr-FR" sz="2400" u="sng" dirty="0">
                <a:latin typeface="Arial" panose="020B0604020202020204" pitchFamily="34" charset="0"/>
                <a:cs typeface="Arial" panose="020B0604020202020204" pitchFamily="34" charset="0"/>
              </a:rPr>
              <a:t>Cristal analyseur:</a:t>
            </a:r>
            <a:r>
              <a:rPr lang="fr-FR" sz="2400" dirty="0">
                <a:latin typeface="Arial" panose="020B0604020202020204" pitchFamily="34" charset="0"/>
                <a:cs typeface="Arial" panose="020B0604020202020204" pitchFamily="34" charset="0"/>
              </a:rPr>
              <a:t> permet de diffracter le Rayon X et de décomposer les différentes longueurs d’ondes de l’échantillon.</a:t>
            </a:r>
          </a:p>
          <a:p>
            <a:pPr marL="171450" indent="-171450">
              <a:buFont typeface="Wingdings" panose="05000000000000000000" pitchFamily="2" charset="2"/>
              <a:buChar char="Ø"/>
            </a:pPr>
            <a:endParaRPr lang="fr-FR" sz="24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Ø"/>
            </a:pPr>
            <a:r>
              <a:rPr lang="fr-FR" sz="2400" u="sng" dirty="0">
                <a:latin typeface="Arial" panose="020B0604020202020204" pitchFamily="34" charset="0"/>
                <a:cs typeface="Arial" panose="020B0604020202020204" pitchFamily="34" charset="0"/>
              </a:rPr>
              <a:t>Détecteur</a:t>
            </a:r>
            <a:r>
              <a:rPr lang="fr-FR" sz="2400" dirty="0">
                <a:latin typeface="Arial" panose="020B0604020202020204" pitchFamily="34" charset="0"/>
                <a:cs typeface="Arial" panose="020B0604020202020204" pitchFamily="34" charset="0"/>
              </a:rPr>
              <a:t>: permet détecter les intensités de chaque longueurs d’onde.</a:t>
            </a:r>
          </a:p>
          <a:p>
            <a:pPr algn="just"/>
            <a:endParaRPr lang="fr-FR" sz="2400" dirty="0">
              <a:cs typeface="Arial" pitchFamily="34" charset="0"/>
            </a:endParaRPr>
          </a:p>
        </p:txBody>
      </p:sp>
      <p:pic>
        <p:nvPicPr>
          <p:cNvPr id="17" name="Picture 2" descr="Afficher l'image d'orig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1885" y="2140368"/>
            <a:ext cx="2857500" cy="2771775"/>
          </a:xfrm>
          <a:prstGeom prst="rect">
            <a:avLst/>
          </a:prstGeom>
          <a:noFill/>
          <a:extLst>
            <a:ext uri="{909E8E84-426E-40DD-AFC4-6F175D3DCCD1}">
              <a14:hiddenFill xmlns:a14="http://schemas.microsoft.com/office/drawing/2010/main">
                <a:solidFill>
                  <a:srgbClr val="FFFFFF"/>
                </a:solidFill>
              </a14:hiddenFill>
            </a:ext>
          </a:extLst>
        </p:spPr>
      </p:pic>
      <p:sp>
        <p:nvSpPr>
          <p:cNvPr id="11"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smtClean="0">
                <a:solidFill>
                  <a:schemeClr val="bg1">
                    <a:lumMod val="65000"/>
                  </a:schemeClr>
                </a:solidFill>
              </a:rPr>
              <a:t>MICRO SONDE</a:t>
            </a:r>
            <a:endParaRPr lang="fr-FR" sz="3200" dirty="0">
              <a:solidFill>
                <a:schemeClr val="bg1">
                  <a:lumMod val="65000"/>
                </a:schemeClr>
              </a:solidFill>
            </a:endParaRPr>
          </a:p>
        </p:txBody>
      </p:sp>
    </p:spTree>
    <p:extLst>
      <p:ext uri="{BB962C8B-B14F-4D97-AF65-F5344CB8AC3E}">
        <p14:creationId xmlns:p14="http://schemas.microsoft.com/office/powerpoint/2010/main" val="896451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a:xfrm>
            <a:off x="9448800" y="6487374"/>
            <a:ext cx="2743200" cy="365125"/>
          </a:xfrm>
        </p:spPr>
        <p:txBody>
          <a:bodyPr/>
          <a:lstStyle/>
          <a:p>
            <a:fld id="{19164C0E-5842-43BF-BCC1-810351AC69BF}" type="slidenum">
              <a:rPr lang="fr-FR" sz="2000" smtClean="0">
                <a:solidFill>
                  <a:schemeClr val="tx1"/>
                </a:solidFill>
              </a:rPr>
              <a:pPr/>
              <a:t>9</a:t>
            </a:fld>
            <a:endParaRPr lang="fr-FR" sz="2000" dirty="0">
              <a:solidFill>
                <a:schemeClr val="tx1"/>
              </a:solidFill>
            </a:endParaRPr>
          </a:p>
        </p:txBody>
      </p:sp>
      <p:sp>
        <p:nvSpPr>
          <p:cNvPr id="5" name="ZoneTexte 4"/>
          <p:cNvSpPr txBox="1"/>
          <p:nvPr/>
        </p:nvSpPr>
        <p:spPr>
          <a:xfrm>
            <a:off x="-1058" y="777651"/>
            <a:ext cx="12192000" cy="830997"/>
          </a:xfrm>
          <a:prstGeom prst="rect">
            <a:avLst/>
          </a:prstGeom>
          <a:noFill/>
        </p:spPr>
        <p:txBody>
          <a:bodyPr wrap="square" rtlCol="0">
            <a:spAutoFit/>
          </a:bodyPr>
          <a:lstStyle/>
          <a:p>
            <a:r>
              <a:rPr lang="fr-FR" sz="4800" dirty="0"/>
              <a:t>			3. Appareil</a:t>
            </a:r>
          </a:p>
        </p:txBody>
      </p:sp>
      <p:sp>
        <p:nvSpPr>
          <p:cNvPr id="6" name="Rectangle 3"/>
          <p:cNvSpPr txBox="1">
            <a:spLocks noChangeArrowheads="1"/>
          </p:cNvSpPr>
          <p:nvPr/>
        </p:nvSpPr>
        <p:spPr>
          <a:xfrm>
            <a:off x="1172585" y="1726931"/>
            <a:ext cx="10670937"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a:p>
        </p:txBody>
      </p:sp>
      <p:sp>
        <p:nvSpPr>
          <p:cNvPr id="12" name="Rectangle 11"/>
          <p:cNvSpPr/>
          <p:nvPr/>
        </p:nvSpPr>
        <p:spPr>
          <a:xfrm>
            <a:off x="0" y="377372"/>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10751" y="8227"/>
            <a:ext cx="2381250" cy="1238250"/>
          </a:xfrm>
          <a:prstGeom prst="rect">
            <a:avLst/>
          </a:prstGeom>
        </p:spPr>
      </p:pic>
      <p:sp>
        <p:nvSpPr>
          <p:cNvPr id="15" name="ZoneTexte 14"/>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a:solidFill>
                  <a:srgbClr val="10069F"/>
                </a:solidFill>
              </a:rPr>
              <a:t>Héloïse GAY – Gabriel MOREAU</a:t>
            </a:r>
          </a:p>
        </p:txBody>
      </p:sp>
      <p:sp>
        <p:nvSpPr>
          <p:cNvPr id="16" name="ZoneTexte 15"/>
          <p:cNvSpPr txBox="1"/>
          <p:nvPr/>
        </p:nvSpPr>
        <p:spPr>
          <a:xfrm>
            <a:off x="1010570" y="2282023"/>
            <a:ext cx="5745536" cy="2308324"/>
          </a:xfrm>
          <a:prstGeom prst="rect">
            <a:avLst/>
          </a:prstGeom>
          <a:noFill/>
        </p:spPr>
        <p:txBody>
          <a:bodyPr wrap="square" rtlCol="0">
            <a:spAutoFit/>
          </a:bodyPr>
          <a:lstStyle/>
          <a:p>
            <a:pPr marL="342900" indent="-342900">
              <a:buFont typeface="Wingdings" panose="05000000000000000000" pitchFamily="2" charset="2"/>
              <a:buChar char="Ø"/>
            </a:pPr>
            <a:r>
              <a:rPr lang="fr-FR" sz="2400" u="sng" dirty="0">
                <a:latin typeface="Arial" panose="020B0604020202020204" pitchFamily="34" charset="0"/>
                <a:cs typeface="Arial" panose="020B0604020202020204" pitchFamily="34" charset="0"/>
              </a:rPr>
              <a:t>La chambre sous vide:</a:t>
            </a:r>
          </a:p>
          <a:p>
            <a:r>
              <a:rPr lang="fr-FR" sz="2400" dirty="0" smtClean="0"/>
              <a:t>La </a:t>
            </a:r>
            <a:r>
              <a:rPr lang="fr-FR" sz="2400" dirty="0"/>
              <a:t>chambre est sous vide pour ne pas changer l’indice de diffraction du milieu. Les atomes de l’air ne doivent pas apparaître dans le spectre.</a:t>
            </a:r>
          </a:p>
          <a:p>
            <a:pPr algn="just"/>
            <a:endParaRPr lang="fr-FR" sz="2400" dirty="0">
              <a:cs typeface="Arial" pitchFamily="34" charset="0"/>
            </a:endParaRPr>
          </a:p>
        </p:txBody>
      </p:sp>
      <p:pic>
        <p:nvPicPr>
          <p:cNvPr id="17" name="Picture 2" descr="Afficher l'image d'orig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1885" y="2140368"/>
            <a:ext cx="2857500" cy="2771775"/>
          </a:xfrm>
          <a:prstGeom prst="rect">
            <a:avLst/>
          </a:prstGeom>
          <a:noFill/>
          <a:extLst>
            <a:ext uri="{909E8E84-426E-40DD-AFC4-6F175D3DCCD1}">
              <a14:hiddenFill xmlns:a14="http://schemas.microsoft.com/office/drawing/2010/main">
                <a:solidFill>
                  <a:srgbClr val="FFFFFF"/>
                </a:solidFill>
              </a14:hiddenFill>
            </a:ext>
          </a:extLst>
        </p:spPr>
      </p:pic>
      <p:sp>
        <p:nvSpPr>
          <p:cNvPr id="11" name="Sous-titre 2"/>
          <p:cNvSpPr txBox="1">
            <a:spLocks/>
          </p:cNvSpPr>
          <p:nvPr/>
        </p:nvSpPr>
        <p:spPr>
          <a:xfrm rot="16200000">
            <a:off x="-1909309" y="3162302"/>
            <a:ext cx="573563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3200" dirty="0" smtClean="0">
                <a:solidFill>
                  <a:schemeClr val="bg1">
                    <a:lumMod val="65000"/>
                  </a:schemeClr>
                </a:solidFill>
              </a:rPr>
              <a:t>MICRO SONDE</a:t>
            </a:r>
            <a:endParaRPr lang="fr-FR" sz="3200" dirty="0">
              <a:solidFill>
                <a:schemeClr val="bg1">
                  <a:lumMod val="65000"/>
                </a:schemeClr>
              </a:solidFill>
            </a:endParaRPr>
          </a:p>
        </p:txBody>
      </p:sp>
    </p:spTree>
    <p:extLst>
      <p:ext uri="{BB962C8B-B14F-4D97-AF65-F5344CB8AC3E}">
        <p14:creationId xmlns:p14="http://schemas.microsoft.com/office/powerpoint/2010/main" val="111604855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862</TotalTime>
  <Words>746</Words>
  <Application>Microsoft Office PowerPoint</Application>
  <PresentationFormat>Personnalisé</PresentationFormat>
  <Paragraphs>139</Paragraphs>
  <Slides>14</Slides>
  <Notes>14</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MICRO SONDE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biodégradation</dc:title>
  <dc:creator>Antoine</dc:creator>
  <cp:lastModifiedBy>gaby .</cp:lastModifiedBy>
  <cp:revision>64</cp:revision>
  <dcterms:created xsi:type="dcterms:W3CDTF">2015-12-07T19:50:37Z</dcterms:created>
  <dcterms:modified xsi:type="dcterms:W3CDTF">2016-06-26T13:57:07Z</dcterms:modified>
</cp:coreProperties>
</file>