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4"/>
  </p:notesMasterIdLst>
  <p:sldIdLst>
    <p:sldId id="256" r:id="rId2"/>
    <p:sldId id="257" r:id="rId3"/>
    <p:sldId id="258" r:id="rId4"/>
    <p:sldId id="259" r:id="rId5"/>
    <p:sldId id="260" r:id="rId6"/>
    <p:sldId id="262" r:id="rId7"/>
    <p:sldId id="270" r:id="rId8"/>
    <p:sldId id="264" r:id="rId9"/>
    <p:sldId id="265" r:id="rId10"/>
    <p:sldId id="267" r:id="rId11"/>
    <p:sldId id="268" r:id="rId12"/>
    <p:sldId id="266" r:id="rId1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069F"/>
    <a:srgbClr val="93959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autoAdjust="0"/>
  </p:normalViewPr>
  <p:slideViewPr>
    <p:cSldViewPr snapToGrid="0">
      <p:cViewPr>
        <p:scale>
          <a:sx n="63" d="100"/>
          <a:sy n="63" d="100"/>
        </p:scale>
        <p:origin x="-108" y="-26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70" d="100"/>
          <a:sy n="70" d="100"/>
        </p:scale>
        <p:origin x="3240"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11C3A33-883C-45AE-8FE2-EDCE60C15AC3}"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fr-FR"/>
        </a:p>
      </dgm:t>
    </dgm:pt>
    <dgm:pt modelId="{BEB1E88C-0C97-48C1-A796-DD911968F85A}">
      <dgm:prSet phldrT="[Texte]" custT="1"/>
      <dgm:spPr>
        <a:xfrm rot="5400000">
          <a:off x="-191955" y="193966"/>
          <a:ext cx="1279703" cy="895792"/>
        </a:xfrm>
        <a:prstGeom prst="chevron">
          <a:avLst/>
        </a:prstGeom>
        <a:solidFill>
          <a:srgbClr val="53548A">
            <a:hueOff val="0"/>
            <a:satOff val="0"/>
            <a:lumOff val="0"/>
            <a:alphaOff val="0"/>
          </a:srgbClr>
        </a:solidFill>
        <a:ln w="19050" cap="flat" cmpd="sng" algn="ctr">
          <a:solidFill>
            <a:srgbClr val="53548A">
              <a:hueOff val="0"/>
              <a:satOff val="0"/>
              <a:lumOff val="0"/>
              <a:alphaOff val="0"/>
            </a:srgbClr>
          </a:solidFill>
          <a:prstDash val="solid"/>
        </a:ln>
        <a:effectLst/>
      </dgm:spPr>
      <dgm:t>
        <a:bodyPr/>
        <a:lstStyle/>
        <a:p>
          <a:pPr>
            <a:buNone/>
          </a:pPr>
          <a:r>
            <a:rPr lang="fr-FR" sz="2000" dirty="0">
              <a:solidFill>
                <a:sysClr val="window" lastClr="FFFFFF"/>
              </a:solidFill>
              <a:latin typeface="+mn-lt"/>
              <a:ea typeface="+mn-ea"/>
              <a:cs typeface="Arial" pitchFamily="34" charset="0"/>
            </a:rPr>
            <a:t>Mise en place</a:t>
          </a:r>
        </a:p>
      </dgm:t>
    </dgm:pt>
    <dgm:pt modelId="{EBD6D56F-AEB5-4A44-AB6D-E6786538A768}" type="parTrans" cxnId="{696C0626-B613-43A1-8E35-B04528845819}">
      <dgm:prSet/>
      <dgm:spPr/>
      <dgm:t>
        <a:bodyPr/>
        <a:lstStyle/>
        <a:p>
          <a:endParaRPr lang="fr-FR" sz="2000">
            <a:latin typeface="+mn-lt"/>
            <a:cs typeface="Arial" pitchFamily="34" charset="0"/>
          </a:endParaRPr>
        </a:p>
      </dgm:t>
    </dgm:pt>
    <dgm:pt modelId="{5DA7369A-DCE8-44F9-8C04-FEE57BB9E3DF}" type="sibTrans" cxnId="{696C0626-B613-43A1-8E35-B04528845819}">
      <dgm:prSet/>
      <dgm:spPr/>
      <dgm:t>
        <a:bodyPr/>
        <a:lstStyle/>
        <a:p>
          <a:endParaRPr lang="fr-FR" sz="2000">
            <a:latin typeface="+mn-lt"/>
            <a:cs typeface="Arial" pitchFamily="34" charset="0"/>
          </a:endParaRPr>
        </a:p>
      </dgm:t>
    </dgm:pt>
    <dgm:pt modelId="{13B293DF-906A-4568-8293-87C95C173F4B}">
      <dgm:prSet phldrT="[Texte]" custT="1"/>
      <dgm:spPr>
        <a:xfrm rot="5400000">
          <a:off x="3212176" y="-2314373"/>
          <a:ext cx="831807" cy="5464575"/>
        </a:xfrm>
        <a:prstGeom prst="round2SameRect">
          <a:avLst/>
        </a:prstGeom>
        <a:solidFill>
          <a:sysClr val="window" lastClr="FFFFFF">
            <a:alpha val="90000"/>
            <a:hueOff val="0"/>
            <a:satOff val="0"/>
            <a:lumOff val="0"/>
            <a:alphaOff val="0"/>
          </a:sysClr>
        </a:solidFill>
        <a:ln w="19050" cap="flat" cmpd="sng" algn="ctr">
          <a:solidFill>
            <a:srgbClr val="53548A">
              <a:hueOff val="0"/>
              <a:satOff val="0"/>
              <a:lumOff val="0"/>
              <a:alphaOff val="0"/>
            </a:srgbClr>
          </a:solidFill>
          <a:prstDash val="solid"/>
        </a:ln>
        <a:effectLst/>
      </dgm:spPr>
      <dgm:t>
        <a:bodyPr/>
        <a:lstStyle/>
        <a:p>
          <a:pPr>
            <a:buChar char="•"/>
          </a:pPr>
          <a:r>
            <a:rPr lang="fr-FR" sz="2000" dirty="0">
              <a:solidFill>
                <a:sysClr val="windowText" lastClr="000000">
                  <a:hueOff val="0"/>
                  <a:satOff val="0"/>
                  <a:lumOff val="0"/>
                  <a:alphaOff val="0"/>
                </a:sysClr>
              </a:solidFill>
              <a:latin typeface="+mn-lt"/>
              <a:ea typeface="+mn-ea"/>
              <a:cs typeface="Arial" pitchFamily="34" charset="0"/>
            </a:rPr>
            <a:t>Placer l’éprouvette au centre du plateau ou sur une surface plane</a:t>
          </a:r>
        </a:p>
      </dgm:t>
    </dgm:pt>
    <dgm:pt modelId="{583C31A4-950D-4525-BAD6-80AE4AE06376}" type="parTrans" cxnId="{1629BCD2-8D6D-4C78-84CA-853203CEFC56}">
      <dgm:prSet/>
      <dgm:spPr/>
      <dgm:t>
        <a:bodyPr/>
        <a:lstStyle/>
        <a:p>
          <a:endParaRPr lang="fr-FR" sz="2000">
            <a:latin typeface="+mn-lt"/>
            <a:cs typeface="Arial" pitchFamily="34" charset="0"/>
          </a:endParaRPr>
        </a:p>
      </dgm:t>
    </dgm:pt>
    <dgm:pt modelId="{BCBDEE61-748E-414A-997E-1435CF8C4E4F}" type="sibTrans" cxnId="{1629BCD2-8D6D-4C78-84CA-853203CEFC56}">
      <dgm:prSet/>
      <dgm:spPr/>
      <dgm:t>
        <a:bodyPr/>
        <a:lstStyle/>
        <a:p>
          <a:endParaRPr lang="fr-FR" sz="2000">
            <a:latin typeface="+mn-lt"/>
            <a:cs typeface="Arial" pitchFamily="34" charset="0"/>
          </a:endParaRPr>
        </a:p>
      </dgm:t>
    </dgm:pt>
    <dgm:pt modelId="{79EB2F0D-402B-497A-87E4-245B7483E0C6}">
      <dgm:prSet phldrT="[Texte]" custT="1"/>
      <dgm:spPr>
        <a:xfrm rot="5400000">
          <a:off x="3212176" y="-2314373"/>
          <a:ext cx="831807" cy="5464575"/>
        </a:xfrm>
        <a:prstGeom prst="round2SameRect">
          <a:avLst/>
        </a:prstGeom>
        <a:solidFill>
          <a:sysClr val="window" lastClr="FFFFFF">
            <a:alpha val="90000"/>
            <a:hueOff val="0"/>
            <a:satOff val="0"/>
            <a:lumOff val="0"/>
            <a:alphaOff val="0"/>
          </a:sysClr>
        </a:solidFill>
        <a:ln w="19050" cap="flat" cmpd="sng" algn="ctr">
          <a:solidFill>
            <a:srgbClr val="53548A">
              <a:hueOff val="0"/>
              <a:satOff val="0"/>
              <a:lumOff val="0"/>
              <a:alphaOff val="0"/>
            </a:srgbClr>
          </a:solidFill>
          <a:prstDash val="solid"/>
        </a:ln>
        <a:effectLst/>
      </dgm:spPr>
      <dgm:t>
        <a:bodyPr/>
        <a:lstStyle/>
        <a:p>
          <a:pPr>
            <a:buChar char="•"/>
          </a:pPr>
          <a:r>
            <a:rPr lang="fr-FR" sz="2000" dirty="0">
              <a:solidFill>
                <a:sysClr val="windowText" lastClr="000000">
                  <a:hueOff val="0"/>
                  <a:satOff val="0"/>
                  <a:lumOff val="0"/>
                  <a:alphaOff val="0"/>
                </a:sysClr>
              </a:solidFill>
              <a:latin typeface="+mn-lt"/>
              <a:ea typeface="+mn-ea"/>
              <a:cs typeface="Arial" pitchFamily="34" charset="0"/>
            </a:rPr>
            <a:t>Appliquer le pied presseur sur l’éprouvette rapidement mais sans choc</a:t>
          </a:r>
        </a:p>
      </dgm:t>
    </dgm:pt>
    <dgm:pt modelId="{56603314-8D0A-4922-A4FC-2C024B3D7EF7}" type="parTrans" cxnId="{BDE25398-B6BD-4DA3-8076-2D43497E412B}">
      <dgm:prSet/>
      <dgm:spPr/>
      <dgm:t>
        <a:bodyPr/>
        <a:lstStyle/>
        <a:p>
          <a:endParaRPr lang="fr-FR" sz="2000">
            <a:latin typeface="+mn-lt"/>
            <a:cs typeface="Arial" pitchFamily="34" charset="0"/>
          </a:endParaRPr>
        </a:p>
      </dgm:t>
    </dgm:pt>
    <dgm:pt modelId="{FFB0B868-C78B-41E9-A4C4-265E64DB5808}" type="sibTrans" cxnId="{BDE25398-B6BD-4DA3-8076-2D43497E412B}">
      <dgm:prSet/>
      <dgm:spPr/>
      <dgm:t>
        <a:bodyPr/>
        <a:lstStyle/>
        <a:p>
          <a:endParaRPr lang="fr-FR" sz="2000">
            <a:latin typeface="+mn-lt"/>
            <a:cs typeface="Arial" pitchFamily="34" charset="0"/>
          </a:endParaRPr>
        </a:p>
      </dgm:t>
    </dgm:pt>
    <dgm:pt modelId="{5DAE8DA6-CCFA-46DB-B12E-FB1E01E0AF0F}">
      <dgm:prSet phldrT="[Texte]" custT="1"/>
      <dgm:spPr>
        <a:xfrm rot="5400000">
          <a:off x="-191955" y="1275338"/>
          <a:ext cx="1279703" cy="895792"/>
        </a:xfrm>
        <a:prstGeom prst="chevron">
          <a:avLst/>
        </a:prstGeom>
        <a:solidFill>
          <a:srgbClr val="53548A">
            <a:hueOff val="0"/>
            <a:satOff val="0"/>
            <a:lumOff val="0"/>
            <a:alphaOff val="0"/>
          </a:srgbClr>
        </a:solidFill>
        <a:ln w="19050" cap="flat" cmpd="sng" algn="ctr">
          <a:solidFill>
            <a:srgbClr val="53548A">
              <a:hueOff val="0"/>
              <a:satOff val="0"/>
              <a:lumOff val="0"/>
              <a:alphaOff val="0"/>
            </a:srgbClr>
          </a:solidFill>
          <a:prstDash val="solid"/>
        </a:ln>
        <a:effectLst/>
      </dgm:spPr>
      <dgm:t>
        <a:bodyPr/>
        <a:lstStyle/>
        <a:p>
          <a:pPr>
            <a:buNone/>
          </a:pPr>
          <a:r>
            <a:rPr lang="fr-FR" sz="2000" dirty="0">
              <a:solidFill>
                <a:sysClr val="window" lastClr="FFFFFF"/>
              </a:solidFill>
              <a:latin typeface="+mn-lt"/>
              <a:ea typeface="+mn-ea"/>
              <a:cs typeface="Arial" pitchFamily="34" charset="0"/>
            </a:rPr>
            <a:t>Essai</a:t>
          </a:r>
        </a:p>
      </dgm:t>
    </dgm:pt>
    <dgm:pt modelId="{477777F5-349F-4FE0-981B-2C624F6D5C5E}" type="parTrans" cxnId="{727E23C1-A4A2-4EC5-A60A-F12F47D4CBED}">
      <dgm:prSet/>
      <dgm:spPr/>
      <dgm:t>
        <a:bodyPr/>
        <a:lstStyle/>
        <a:p>
          <a:endParaRPr lang="fr-FR" sz="2000">
            <a:latin typeface="+mn-lt"/>
            <a:cs typeface="Arial" pitchFamily="34" charset="0"/>
          </a:endParaRPr>
        </a:p>
      </dgm:t>
    </dgm:pt>
    <dgm:pt modelId="{9F22C1BB-4ABD-4E7E-8347-BA1B24BFCC2B}" type="sibTrans" cxnId="{727E23C1-A4A2-4EC5-A60A-F12F47D4CBED}">
      <dgm:prSet/>
      <dgm:spPr/>
      <dgm:t>
        <a:bodyPr/>
        <a:lstStyle/>
        <a:p>
          <a:endParaRPr lang="fr-FR" sz="2000">
            <a:latin typeface="+mn-lt"/>
            <a:cs typeface="Arial" pitchFamily="34" charset="0"/>
          </a:endParaRPr>
        </a:p>
      </dgm:t>
    </dgm:pt>
    <dgm:pt modelId="{1D8DA5AF-B431-4B22-AA03-2E8BCF2B7000}">
      <dgm:prSet phldrT="[Texte]" custT="1"/>
      <dgm:spPr>
        <a:xfrm rot="5400000">
          <a:off x="3212176" y="-1233001"/>
          <a:ext cx="831807" cy="5464575"/>
        </a:xfrm>
        <a:prstGeom prst="round2SameRect">
          <a:avLst/>
        </a:prstGeom>
        <a:solidFill>
          <a:sysClr val="window" lastClr="FFFFFF">
            <a:alpha val="90000"/>
            <a:hueOff val="0"/>
            <a:satOff val="0"/>
            <a:lumOff val="0"/>
            <a:alphaOff val="0"/>
          </a:sysClr>
        </a:solidFill>
        <a:ln w="19050" cap="flat" cmpd="sng" algn="ctr">
          <a:solidFill>
            <a:srgbClr val="53548A">
              <a:hueOff val="0"/>
              <a:satOff val="0"/>
              <a:lumOff val="0"/>
              <a:alphaOff val="0"/>
            </a:srgbClr>
          </a:solidFill>
          <a:prstDash val="solid"/>
        </a:ln>
        <a:effectLst/>
      </dgm:spPr>
      <dgm:t>
        <a:bodyPr/>
        <a:lstStyle/>
        <a:p>
          <a:pPr>
            <a:buChar char="•"/>
          </a:pPr>
          <a:r>
            <a:rPr lang="fr-FR" sz="2000" dirty="0">
              <a:solidFill>
                <a:sysClr val="windowText" lastClr="000000">
                  <a:hueOff val="0"/>
                  <a:satOff val="0"/>
                  <a:lumOff val="0"/>
                  <a:alphaOff val="0"/>
                </a:sysClr>
              </a:solidFill>
              <a:latin typeface="+mn-lt"/>
              <a:ea typeface="+mn-ea"/>
              <a:cs typeface="Arial" pitchFamily="34" charset="0"/>
            </a:rPr>
            <a:t>Baisser l’aiguille et attendre 15 seconde</a:t>
          </a:r>
        </a:p>
      </dgm:t>
    </dgm:pt>
    <dgm:pt modelId="{CD09E4F4-3510-4820-924F-53E006E773EE}" type="parTrans" cxnId="{E2046E9F-DDF1-4546-A90D-D6EAFA6F8940}">
      <dgm:prSet/>
      <dgm:spPr/>
      <dgm:t>
        <a:bodyPr/>
        <a:lstStyle/>
        <a:p>
          <a:endParaRPr lang="fr-FR" sz="2000">
            <a:latin typeface="+mn-lt"/>
            <a:cs typeface="Arial" pitchFamily="34" charset="0"/>
          </a:endParaRPr>
        </a:p>
      </dgm:t>
    </dgm:pt>
    <dgm:pt modelId="{BBE1BAA5-6E55-46AC-B95B-7B9DB3EBE442}" type="sibTrans" cxnId="{E2046E9F-DDF1-4546-A90D-D6EAFA6F8940}">
      <dgm:prSet/>
      <dgm:spPr/>
      <dgm:t>
        <a:bodyPr/>
        <a:lstStyle/>
        <a:p>
          <a:endParaRPr lang="fr-FR" sz="2000">
            <a:latin typeface="+mn-lt"/>
            <a:cs typeface="Arial" pitchFamily="34" charset="0"/>
          </a:endParaRPr>
        </a:p>
      </dgm:t>
    </dgm:pt>
    <dgm:pt modelId="{F9DE2B5F-4A83-44A1-9223-2EAA6EDD7FAB}">
      <dgm:prSet phldrT="[Texte]" custT="1"/>
      <dgm:spPr>
        <a:xfrm rot="5400000">
          <a:off x="3212176" y="-1233001"/>
          <a:ext cx="831807" cy="5464575"/>
        </a:xfrm>
        <a:prstGeom prst="round2SameRect">
          <a:avLst/>
        </a:prstGeom>
        <a:solidFill>
          <a:sysClr val="window" lastClr="FFFFFF">
            <a:alpha val="90000"/>
            <a:hueOff val="0"/>
            <a:satOff val="0"/>
            <a:lumOff val="0"/>
            <a:alphaOff val="0"/>
          </a:sysClr>
        </a:solidFill>
        <a:ln w="19050" cap="flat" cmpd="sng" algn="ctr">
          <a:solidFill>
            <a:srgbClr val="53548A">
              <a:hueOff val="0"/>
              <a:satOff val="0"/>
              <a:lumOff val="0"/>
              <a:alphaOff val="0"/>
            </a:srgbClr>
          </a:solidFill>
          <a:prstDash val="solid"/>
        </a:ln>
        <a:effectLst/>
      </dgm:spPr>
      <dgm:t>
        <a:bodyPr/>
        <a:lstStyle/>
        <a:p>
          <a:pPr>
            <a:buChar char="•"/>
          </a:pPr>
          <a:r>
            <a:rPr lang="fr-FR" sz="2000" dirty="0">
              <a:solidFill>
                <a:sysClr val="windowText" lastClr="000000">
                  <a:hueOff val="0"/>
                  <a:satOff val="0"/>
                  <a:lumOff val="0"/>
                  <a:alphaOff val="0"/>
                </a:sysClr>
              </a:solidFill>
              <a:latin typeface="+mn-lt"/>
              <a:ea typeface="+mn-ea"/>
              <a:cs typeface="Arial" pitchFamily="34" charset="0"/>
            </a:rPr>
            <a:t> Relever la valeur donnée par l’indicateur</a:t>
          </a:r>
        </a:p>
      </dgm:t>
    </dgm:pt>
    <dgm:pt modelId="{7ABD3442-3425-44AE-936D-F7E41E2CF8DE}" type="parTrans" cxnId="{29B04609-4818-4F4D-A2C3-7B013949CA25}">
      <dgm:prSet/>
      <dgm:spPr/>
      <dgm:t>
        <a:bodyPr/>
        <a:lstStyle/>
        <a:p>
          <a:endParaRPr lang="fr-FR" sz="2000">
            <a:latin typeface="+mn-lt"/>
            <a:cs typeface="Arial" pitchFamily="34" charset="0"/>
          </a:endParaRPr>
        </a:p>
      </dgm:t>
    </dgm:pt>
    <dgm:pt modelId="{7866AF53-F78F-4378-AF3B-D20C0DA53D2E}" type="sibTrans" cxnId="{29B04609-4818-4F4D-A2C3-7B013949CA25}">
      <dgm:prSet/>
      <dgm:spPr/>
      <dgm:t>
        <a:bodyPr/>
        <a:lstStyle/>
        <a:p>
          <a:endParaRPr lang="fr-FR" sz="2000">
            <a:latin typeface="+mn-lt"/>
            <a:cs typeface="Arial" pitchFamily="34" charset="0"/>
          </a:endParaRPr>
        </a:p>
      </dgm:t>
    </dgm:pt>
    <dgm:pt modelId="{AB4B24E7-CD9F-431C-A7CE-CEC226F1AEFC}">
      <dgm:prSet phldrT="[Texte]" custT="1"/>
      <dgm:spPr>
        <a:xfrm rot="5400000">
          <a:off x="-191955" y="2366625"/>
          <a:ext cx="1279703" cy="895792"/>
        </a:xfrm>
        <a:prstGeom prst="chevron">
          <a:avLst/>
        </a:prstGeom>
        <a:solidFill>
          <a:srgbClr val="53548A">
            <a:hueOff val="0"/>
            <a:satOff val="0"/>
            <a:lumOff val="0"/>
            <a:alphaOff val="0"/>
          </a:srgbClr>
        </a:solidFill>
        <a:ln w="19050" cap="flat" cmpd="sng" algn="ctr">
          <a:solidFill>
            <a:srgbClr val="53548A">
              <a:hueOff val="0"/>
              <a:satOff val="0"/>
              <a:lumOff val="0"/>
              <a:alphaOff val="0"/>
            </a:srgbClr>
          </a:solidFill>
          <a:prstDash val="solid"/>
        </a:ln>
        <a:effectLst/>
      </dgm:spPr>
      <dgm:t>
        <a:bodyPr/>
        <a:lstStyle/>
        <a:p>
          <a:pPr>
            <a:buNone/>
          </a:pPr>
          <a:r>
            <a:rPr lang="fr-FR" sz="1800" dirty="0">
              <a:solidFill>
                <a:sysClr val="window" lastClr="FFFFFF"/>
              </a:solidFill>
              <a:latin typeface="+mn-lt"/>
              <a:ea typeface="+mn-ea"/>
              <a:cs typeface="Arial" pitchFamily="34" charset="0"/>
            </a:rPr>
            <a:t>Ecriture des résultats</a:t>
          </a:r>
        </a:p>
      </dgm:t>
    </dgm:pt>
    <dgm:pt modelId="{9086699A-5A66-4290-8333-A0941CB673F8}" type="parTrans" cxnId="{ADAE47C7-5F6F-44BB-B482-BAE6CF3D8AF2}">
      <dgm:prSet/>
      <dgm:spPr/>
      <dgm:t>
        <a:bodyPr/>
        <a:lstStyle/>
        <a:p>
          <a:endParaRPr lang="fr-FR" sz="2000">
            <a:latin typeface="+mn-lt"/>
            <a:cs typeface="Arial" pitchFamily="34" charset="0"/>
          </a:endParaRPr>
        </a:p>
      </dgm:t>
    </dgm:pt>
    <dgm:pt modelId="{0C38D084-E44E-4D68-AA5C-E643FE61CF79}" type="sibTrans" cxnId="{ADAE47C7-5F6F-44BB-B482-BAE6CF3D8AF2}">
      <dgm:prSet/>
      <dgm:spPr/>
      <dgm:t>
        <a:bodyPr/>
        <a:lstStyle/>
        <a:p>
          <a:endParaRPr lang="fr-FR" sz="2000">
            <a:latin typeface="+mn-lt"/>
            <a:cs typeface="Arial" pitchFamily="34" charset="0"/>
          </a:endParaRPr>
        </a:p>
      </dgm:t>
    </dgm:pt>
    <dgm:pt modelId="{717931F9-E669-4175-AC5E-341A45218FFF}">
      <dgm:prSet phldrT="[Texte]" custT="1"/>
      <dgm:spPr>
        <a:xfrm rot="5400000">
          <a:off x="3202261" y="-141714"/>
          <a:ext cx="851637" cy="5464575"/>
        </a:xfrm>
        <a:prstGeom prst="round2SameRect">
          <a:avLst/>
        </a:prstGeom>
        <a:solidFill>
          <a:sysClr val="window" lastClr="FFFFFF">
            <a:alpha val="90000"/>
            <a:hueOff val="0"/>
            <a:satOff val="0"/>
            <a:lumOff val="0"/>
            <a:alphaOff val="0"/>
          </a:sysClr>
        </a:solidFill>
        <a:ln w="19050" cap="flat" cmpd="sng" algn="ctr">
          <a:solidFill>
            <a:srgbClr val="53548A">
              <a:hueOff val="0"/>
              <a:satOff val="0"/>
              <a:lumOff val="0"/>
              <a:alphaOff val="0"/>
            </a:srgbClr>
          </a:solidFill>
          <a:prstDash val="solid"/>
        </a:ln>
        <a:effectLst/>
      </dgm:spPr>
      <dgm:t>
        <a:bodyPr/>
        <a:lstStyle/>
        <a:p>
          <a:pPr>
            <a:buChar char="•"/>
          </a:pPr>
          <a:endParaRPr lang="fr-FR" sz="2000" dirty="0">
            <a:solidFill>
              <a:sysClr val="windowText" lastClr="000000">
                <a:hueOff val="0"/>
                <a:satOff val="0"/>
                <a:lumOff val="0"/>
                <a:alphaOff val="0"/>
              </a:sysClr>
            </a:solidFill>
            <a:latin typeface="+mn-lt"/>
            <a:ea typeface="+mn-ea"/>
            <a:cs typeface="Arial" pitchFamily="34" charset="0"/>
          </a:endParaRPr>
        </a:p>
      </dgm:t>
    </dgm:pt>
    <dgm:pt modelId="{C70A2E76-99AF-48D6-9417-856DD2E0D3BA}" type="parTrans" cxnId="{7A1A8F88-A4AF-4775-99BB-76C709FA693F}">
      <dgm:prSet/>
      <dgm:spPr/>
      <dgm:t>
        <a:bodyPr/>
        <a:lstStyle/>
        <a:p>
          <a:endParaRPr lang="fr-FR" sz="2000">
            <a:latin typeface="+mn-lt"/>
            <a:cs typeface="Arial" pitchFamily="34" charset="0"/>
          </a:endParaRPr>
        </a:p>
      </dgm:t>
    </dgm:pt>
    <dgm:pt modelId="{74D6C58E-3CD2-44C3-A8E0-28589795130F}" type="sibTrans" cxnId="{7A1A8F88-A4AF-4775-99BB-76C709FA693F}">
      <dgm:prSet/>
      <dgm:spPr/>
      <dgm:t>
        <a:bodyPr/>
        <a:lstStyle/>
        <a:p>
          <a:endParaRPr lang="fr-FR" sz="2000">
            <a:latin typeface="+mn-lt"/>
            <a:cs typeface="Arial" pitchFamily="34" charset="0"/>
          </a:endParaRPr>
        </a:p>
      </dgm:t>
    </dgm:pt>
    <dgm:pt modelId="{85DBA15B-E5E2-4239-976D-19B44A02AED1}">
      <dgm:prSet phldrT="[Texte]" custT="1"/>
      <dgm:spPr>
        <a:xfrm rot="5400000">
          <a:off x="3212176" y="-1233001"/>
          <a:ext cx="831807" cy="5464575"/>
        </a:xfrm>
        <a:prstGeom prst="round2SameRect">
          <a:avLst/>
        </a:prstGeom>
        <a:solidFill>
          <a:sysClr val="window" lastClr="FFFFFF">
            <a:alpha val="90000"/>
            <a:hueOff val="0"/>
            <a:satOff val="0"/>
            <a:lumOff val="0"/>
            <a:alphaOff val="0"/>
          </a:sysClr>
        </a:solidFill>
        <a:ln w="19050" cap="flat" cmpd="sng" algn="ctr">
          <a:solidFill>
            <a:srgbClr val="53548A">
              <a:hueOff val="0"/>
              <a:satOff val="0"/>
              <a:lumOff val="0"/>
              <a:alphaOff val="0"/>
            </a:srgbClr>
          </a:solidFill>
          <a:prstDash val="solid"/>
        </a:ln>
        <a:effectLst/>
      </dgm:spPr>
      <dgm:t>
        <a:bodyPr/>
        <a:lstStyle/>
        <a:p>
          <a:pPr>
            <a:buChar char="•"/>
          </a:pPr>
          <a:endParaRPr lang="fr-FR" sz="2000" dirty="0">
            <a:solidFill>
              <a:sysClr val="windowText" lastClr="000000">
                <a:hueOff val="0"/>
                <a:satOff val="0"/>
                <a:lumOff val="0"/>
                <a:alphaOff val="0"/>
              </a:sysClr>
            </a:solidFill>
            <a:latin typeface="+mn-lt"/>
            <a:ea typeface="+mn-ea"/>
            <a:cs typeface="Arial" pitchFamily="34" charset="0"/>
          </a:endParaRPr>
        </a:p>
      </dgm:t>
    </dgm:pt>
    <dgm:pt modelId="{05D39064-D931-4899-8FE9-4FAA10239F03}" type="parTrans" cxnId="{5C35B6FA-8D7C-4B30-BF02-C0E7AE873E00}">
      <dgm:prSet/>
      <dgm:spPr/>
      <dgm:t>
        <a:bodyPr/>
        <a:lstStyle/>
        <a:p>
          <a:endParaRPr lang="fr-FR" sz="2000">
            <a:latin typeface="+mn-lt"/>
            <a:cs typeface="Arial" pitchFamily="34" charset="0"/>
          </a:endParaRPr>
        </a:p>
      </dgm:t>
    </dgm:pt>
    <dgm:pt modelId="{BD31855C-C5F0-4664-9197-B71CCD8653D4}" type="sibTrans" cxnId="{5C35B6FA-8D7C-4B30-BF02-C0E7AE873E00}">
      <dgm:prSet/>
      <dgm:spPr/>
      <dgm:t>
        <a:bodyPr/>
        <a:lstStyle/>
        <a:p>
          <a:endParaRPr lang="fr-FR" sz="2000">
            <a:latin typeface="+mn-lt"/>
            <a:cs typeface="Arial" pitchFamily="34" charset="0"/>
          </a:endParaRPr>
        </a:p>
      </dgm:t>
    </dgm:pt>
    <dgm:pt modelId="{615FF350-193B-46EC-BB00-A8B3003EE637}">
      <dgm:prSet phldrT="[Texte]" custT="1"/>
      <dgm:spPr>
        <a:xfrm rot="5400000">
          <a:off x="3212176" y="-1233001"/>
          <a:ext cx="831807" cy="5464575"/>
        </a:xfrm>
        <a:prstGeom prst="round2SameRect">
          <a:avLst/>
        </a:prstGeom>
        <a:solidFill>
          <a:sysClr val="window" lastClr="FFFFFF">
            <a:alpha val="90000"/>
            <a:hueOff val="0"/>
            <a:satOff val="0"/>
            <a:lumOff val="0"/>
            <a:alphaOff val="0"/>
          </a:sysClr>
        </a:solidFill>
        <a:ln w="19050" cap="flat" cmpd="sng" algn="ctr">
          <a:solidFill>
            <a:srgbClr val="53548A">
              <a:hueOff val="0"/>
              <a:satOff val="0"/>
              <a:lumOff val="0"/>
              <a:alphaOff val="0"/>
            </a:srgbClr>
          </a:solidFill>
          <a:prstDash val="solid"/>
        </a:ln>
        <a:effectLst/>
      </dgm:spPr>
      <dgm:t>
        <a:bodyPr/>
        <a:lstStyle/>
        <a:p>
          <a:pPr>
            <a:buChar char="•"/>
          </a:pPr>
          <a:endParaRPr lang="fr-FR" sz="2000" dirty="0">
            <a:solidFill>
              <a:sysClr val="windowText" lastClr="000000">
                <a:hueOff val="0"/>
                <a:satOff val="0"/>
                <a:lumOff val="0"/>
                <a:alphaOff val="0"/>
              </a:sysClr>
            </a:solidFill>
            <a:latin typeface="+mn-lt"/>
            <a:ea typeface="+mn-ea"/>
            <a:cs typeface="Arial" pitchFamily="34" charset="0"/>
          </a:endParaRPr>
        </a:p>
      </dgm:t>
    </dgm:pt>
    <dgm:pt modelId="{5DB02917-D361-47C2-BE89-26DB0545A66D}" type="parTrans" cxnId="{BBF1BEEB-9A9A-4444-BE03-963DEA949B80}">
      <dgm:prSet/>
      <dgm:spPr/>
      <dgm:t>
        <a:bodyPr/>
        <a:lstStyle/>
        <a:p>
          <a:endParaRPr lang="fr-FR" sz="2000">
            <a:latin typeface="+mn-lt"/>
            <a:cs typeface="Arial" pitchFamily="34" charset="0"/>
          </a:endParaRPr>
        </a:p>
      </dgm:t>
    </dgm:pt>
    <dgm:pt modelId="{12F5FF1E-157D-461C-B1FD-CC42A6675518}" type="sibTrans" cxnId="{BBF1BEEB-9A9A-4444-BE03-963DEA949B80}">
      <dgm:prSet/>
      <dgm:spPr/>
      <dgm:t>
        <a:bodyPr/>
        <a:lstStyle/>
        <a:p>
          <a:endParaRPr lang="fr-FR" sz="2000">
            <a:latin typeface="+mn-lt"/>
            <a:cs typeface="Arial" pitchFamily="34" charset="0"/>
          </a:endParaRPr>
        </a:p>
      </dgm:t>
    </dgm:pt>
    <dgm:pt modelId="{DF312F7B-BF7F-484E-B2C7-30369ACFCE0B}">
      <dgm:prSet phldrT="[Texte]" custT="1"/>
      <dgm:spPr>
        <a:xfrm rot="5400000">
          <a:off x="3212176" y="-1233001"/>
          <a:ext cx="831807" cy="5464575"/>
        </a:xfrm>
        <a:prstGeom prst="round2SameRect">
          <a:avLst/>
        </a:prstGeom>
        <a:solidFill>
          <a:sysClr val="window" lastClr="FFFFFF">
            <a:alpha val="90000"/>
            <a:hueOff val="0"/>
            <a:satOff val="0"/>
            <a:lumOff val="0"/>
            <a:alphaOff val="0"/>
          </a:sysClr>
        </a:solidFill>
        <a:ln w="19050" cap="flat" cmpd="sng" algn="ctr">
          <a:solidFill>
            <a:srgbClr val="53548A">
              <a:hueOff val="0"/>
              <a:satOff val="0"/>
              <a:lumOff val="0"/>
              <a:alphaOff val="0"/>
            </a:srgbClr>
          </a:solidFill>
          <a:prstDash val="solid"/>
        </a:ln>
        <a:effectLst/>
      </dgm:spPr>
      <dgm:t>
        <a:bodyPr/>
        <a:lstStyle/>
        <a:p>
          <a:pPr>
            <a:buNone/>
          </a:pPr>
          <a:endParaRPr lang="fr-FR" sz="2000" dirty="0">
            <a:solidFill>
              <a:sysClr val="windowText" lastClr="000000">
                <a:hueOff val="0"/>
                <a:satOff val="0"/>
                <a:lumOff val="0"/>
                <a:alphaOff val="0"/>
              </a:sysClr>
            </a:solidFill>
            <a:latin typeface="+mn-lt"/>
            <a:ea typeface="+mn-ea"/>
            <a:cs typeface="Arial" pitchFamily="34" charset="0"/>
          </a:endParaRPr>
        </a:p>
      </dgm:t>
    </dgm:pt>
    <dgm:pt modelId="{7C6393DC-F71B-454B-881D-CB200427B5F7}" type="parTrans" cxnId="{B17D688F-F261-4810-85DA-4A945B0399B2}">
      <dgm:prSet/>
      <dgm:spPr/>
      <dgm:t>
        <a:bodyPr/>
        <a:lstStyle/>
        <a:p>
          <a:endParaRPr lang="fr-FR" sz="2000">
            <a:latin typeface="+mn-lt"/>
            <a:cs typeface="Arial" pitchFamily="34" charset="0"/>
          </a:endParaRPr>
        </a:p>
      </dgm:t>
    </dgm:pt>
    <dgm:pt modelId="{3A2B1B89-204F-42D1-B7AA-1A93A196D7B8}" type="sibTrans" cxnId="{B17D688F-F261-4810-85DA-4A945B0399B2}">
      <dgm:prSet/>
      <dgm:spPr/>
      <dgm:t>
        <a:bodyPr/>
        <a:lstStyle/>
        <a:p>
          <a:endParaRPr lang="fr-FR" sz="2000">
            <a:latin typeface="+mn-lt"/>
            <a:cs typeface="Arial" pitchFamily="34" charset="0"/>
          </a:endParaRPr>
        </a:p>
      </dgm:t>
    </dgm:pt>
    <dgm:pt modelId="{B300EC42-CDEB-4760-A84C-1BC83F5C5B08}">
      <dgm:prSet phldrT="[Texte]" custT="1"/>
      <dgm:spPr>
        <a:xfrm rot="5400000">
          <a:off x="3212176" y="-1233001"/>
          <a:ext cx="831807" cy="5464575"/>
        </a:xfrm>
        <a:prstGeom prst="round2SameRect">
          <a:avLst/>
        </a:prstGeom>
        <a:solidFill>
          <a:sysClr val="window" lastClr="FFFFFF">
            <a:alpha val="90000"/>
            <a:hueOff val="0"/>
            <a:satOff val="0"/>
            <a:lumOff val="0"/>
            <a:alphaOff val="0"/>
          </a:sysClr>
        </a:solidFill>
        <a:ln w="19050" cap="flat" cmpd="sng" algn="ctr">
          <a:solidFill>
            <a:srgbClr val="53548A">
              <a:hueOff val="0"/>
              <a:satOff val="0"/>
              <a:lumOff val="0"/>
              <a:alphaOff val="0"/>
            </a:srgbClr>
          </a:solidFill>
          <a:prstDash val="solid"/>
        </a:ln>
        <a:effectLst/>
      </dgm:spPr>
      <dgm:t>
        <a:bodyPr/>
        <a:lstStyle/>
        <a:p>
          <a:pPr>
            <a:buChar char="•"/>
          </a:pPr>
          <a:endParaRPr lang="fr-FR" sz="2000" dirty="0">
            <a:solidFill>
              <a:sysClr val="windowText" lastClr="000000">
                <a:hueOff val="0"/>
                <a:satOff val="0"/>
                <a:lumOff val="0"/>
                <a:alphaOff val="0"/>
              </a:sysClr>
            </a:solidFill>
            <a:latin typeface="+mn-lt"/>
            <a:ea typeface="+mn-ea"/>
            <a:cs typeface="Arial" pitchFamily="34" charset="0"/>
          </a:endParaRPr>
        </a:p>
      </dgm:t>
    </dgm:pt>
    <dgm:pt modelId="{39309C96-1CD8-4671-AEE2-9F08D33AF072}" type="parTrans" cxnId="{09D92C66-DA22-4496-81E9-B2BB8B66F23F}">
      <dgm:prSet/>
      <dgm:spPr/>
      <dgm:t>
        <a:bodyPr/>
        <a:lstStyle/>
        <a:p>
          <a:endParaRPr lang="fr-FR" sz="2000">
            <a:latin typeface="+mn-lt"/>
            <a:cs typeface="Arial" pitchFamily="34" charset="0"/>
          </a:endParaRPr>
        </a:p>
      </dgm:t>
    </dgm:pt>
    <dgm:pt modelId="{3ECA30EF-CE6A-466D-821E-0D5557697E0E}" type="sibTrans" cxnId="{09D92C66-DA22-4496-81E9-B2BB8B66F23F}">
      <dgm:prSet/>
      <dgm:spPr/>
      <dgm:t>
        <a:bodyPr/>
        <a:lstStyle/>
        <a:p>
          <a:endParaRPr lang="fr-FR" sz="2000">
            <a:latin typeface="+mn-lt"/>
            <a:cs typeface="Arial" pitchFamily="34" charset="0"/>
          </a:endParaRPr>
        </a:p>
      </dgm:t>
    </dgm:pt>
    <dgm:pt modelId="{87994B28-A428-4FDA-8AF7-250263038148}" type="pres">
      <dgm:prSet presAssocID="{D11C3A33-883C-45AE-8FE2-EDCE60C15AC3}" presName="linearFlow" presStyleCnt="0">
        <dgm:presLayoutVars>
          <dgm:dir/>
          <dgm:animLvl val="lvl"/>
          <dgm:resizeHandles val="exact"/>
        </dgm:presLayoutVars>
      </dgm:prSet>
      <dgm:spPr/>
      <dgm:t>
        <a:bodyPr/>
        <a:lstStyle/>
        <a:p>
          <a:endParaRPr lang="fr-FR"/>
        </a:p>
      </dgm:t>
    </dgm:pt>
    <dgm:pt modelId="{9E3D6074-68A5-4070-A324-51D949AE1A59}" type="pres">
      <dgm:prSet presAssocID="{BEB1E88C-0C97-48C1-A796-DD911968F85A}" presName="composite" presStyleCnt="0"/>
      <dgm:spPr/>
    </dgm:pt>
    <dgm:pt modelId="{1B8CAAA8-0D11-4963-86CB-324038E4A6D1}" type="pres">
      <dgm:prSet presAssocID="{BEB1E88C-0C97-48C1-A796-DD911968F85A}" presName="parentText" presStyleLbl="alignNode1" presStyleIdx="0" presStyleCnt="3">
        <dgm:presLayoutVars>
          <dgm:chMax val="1"/>
          <dgm:bulletEnabled val="1"/>
        </dgm:presLayoutVars>
      </dgm:prSet>
      <dgm:spPr/>
      <dgm:t>
        <a:bodyPr/>
        <a:lstStyle/>
        <a:p>
          <a:endParaRPr lang="fr-FR"/>
        </a:p>
      </dgm:t>
    </dgm:pt>
    <dgm:pt modelId="{0A84C9C1-5C4E-4CAB-B0D5-03536EDA22CD}" type="pres">
      <dgm:prSet presAssocID="{BEB1E88C-0C97-48C1-A796-DD911968F85A}" presName="descendantText" presStyleLbl="alignAcc1" presStyleIdx="0" presStyleCnt="3" custLinFactNeighborY="-1712">
        <dgm:presLayoutVars>
          <dgm:bulletEnabled val="1"/>
        </dgm:presLayoutVars>
      </dgm:prSet>
      <dgm:spPr/>
      <dgm:t>
        <a:bodyPr/>
        <a:lstStyle/>
        <a:p>
          <a:endParaRPr lang="fr-FR"/>
        </a:p>
      </dgm:t>
    </dgm:pt>
    <dgm:pt modelId="{9CE29C7B-C036-4366-9FED-374CC8127A54}" type="pres">
      <dgm:prSet presAssocID="{5DA7369A-DCE8-44F9-8C04-FEE57BB9E3DF}" presName="sp" presStyleCnt="0"/>
      <dgm:spPr/>
    </dgm:pt>
    <dgm:pt modelId="{19F7C762-BEC0-49F9-A894-1C9A1C188894}" type="pres">
      <dgm:prSet presAssocID="{5DAE8DA6-CCFA-46DB-B12E-FB1E01E0AF0F}" presName="composite" presStyleCnt="0"/>
      <dgm:spPr/>
    </dgm:pt>
    <dgm:pt modelId="{4A23BF88-AE23-4868-BF76-350EA91D1861}" type="pres">
      <dgm:prSet presAssocID="{5DAE8DA6-CCFA-46DB-B12E-FB1E01E0AF0F}" presName="parentText" presStyleLbl="alignNode1" presStyleIdx="1" presStyleCnt="3">
        <dgm:presLayoutVars>
          <dgm:chMax val="1"/>
          <dgm:bulletEnabled val="1"/>
        </dgm:presLayoutVars>
      </dgm:prSet>
      <dgm:spPr/>
      <dgm:t>
        <a:bodyPr/>
        <a:lstStyle/>
        <a:p>
          <a:endParaRPr lang="fr-FR"/>
        </a:p>
      </dgm:t>
    </dgm:pt>
    <dgm:pt modelId="{FC48FD8B-1A4E-4EFD-8B46-E19CD40B4705}" type="pres">
      <dgm:prSet presAssocID="{5DAE8DA6-CCFA-46DB-B12E-FB1E01E0AF0F}" presName="descendantText" presStyleLbl="alignAcc1" presStyleIdx="1" presStyleCnt="3">
        <dgm:presLayoutVars>
          <dgm:bulletEnabled val="1"/>
        </dgm:presLayoutVars>
      </dgm:prSet>
      <dgm:spPr/>
      <dgm:t>
        <a:bodyPr/>
        <a:lstStyle/>
        <a:p>
          <a:endParaRPr lang="fr-FR"/>
        </a:p>
      </dgm:t>
    </dgm:pt>
    <dgm:pt modelId="{27785AD9-8569-4EF8-BAF8-36F6C04781FC}" type="pres">
      <dgm:prSet presAssocID="{9F22C1BB-4ABD-4E7E-8347-BA1B24BFCC2B}" presName="sp" presStyleCnt="0"/>
      <dgm:spPr/>
    </dgm:pt>
    <dgm:pt modelId="{E0879686-AE5D-4653-BEB3-33C103DC433E}" type="pres">
      <dgm:prSet presAssocID="{AB4B24E7-CD9F-431C-A7CE-CEC226F1AEFC}" presName="composite" presStyleCnt="0"/>
      <dgm:spPr/>
    </dgm:pt>
    <dgm:pt modelId="{FC099DFB-33A1-441F-9571-E1A20C7B140D}" type="pres">
      <dgm:prSet presAssocID="{AB4B24E7-CD9F-431C-A7CE-CEC226F1AEFC}" presName="parentText" presStyleLbl="alignNode1" presStyleIdx="2" presStyleCnt="3">
        <dgm:presLayoutVars>
          <dgm:chMax val="1"/>
          <dgm:bulletEnabled val="1"/>
        </dgm:presLayoutVars>
      </dgm:prSet>
      <dgm:spPr/>
      <dgm:t>
        <a:bodyPr/>
        <a:lstStyle/>
        <a:p>
          <a:endParaRPr lang="fr-FR"/>
        </a:p>
      </dgm:t>
    </dgm:pt>
    <dgm:pt modelId="{53520823-037A-4DDE-8157-830A71A8689C}" type="pres">
      <dgm:prSet presAssocID="{AB4B24E7-CD9F-431C-A7CE-CEC226F1AEFC}" presName="descendantText" presStyleLbl="alignAcc1" presStyleIdx="2" presStyleCnt="3" custScaleY="102384">
        <dgm:presLayoutVars>
          <dgm:bulletEnabled val="1"/>
        </dgm:presLayoutVars>
      </dgm:prSet>
      <dgm:spPr/>
      <dgm:t>
        <a:bodyPr/>
        <a:lstStyle/>
        <a:p>
          <a:endParaRPr lang="fr-FR"/>
        </a:p>
      </dgm:t>
    </dgm:pt>
  </dgm:ptLst>
  <dgm:cxnLst>
    <dgm:cxn modelId="{3543DC9F-9EEF-40B2-9BEF-EEFFACBA6B93}" type="presOf" srcId="{AB4B24E7-CD9F-431C-A7CE-CEC226F1AEFC}" destId="{FC099DFB-33A1-441F-9571-E1A20C7B140D}" srcOrd="0" destOrd="0" presId="urn:microsoft.com/office/officeart/2005/8/layout/chevron2"/>
    <dgm:cxn modelId="{ADAE47C7-5F6F-44BB-B482-BAE6CF3D8AF2}" srcId="{D11C3A33-883C-45AE-8FE2-EDCE60C15AC3}" destId="{AB4B24E7-CD9F-431C-A7CE-CEC226F1AEFC}" srcOrd="2" destOrd="0" parTransId="{9086699A-5A66-4290-8333-A0941CB673F8}" sibTransId="{0C38D084-E44E-4D68-AA5C-E643FE61CF79}"/>
    <dgm:cxn modelId="{1629BCD2-8D6D-4C78-84CA-853203CEFC56}" srcId="{BEB1E88C-0C97-48C1-A796-DD911968F85A}" destId="{13B293DF-906A-4568-8293-87C95C173F4B}" srcOrd="0" destOrd="0" parTransId="{583C31A4-950D-4525-BAD6-80AE4AE06376}" sibTransId="{BCBDEE61-748E-414A-997E-1435CF8C4E4F}"/>
    <dgm:cxn modelId="{A5EF8D48-5C01-4B82-9C2E-27ADDD8C6726}" type="presOf" srcId="{5DAE8DA6-CCFA-46DB-B12E-FB1E01E0AF0F}" destId="{4A23BF88-AE23-4868-BF76-350EA91D1861}" srcOrd="0" destOrd="0" presId="urn:microsoft.com/office/officeart/2005/8/layout/chevron2"/>
    <dgm:cxn modelId="{6FAE5795-32F0-43CB-BA81-27A25E28C74D}" type="presOf" srcId="{13B293DF-906A-4568-8293-87C95C173F4B}" destId="{0A84C9C1-5C4E-4CAB-B0D5-03536EDA22CD}" srcOrd="0" destOrd="0" presId="urn:microsoft.com/office/officeart/2005/8/layout/chevron2"/>
    <dgm:cxn modelId="{F054649C-277B-4B13-ADD2-44BD75187769}" type="presOf" srcId="{85DBA15B-E5E2-4239-976D-19B44A02AED1}" destId="{FC48FD8B-1A4E-4EFD-8B46-E19CD40B4705}" srcOrd="0" destOrd="5" presId="urn:microsoft.com/office/officeart/2005/8/layout/chevron2"/>
    <dgm:cxn modelId="{727E23C1-A4A2-4EC5-A60A-F12F47D4CBED}" srcId="{D11C3A33-883C-45AE-8FE2-EDCE60C15AC3}" destId="{5DAE8DA6-CCFA-46DB-B12E-FB1E01E0AF0F}" srcOrd="1" destOrd="0" parTransId="{477777F5-349F-4FE0-981B-2C624F6D5C5E}" sibTransId="{9F22C1BB-4ABD-4E7E-8347-BA1B24BFCC2B}"/>
    <dgm:cxn modelId="{27F6B800-FBFC-44A7-9A52-B246474D6B34}" type="presOf" srcId="{B300EC42-CDEB-4760-A84C-1BC83F5C5B08}" destId="{FC48FD8B-1A4E-4EFD-8B46-E19CD40B4705}" srcOrd="0" destOrd="1" presId="urn:microsoft.com/office/officeart/2005/8/layout/chevron2"/>
    <dgm:cxn modelId="{09D92C66-DA22-4496-81E9-B2BB8B66F23F}" srcId="{5DAE8DA6-CCFA-46DB-B12E-FB1E01E0AF0F}" destId="{B300EC42-CDEB-4760-A84C-1BC83F5C5B08}" srcOrd="1" destOrd="0" parTransId="{39309C96-1CD8-4671-AEE2-9F08D33AF072}" sibTransId="{3ECA30EF-CE6A-466D-821E-0D5557697E0E}"/>
    <dgm:cxn modelId="{29B04609-4818-4F4D-A2C3-7B013949CA25}" srcId="{5DAE8DA6-CCFA-46DB-B12E-FB1E01E0AF0F}" destId="{F9DE2B5F-4A83-44A1-9223-2EAA6EDD7FAB}" srcOrd="3" destOrd="0" parTransId="{7ABD3442-3425-44AE-936D-F7E41E2CF8DE}" sibTransId="{7866AF53-F78F-4378-AF3B-D20C0DA53D2E}"/>
    <dgm:cxn modelId="{BBF1BEEB-9A9A-4444-BE03-963DEA949B80}" srcId="{5DAE8DA6-CCFA-46DB-B12E-FB1E01E0AF0F}" destId="{615FF350-193B-46EC-BB00-A8B3003EE637}" srcOrd="4" destOrd="0" parTransId="{5DB02917-D361-47C2-BE89-26DB0545A66D}" sibTransId="{12F5FF1E-157D-461C-B1FD-CC42A6675518}"/>
    <dgm:cxn modelId="{44CA25AC-DF32-420C-B35C-477CBFDE64BE}" type="presOf" srcId="{1D8DA5AF-B431-4B22-AA03-2E8BCF2B7000}" destId="{FC48FD8B-1A4E-4EFD-8B46-E19CD40B4705}" srcOrd="0" destOrd="2" presId="urn:microsoft.com/office/officeart/2005/8/layout/chevron2"/>
    <dgm:cxn modelId="{021932A7-2EA1-4972-915E-246A0D70E92E}" type="presOf" srcId="{717931F9-E669-4175-AC5E-341A45218FFF}" destId="{53520823-037A-4DDE-8157-830A71A8689C}" srcOrd="0" destOrd="0" presId="urn:microsoft.com/office/officeart/2005/8/layout/chevron2"/>
    <dgm:cxn modelId="{5C35B6FA-8D7C-4B30-BF02-C0E7AE873E00}" srcId="{5DAE8DA6-CCFA-46DB-B12E-FB1E01E0AF0F}" destId="{85DBA15B-E5E2-4239-976D-19B44A02AED1}" srcOrd="5" destOrd="0" parTransId="{05D39064-D931-4899-8FE9-4FAA10239F03}" sibTransId="{BD31855C-C5F0-4664-9197-B71CCD8653D4}"/>
    <dgm:cxn modelId="{B17D688F-F261-4810-85DA-4A945B0399B2}" srcId="{5DAE8DA6-CCFA-46DB-B12E-FB1E01E0AF0F}" destId="{DF312F7B-BF7F-484E-B2C7-30369ACFCE0B}" srcOrd="0" destOrd="0" parTransId="{7C6393DC-F71B-454B-881D-CB200427B5F7}" sibTransId="{3A2B1B89-204F-42D1-B7AA-1A93A196D7B8}"/>
    <dgm:cxn modelId="{696C0626-B613-43A1-8E35-B04528845819}" srcId="{D11C3A33-883C-45AE-8FE2-EDCE60C15AC3}" destId="{BEB1E88C-0C97-48C1-A796-DD911968F85A}" srcOrd="0" destOrd="0" parTransId="{EBD6D56F-AEB5-4A44-AB6D-E6786538A768}" sibTransId="{5DA7369A-DCE8-44F9-8C04-FEE57BB9E3DF}"/>
    <dgm:cxn modelId="{BDE25398-B6BD-4DA3-8076-2D43497E412B}" srcId="{BEB1E88C-0C97-48C1-A796-DD911968F85A}" destId="{79EB2F0D-402B-497A-87E4-245B7483E0C6}" srcOrd="1" destOrd="0" parTransId="{56603314-8D0A-4922-A4FC-2C024B3D7EF7}" sibTransId="{FFB0B868-C78B-41E9-A4C4-265E64DB5808}"/>
    <dgm:cxn modelId="{F04829F6-151E-4A1B-85F0-3B172888DC68}" type="presOf" srcId="{BEB1E88C-0C97-48C1-A796-DD911968F85A}" destId="{1B8CAAA8-0D11-4963-86CB-324038E4A6D1}" srcOrd="0" destOrd="0" presId="urn:microsoft.com/office/officeart/2005/8/layout/chevron2"/>
    <dgm:cxn modelId="{E93BE4A3-C7A3-438B-B814-92B7EDFA76C1}" type="presOf" srcId="{F9DE2B5F-4A83-44A1-9223-2EAA6EDD7FAB}" destId="{FC48FD8B-1A4E-4EFD-8B46-E19CD40B4705}" srcOrd="0" destOrd="3" presId="urn:microsoft.com/office/officeart/2005/8/layout/chevron2"/>
    <dgm:cxn modelId="{01ABB4FA-23D1-4154-9447-911D66CC6EDD}" type="presOf" srcId="{615FF350-193B-46EC-BB00-A8B3003EE637}" destId="{FC48FD8B-1A4E-4EFD-8B46-E19CD40B4705}" srcOrd="0" destOrd="4" presId="urn:microsoft.com/office/officeart/2005/8/layout/chevron2"/>
    <dgm:cxn modelId="{EDD94C68-D336-45C8-A516-C537D17E7C85}" type="presOf" srcId="{79EB2F0D-402B-497A-87E4-245B7483E0C6}" destId="{0A84C9C1-5C4E-4CAB-B0D5-03536EDA22CD}" srcOrd="0" destOrd="1" presId="urn:microsoft.com/office/officeart/2005/8/layout/chevron2"/>
    <dgm:cxn modelId="{E2046E9F-DDF1-4546-A90D-D6EAFA6F8940}" srcId="{5DAE8DA6-CCFA-46DB-B12E-FB1E01E0AF0F}" destId="{1D8DA5AF-B431-4B22-AA03-2E8BCF2B7000}" srcOrd="2" destOrd="0" parTransId="{CD09E4F4-3510-4820-924F-53E006E773EE}" sibTransId="{BBE1BAA5-6E55-46AC-B95B-7B9DB3EBE442}"/>
    <dgm:cxn modelId="{076E9ECF-3A3A-498C-961D-7030B33ACD56}" type="presOf" srcId="{D11C3A33-883C-45AE-8FE2-EDCE60C15AC3}" destId="{87994B28-A428-4FDA-8AF7-250263038148}" srcOrd="0" destOrd="0" presId="urn:microsoft.com/office/officeart/2005/8/layout/chevron2"/>
    <dgm:cxn modelId="{7A1A8F88-A4AF-4775-99BB-76C709FA693F}" srcId="{AB4B24E7-CD9F-431C-A7CE-CEC226F1AEFC}" destId="{717931F9-E669-4175-AC5E-341A45218FFF}" srcOrd="0" destOrd="0" parTransId="{C70A2E76-99AF-48D6-9417-856DD2E0D3BA}" sibTransId="{74D6C58E-3CD2-44C3-A8E0-28589795130F}"/>
    <dgm:cxn modelId="{5BFB27F6-636C-4D31-AC78-910B6DB42448}" type="presOf" srcId="{DF312F7B-BF7F-484E-B2C7-30369ACFCE0B}" destId="{FC48FD8B-1A4E-4EFD-8B46-E19CD40B4705}" srcOrd="0" destOrd="0" presId="urn:microsoft.com/office/officeart/2005/8/layout/chevron2"/>
    <dgm:cxn modelId="{EB7514FE-3CA1-4404-866D-BDA5E566F490}" type="presParOf" srcId="{87994B28-A428-4FDA-8AF7-250263038148}" destId="{9E3D6074-68A5-4070-A324-51D949AE1A59}" srcOrd="0" destOrd="0" presId="urn:microsoft.com/office/officeart/2005/8/layout/chevron2"/>
    <dgm:cxn modelId="{615167AC-22E6-4213-BD9C-66EE67384A00}" type="presParOf" srcId="{9E3D6074-68A5-4070-A324-51D949AE1A59}" destId="{1B8CAAA8-0D11-4963-86CB-324038E4A6D1}" srcOrd="0" destOrd="0" presId="urn:microsoft.com/office/officeart/2005/8/layout/chevron2"/>
    <dgm:cxn modelId="{23AB6F39-9691-47ED-896B-47AA5BE44349}" type="presParOf" srcId="{9E3D6074-68A5-4070-A324-51D949AE1A59}" destId="{0A84C9C1-5C4E-4CAB-B0D5-03536EDA22CD}" srcOrd="1" destOrd="0" presId="urn:microsoft.com/office/officeart/2005/8/layout/chevron2"/>
    <dgm:cxn modelId="{BD49737B-5850-40DB-9396-B6D44A4C565E}" type="presParOf" srcId="{87994B28-A428-4FDA-8AF7-250263038148}" destId="{9CE29C7B-C036-4366-9FED-374CC8127A54}" srcOrd="1" destOrd="0" presId="urn:microsoft.com/office/officeart/2005/8/layout/chevron2"/>
    <dgm:cxn modelId="{CBC9B7ED-A4C5-4367-9BF9-2F555ED40E74}" type="presParOf" srcId="{87994B28-A428-4FDA-8AF7-250263038148}" destId="{19F7C762-BEC0-49F9-A894-1C9A1C188894}" srcOrd="2" destOrd="0" presId="urn:microsoft.com/office/officeart/2005/8/layout/chevron2"/>
    <dgm:cxn modelId="{46171688-9170-4448-892D-6E354BE71593}" type="presParOf" srcId="{19F7C762-BEC0-49F9-A894-1C9A1C188894}" destId="{4A23BF88-AE23-4868-BF76-350EA91D1861}" srcOrd="0" destOrd="0" presId="urn:microsoft.com/office/officeart/2005/8/layout/chevron2"/>
    <dgm:cxn modelId="{A605C0D3-18A9-4AD6-9E26-2B15873AA924}" type="presParOf" srcId="{19F7C762-BEC0-49F9-A894-1C9A1C188894}" destId="{FC48FD8B-1A4E-4EFD-8B46-E19CD40B4705}" srcOrd="1" destOrd="0" presId="urn:microsoft.com/office/officeart/2005/8/layout/chevron2"/>
    <dgm:cxn modelId="{DA8DA47B-2A71-4298-BC86-1972C7A38FEF}" type="presParOf" srcId="{87994B28-A428-4FDA-8AF7-250263038148}" destId="{27785AD9-8569-4EF8-BAF8-36F6C04781FC}" srcOrd="3" destOrd="0" presId="urn:microsoft.com/office/officeart/2005/8/layout/chevron2"/>
    <dgm:cxn modelId="{6B6C442F-6DB8-46CB-A373-6CA122AD79DF}" type="presParOf" srcId="{87994B28-A428-4FDA-8AF7-250263038148}" destId="{E0879686-AE5D-4653-BEB3-33C103DC433E}" srcOrd="4" destOrd="0" presId="urn:microsoft.com/office/officeart/2005/8/layout/chevron2"/>
    <dgm:cxn modelId="{8CE83E69-A433-4008-B45A-C5F3775B37A4}" type="presParOf" srcId="{E0879686-AE5D-4653-BEB3-33C103DC433E}" destId="{FC099DFB-33A1-441F-9571-E1A20C7B140D}" srcOrd="0" destOrd="0" presId="urn:microsoft.com/office/officeart/2005/8/layout/chevron2"/>
    <dgm:cxn modelId="{A734E32B-4C82-47D7-97C2-1C192F54843C}" type="presParOf" srcId="{E0879686-AE5D-4653-BEB3-33C103DC433E}" destId="{53520823-037A-4DDE-8157-830A71A8689C}"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8CAAA8-0D11-4963-86CB-324038E4A6D1}">
      <dsp:nvSpPr>
        <dsp:cNvPr id="0" name=""/>
        <dsp:cNvSpPr/>
      </dsp:nvSpPr>
      <dsp:spPr>
        <a:xfrm rot="5400000">
          <a:off x="-247588" y="250642"/>
          <a:ext cx="1650593" cy="1155415"/>
        </a:xfrm>
        <a:prstGeom prst="chevron">
          <a:avLst/>
        </a:prstGeom>
        <a:solidFill>
          <a:srgbClr val="53548A">
            <a:hueOff val="0"/>
            <a:satOff val="0"/>
            <a:lumOff val="0"/>
            <a:alphaOff val="0"/>
          </a:srgbClr>
        </a:solidFill>
        <a:ln w="19050" cap="flat" cmpd="sng" algn="ctr">
          <a:solidFill>
            <a:srgbClr val="53548A">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buNone/>
          </a:pPr>
          <a:r>
            <a:rPr lang="fr-FR" sz="2000" kern="1200" dirty="0">
              <a:solidFill>
                <a:sysClr val="window" lastClr="FFFFFF"/>
              </a:solidFill>
              <a:latin typeface="+mn-lt"/>
              <a:ea typeface="+mn-ea"/>
              <a:cs typeface="Arial" pitchFamily="34" charset="0"/>
            </a:rPr>
            <a:t>Mise en place</a:t>
          </a:r>
        </a:p>
      </dsp:txBody>
      <dsp:txXfrm rot="-5400000">
        <a:off x="2" y="580761"/>
        <a:ext cx="1155415" cy="495178"/>
      </dsp:txXfrm>
    </dsp:sp>
    <dsp:sp modelId="{0A84C9C1-5C4E-4CAB-B0D5-03536EDA22CD}">
      <dsp:nvSpPr>
        <dsp:cNvPr id="0" name=""/>
        <dsp:cNvSpPr/>
      </dsp:nvSpPr>
      <dsp:spPr>
        <a:xfrm rot="5400000">
          <a:off x="4511319" y="-3355904"/>
          <a:ext cx="1073449" cy="7785258"/>
        </a:xfrm>
        <a:prstGeom prst="round2SameRect">
          <a:avLst/>
        </a:prstGeom>
        <a:solidFill>
          <a:sysClr val="window" lastClr="FFFFFF">
            <a:alpha val="90000"/>
            <a:hueOff val="0"/>
            <a:satOff val="0"/>
            <a:lumOff val="0"/>
            <a:alphaOff val="0"/>
          </a:sysClr>
        </a:solidFill>
        <a:ln w="19050" cap="flat" cmpd="sng" algn="ctr">
          <a:solidFill>
            <a:srgbClr val="53548A">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fr-FR" sz="2000" kern="1200" dirty="0">
              <a:solidFill>
                <a:sysClr val="windowText" lastClr="000000">
                  <a:hueOff val="0"/>
                  <a:satOff val="0"/>
                  <a:lumOff val="0"/>
                  <a:alphaOff val="0"/>
                </a:sysClr>
              </a:solidFill>
              <a:latin typeface="+mn-lt"/>
              <a:ea typeface="+mn-ea"/>
              <a:cs typeface="Arial" pitchFamily="34" charset="0"/>
            </a:rPr>
            <a:t>Placer l’éprouvette au centre du plateau ou sur une surface plane</a:t>
          </a:r>
        </a:p>
        <a:p>
          <a:pPr marL="228600" lvl="1" indent="-228600" algn="l" defTabSz="889000">
            <a:lnSpc>
              <a:spcPct val="90000"/>
            </a:lnSpc>
            <a:spcBef>
              <a:spcPct val="0"/>
            </a:spcBef>
            <a:spcAft>
              <a:spcPct val="15000"/>
            </a:spcAft>
            <a:buChar char="••"/>
          </a:pPr>
          <a:r>
            <a:rPr lang="fr-FR" sz="2000" kern="1200" dirty="0">
              <a:solidFill>
                <a:sysClr val="windowText" lastClr="000000">
                  <a:hueOff val="0"/>
                  <a:satOff val="0"/>
                  <a:lumOff val="0"/>
                  <a:alphaOff val="0"/>
                </a:sysClr>
              </a:solidFill>
              <a:latin typeface="+mn-lt"/>
              <a:ea typeface="+mn-ea"/>
              <a:cs typeface="Arial" pitchFamily="34" charset="0"/>
            </a:rPr>
            <a:t>Appliquer le pied presseur sur l’éprouvette rapidement mais sans choc</a:t>
          </a:r>
        </a:p>
      </dsp:txBody>
      <dsp:txXfrm rot="-5400000">
        <a:off x="1155415" y="52401"/>
        <a:ext cx="7732857" cy="968647"/>
      </dsp:txXfrm>
    </dsp:sp>
    <dsp:sp modelId="{4A23BF88-AE23-4868-BF76-350EA91D1861}">
      <dsp:nvSpPr>
        <dsp:cNvPr id="0" name=""/>
        <dsp:cNvSpPr/>
      </dsp:nvSpPr>
      <dsp:spPr>
        <a:xfrm rot="5400000">
          <a:off x="-247588" y="1708390"/>
          <a:ext cx="1650593" cy="1155415"/>
        </a:xfrm>
        <a:prstGeom prst="chevron">
          <a:avLst/>
        </a:prstGeom>
        <a:solidFill>
          <a:srgbClr val="53548A">
            <a:hueOff val="0"/>
            <a:satOff val="0"/>
            <a:lumOff val="0"/>
            <a:alphaOff val="0"/>
          </a:srgbClr>
        </a:solidFill>
        <a:ln w="19050" cap="flat" cmpd="sng" algn="ctr">
          <a:solidFill>
            <a:srgbClr val="53548A">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buNone/>
          </a:pPr>
          <a:r>
            <a:rPr lang="fr-FR" sz="2000" kern="1200" dirty="0">
              <a:solidFill>
                <a:sysClr val="window" lastClr="FFFFFF"/>
              </a:solidFill>
              <a:latin typeface="+mn-lt"/>
              <a:ea typeface="+mn-ea"/>
              <a:cs typeface="Arial" pitchFamily="34" charset="0"/>
            </a:rPr>
            <a:t>Essai</a:t>
          </a:r>
        </a:p>
      </dsp:txBody>
      <dsp:txXfrm rot="-5400000">
        <a:off x="2" y="2038509"/>
        <a:ext cx="1155415" cy="495178"/>
      </dsp:txXfrm>
    </dsp:sp>
    <dsp:sp modelId="{FC48FD8B-1A4E-4EFD-8B46-E19CD40B4705}">
      <dsp:nvSpPr>
        <dsp:cNvPr id="0" name=""/>
        <dsp:cNvSpPr/>
      </dsp:nvSpPr>
      <dsp:spPr>
        <a:xfrm rot="5400000">
          <a:off x="4511601" y="-1895385"/>
          <a:ext cx="1072885" cy="7785258"/>
        </a:xfrm>
        <a:prstGeom prst="round2SameRect">
          <a:avLst/>
        </a:prstGeom>
        <a:solidFill>
          <a:sysClr val="window" lastClr="FFFFFF">
            <a:alpha val="90000"/>
            <a:hueOff val="0"/>
            <a:satOff val="0"/>
            <a:lumOff val="0"/>
            <a:alphaOff val="0"/>
          </a:sysClr>
        </a:solidFill>
        <a:ln w="19050" cap="flat" cmpd="sng" algn="ctr">
          <a:solidFill>
            <a:srgbClr val="53548A">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endParaRPr lang="fr-FR" sz="2000" kern="1200" dirty="0">
            <a:solidFill>
              <a:sysClr val="windowText" lastClr="000000">
                <a:hueOff val="0"/>
                <a:satOff val="0"/>
                <a:lumOff val="0"/>
                <a:alphaOff val="0"/>
              </a:sysClr>
            </a:solidFill>
            <a:latin typeface="+mn-lt"/>
            <a:ea typeface="+mn-ea"/>
            <a:cs typeface="Arial" pitchFamily="34" charset="0"/>
          </a:endParaRPr>
        </a:p>
        <a:p>
          <a:pPr marL="228600" lvl="1" indent="-228600" algn="l" defTabSz="889000">
            <a:lnSpc>
              <a:spcPct val="90000"/>
            </a:lnSpc>
            <a:spcBef>
              <a:spcPct val="0"/>
            </a:spcBef>
            <a:spcAft>
              <a:spcPct val="15000"/>
            </a:spcAft>
            <a:buChar char="••"/>
          </a:pPr>
          <a:endParaRPr lang="fr-FR" sz="2000" kern="1200" dirty="0">
            <a:solidFill>
              <a:sysClr val="windowText" lastClr="000000">
                <a:hueOff val="0"/>
                <a:satOff val="0"/>
                <a:lumOff val="0"/>
                <a:alphaOff val="0"/>
              </a:sysClr>
            </a:solidFill>
            <a:latin typeface="+mn-lt"/>
            <a:ea typeface="+mn-ea"/>
            <a:cs typeface="Arial" pitchFamily="34" charset="0"/>
          </a:endParaRPr>
        </a:p>
        <a:p>
          <a:pPr marL="228600" lvl="1" indent="-228600" algn="l" defTabSz="889000">
            <a:lnSpc>
              <a:spcPct val="90000"/>
            </a:lnSpc>
            <a:spcBef>
              <a:spcPct val="0"/>
            </a:spcBef>
            <a:spcAft>
              <a:spcPct val="15000"/>
            </a:spcAft>
            <a:buChar char="••"/>
          </a:pPr>
          <a:r>
            <a:rPr lang="fr-FR" sz="2000" kern="1200" dirty="0">
              <a:solidFill>
                <a:sysClr val="windowText" lastClr="000000">
                  <a:hueOff val="0"/>
                  <a:satOff val="0"/>
                  <a:lumOff val="0"/>
                  <a:alphaOff val="0"/>
                </a:sysClr>
              </a:solidFill>
              <a:latin typeface="+mn-lt"/>
              <a:ea typeface="+mn-ea"/>
              <a:cs typeface="Arial" pitchFamily="34" charset="0"/>
            </a:rPr>
            <a:t>Baisser l’aiguille et attendre 15 seconde</a:t>
          </a:r>
        </a:p>
        <a:p>
          <a:pPr marL="228600" lvl="1" indent="-228600" algn="l" defTabSz="889000">
            <a:lnSpc>
              <a:spcPct val="90000"/>
            </a:lnSpc>
            <a:spcBef>
              <a:spcPct val="0"/>
            </a:spcBef>
            <a:spcAft>
              <a:spcPct val="15000"/>
            </a:spcAft>
            <a:buChar char="••"/>
          </a:pPr>
          <a:r>
            <a:rPr lang="fr-FR" sz="2000" kern="1200" dirty="0">
              <a:solidFill>
                <a:sysClr val="windowText" lastClr="000000">
                  <a:hueOff val="0"/>
                  <a:satOff val="0"/>
                  <a:lumOff val="0"/>
                  <a:alphaOff val="0"/>
                </a:sysClr>
              </a:solidFill>
              <a:latin typeface="+mn-lt"/>
              <a:ea typeface="+mn-ea"/>
              <a:cs typeface="Arial" pitchFamily="34" charset="0"/>
            </a:rPr>
            <a:t> Relever la valeur donnée par l’indicateur</a:t>
          </a:r>
        </a:p>
        <a:p>
          <a:pPr marL="228600" lvl="1" indent="-228600" algn="l" defTabSz="889000">
            <a:lnSpc>
              <a:spcPct val="90000"/>
            </a:lnSpc>
            <a:spcBef>
              <a:spcPct val="0"/>
            </a:spcBef>
            <a:spcAft>
              <a:spcPct val="15000"/>
            </a:spcAft>
            <a:buChar char="••"/>
          </a:pPr>
          <a:endParaRPr lang="fr-FR" sz="2000" kern="1200" dirty="0">
            <a:solidFill>
              <a:sysClr val="windowText" lastClr="000000">
                <a:hueOff val="0"/>
                <a:satOff val="0"/>
                <a:lumOff val="0"/>
                <a:alphaOff val="0"/>
              </a:sysClr>
            </a:solidFill>
            <a:latin typeface="+mn-lt"/>
            <a:ea typeface="+mn-ea"/>
            <a:cs typeface="Arial" pitchFamily="34" charset="0"/>
          </a:endParaRPr>
        </a:p>
        <a:p>
          <a:pPr marL="228600" lvl="1" indent="-228600" algn="l" defTabSz="889000">
            <a:lnSpc>
              <a:spcPct val="90000"/>
            </a:lnSpc>
            <a:spcBef>
              <a:spcPct val="0"/>
            </a:spcBef>
            <a:spcAft>
              <a:spcPct val="15000"/>
            </a:spcAft>
            <a:buChar char="••"/>
          </a:pPr>
          <a:endParaRPr lang="fr-FR" sz="2000" kern="1200" dirty="0">
            <a:solidFill>
              <a:sysClr val="windowText" lastClr="000000">
                <a:hueOff val="0"/>
                <a:satOff val="0"/>
                <a:lumOff val="0"/>
                <a:alphaOff val="0"/>
              </a:sysClr>
            </a:solidFill>
            <a:latin typeface="+mn-lt"/>
            <a:ea typeface="+mn-ea"/>
            <a:cs typeface="Arial" pitchFamily="34" charset="0"/>
          </a:endParaRPr>
        </a:p>
      </dsp:txBody>
      <dsp:txXfrm rot="-5400000">
        <a:off x="1155415" y="1513175"/>
        <a:ext cx="7732884" cy="968137"/>
      </dsp:txXfrm>
    </dsp:sp>
    <dsp:sp modelId="{FC099DFB-33A1-441F-9571-E1A20C7B140D}">
      <dsp:nvSpPr>
        <dsp:cNvPr id="0" name=""/>
        <dsp:cNvSpPr/>
      </dsp:nvSpPr>
      <dsp:spPr>
        <a:xfrm rot="5400000">
          <a:off x="-247588" y="3178927"/>
          <a:ext cx="1650593" cy="1155415"/>
        </a:xfrm>
        <a:prstGeom prst="chevron">
          <a:avLst/>
        </a:prstGeom>
        <a:solidFill>
          <a:srgbClr val="53548A">
            <a:hueOff val="0"/>
            <a:satOff val="0"/>
            <a:lumOff val="0"/>
            <a:alphaOff val="0"/>
          </a:srgbClr>
        </a:solidFill>
        <a:ln w="19050" cap="flat" cmpd="sng" algn="ctr">
          <a:solidFill>
            <a:srgbClr val="53548A">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buNone/>
          </a:pPr>
          <a:r>
            <a:rPr lang="fr-FR" sz="1800" kern="1200" dirty="0">
              <a:solidFill>
                <a:sysClr val="window" lastClr="FFFFFF"/>
              </a:solidFill>
              <a:latin typeface="+mn-lt"/>
              <a:ea typeface="+mn-ea"/>
              <a:cs typeface="Arial" pitchFamily="34" charset="0"/>
            </a:rPr>
            <a:t>Ecriture des résultats</a:t>
          </a:r>
        </a:p>
      </dsp:txBody>
      <dsp:txXfrm rot="-5400000">
        <a:off x="2" y="3509046"/>
        <a:ext cx="1155415" cy="495178"/>
      </dsp:txXfrm>
    </dsp:sp>
    <dsp:sp modelId="{53520823-037A-4DDE-8157-830A71A8689C}">
      <dsp:nvSpPr>
        <dsp:cNvPr id="0" name=""/>
        <dsp:cNvSpPr/>
      </dsp:nvSpPr>
      <dsp:spPr>
        <a:xfrm rot="5400000">
          <a:off x="4498813" y="-424847"/>
          <a:ext cx="1098463" cy="7785258"/>
        </a:xfrm>
        <a:prstGeom prst="round2SameRect">
          <a:avLst/>
        </a:prstGeom>
        <a:solidFill>
          <a:sysClr val="window" lastClr="FFFFFF">
            <a:alpha val="90000"/>
            <a:hueOff val="0"/>
            <a:satOff val="0"/>
            <a:lumOff val="0"/>
            <a:alphaOff val="0"/>
          </a:sysClr>
        </a:solidFill>
        <a:ln w="19050" cap="flat" cmpd="sng" algn="ctr">
          <a:solidFill>
            <a:srgbClr val="53548A">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endParaRPr lang="fr-FR" sz="2000" kern="1200" dirty="0">
            <a:solidFill>
              <a:sysClr val="windowText" lastClr="000000">
                <a:hueOff val="0"/>
                <a:satOff val="0"/>
                <a:lumOff val="0"/>
                <a:alphaOff val="0"/>
              </a:sysClr>
            </a:solidFill>
            <a:latin typeface="+mn-lt"/>
            <a:ea typeface="+mn-ea"/>
            <a:cs typeface="Arial" pitchFamily="34" charset="0"/>
          </a:endParaRPr>
        </a:p>
      </dsp:txBody>
      <dsp:txXfrm rot="-5400000">
        <a:off x="1155416" y="2972173"/>
        <a:ext cx="7731635" cy="991217"/>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625D87-EBBE-45F6-9280-F673CD5E30AF}" type="datetimeFigureOut">
              <a:rPr lang="fr-FR" smtClean="0"/>
              <a:pPr/>
              <a:t>16/06/2016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C3204E-AD81-45AF-B330-C7284304A747}" type="slidenum">
              <a:rPr lang="fr-FR" smtClean="0"/>
              <a:pPr/>
              <a:t>‹N°›</a:t>
            </a:fld>
            <a:endParaRPr lang="fr-FR"/>
          </a:p>
        </p:txBody>
      </p:sp>
    </p:spTree>
    <p:extLst>
      <p:ext uri="{BB962C8B-B14F-4D97-AF65-F5344CB8AC3E}">
        <p14:creationId xmlns:p14="http://schemas.microsoft.com/office/powerpoint/2010/main" val="40782009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8AC3204E-AD81-45AF-B330-C7284304A747}" type="slidenum">
              <a:rPr lang="fr-FR" smtClean="0"/>
              <a:pPr/>
              <a:t>1</a:t>
            </a:fld>
            <a:endParaRPr lang="fr-FR"/>
          </a:p>
        </p:txBody>
      </p:sp>
    </p:spTree>
    <p:extLst>
      <p:ext uri="{BB962C8B-B14F-4D97-AF65-F5344CB8AC3E}">
        <p14:creationId xmlns:p14="http://schemas.microsoft.com/office/powerpoint/2010/main" val="37169390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8AC3204E-AD81-45AF-B330-C7284304A747}" type="slidenum">
              <a:rPr lang="fr-FR" smtClean="0"/>
              <a:pPr/>
              <a:t>2</a:t>
            </a:fld>
            <a:endParaRPr lang="fr-FR"/>
          </a:p>
        </p:txBody>
      </p:sp>
    </p:spTree>
    <p:extLst>
      <p:ext uri="{BB962C8B-B14F-4D97-AF65-F5344CB8AC3E}">
        <p14:creationId xmlns:p14="http://schemas.microsoft.com/office/powerpoint/2010/main" val="6166569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8AC3204E-AD81-45AF-B330-C7284304A747}" type="slidenum">
              <a:rPr lang="fr-FR" smtClean="0"/>
              <a:pPr/>
              <a:t>3</a:t>
            </a:fld>
            <a:endParaRPr lang="fr-FR"/>
          </a:p>
        </p:txBody>
      </p:sp>
    </p:spTree>
    <p:extLst>
      <p:ext uri="{BB962C8B-B14F-4D97-AF65-F5344CB8AC3E}">
        <p14:creationId xmlns:p14="http://schemas.microsoft.com/office/powerpoint/2010/main" val="41508382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8AC3204E-AD81-45AF-B330-C7284304A747}" type="slidenum">
              <a:rPr lang="fr-FR" smtClean="0"/>
              <a:pPr/>
              <a:t>4</a:t>
            </a:fld>
            <a:endParaRPr lang="fr-FR"/>
          </a:p>
        </p:txBody>
      </p:sp>
    </p:spTree>
    <p:extLst>
      <p:ext uri="{BB962C8B-B14F-4D97-AF65-F5344CB8AC3E}">
        <p14:creationId xmlns:p14="http://schemas.microsoft.com/office/powerpoint/2010/main" val="38141707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8AC3204E-AD81-45AF-B330-C7284304A747}" type="slidenum">
              <a:rPr lang="fr-FR" smtClean="0"/>
              <a:pPr/>
              <a:t>5</a:t>
            </a:fld>
            <a:endParaRPr lang="fr-FR"/>
          </a:p>
        </p:txBody>
      </p:sp>
    </p:spTree>
    <p:extLst>
      <p:ext uri="{BB962C8B-B14F-4D97-AF65-F5344CB8AC3E}">
        <p14:creationId xmlns:p14="http://schemas.microsoft.com/office/powerpoint/2010/main" val="21442924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08825BEE-F25C-4FE5-8620-D2DD7010568C}" type="datetime1">
              <a:rPr lang="fr-FR" smtClean="0"/>
              <a:pPr/>
              <a:t>16/06/2016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9164C0E-5842-43BF-BCC1-810351AC69BF}" type="slidenum">
              <a:rPr lang="fr-FR" smtClean="0"/>
              <a:pPr/>
              <a:t>‹N°›</a:t>
            </a:fld>
            <a:endParaRPr lang="fr-FR"/>
          </a:p>
        </p:txBody>
      </p:sp>
    </p:spTree>
    <p:extLst>
      <p:ext uri="{BB962C8B-B14F-4D97-AF65-F5344CB8AC3E}">
        <p14:creationId xmlns:p14="http://schemas.microsoft.com/office/powerpoint/2010/main" val="1002436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444AE56B-E5F1-4ADA-8439-0B4CBD093491}" type="datetime1">
              <a:rPr lang="fr-FR" smtClean="0"/>
              <a:pPr/>
              <a:t>16/06/2016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9164C0E-5842-43BF-BCC1-810351AC69BF}" type="slidenum">
              <a:rPr lang="fr-FR" smtClean="0"/>
              <a:pPr/>
              <a:t>‹N°›</a:t>
            </a:fld>
            <a:endParaRPr lang="fr-FR"/>
          </a:p>
        </p:txBody>
      </p:sp>
    </p:spTree>
    <p:extLst>
      <p:ext uri="{BB962C8B-B14F-4D97-AF65-F5344CB8AC3E}">
        <p14:creationId xmlns:p14="http://schemas.microsoft.com/office/powerpoint/2010/main" val="2219166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1D08D830-A8AA-4B94-B7C9-C36CDAC6DC6B}" type="datetime1">
              <a:rPr lang="fr-FR" smtClean="0"/>
              <a:pPr/>
              <a:t>16/06/2016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9164C0E-5842-43BF-BCC1-810351AC69BF}" type="slidenum">
              <a:rPr lang="fr-FR" smtClean="0"/>
              <a:pPr/>
              <a:t>‹N°›</a:t>
            </a:fld>
            <a:endParaRPr lang="fr-FR"/>
          </a:p>
        </p:txBody>
      </p:sp>
    </p:spTree>
    <p:extLst>
      <p:ext uri="{BB962C8B-B14F-4D97-AF65-F5344CB8AC3E}">
        <p14:creationId xmlns:p14="http://schemas.microsoft.com/office/powerpoint/2010/main" val="2594807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BE8A2A84-EC23-43AB-BE80-1A532FAF5894}" type="datetime1">
              <a:rPr lang="fr-FR" smtClean="0"/>
              <a:pPr/>
              <a:t>16/06/2016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9164C0E-5842-43BF-BCC1-810351AC69BF}" type="slidenum">
              <a:rPr lang="fr-FR" smtClean="0"/>
              <a:pPr/>
              <a:t>‹N°›</a:t>
            </a:fld>
            <a:endParaRPr lang="fr-FR"/>
          </a:p>
        </p:txBody>
      </p:sp>
    </p:spTree>
    <p:extLst>
      <p:ext uri="{BB962C8B-B14F-4D97-AF65-F5344CB8AC3E}">
        <p14:creationId xmlns:p14="http://schemas.microsoft.com/office/powerpoint/2010/main" val="22872497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137C98B4-F6F8-47CB-90A0-CDE4CA3709F1}" type="datetime1">
              <a:rPr lang="fr-FR" smtClean="0"/>
              <a:pPr/>
              <a:t>16/06/2016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9164C0E-5842-43BF-BCC1-810351AC69BF}" type="slidenum">
              <a:rPr lang="fr-FR" smtClean="0"/>
              <a:pPr/>
              <a:t>‹N°›</a:t>
            </a:fld>
            <a:endParaRPr lang="fr-FR"/>
          </a:p>
        </p:txBody>
      </p:sp>
    </p:spTree>
    <p:extLst>
      <p:ext uri="{BB962C8B-B14F-4D97-AF65-F5344CB8AC3E}">
        <p14:creationId xmlns:p14="http://schemas.microsoft.com/office/powerpoint/2010/main" val="13963395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8163A8F4-8E6C-40FB-8E78-1E4ECE11C218}" type="datetime1">
              <a:rPr lang="fr-FR" smtClean="0"/>
              <a:pPr/>
              <a:t>16/06/2016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9164C0E-5842-43BF-BCC1-810351AC69BF}" type="slidenum">
              <a:rPr lang="fr-FR" smtClean="0"/>
              <a:pPr/>
              <a:t>‹N°›</a:t>
            </a:fld>
            <a:endParaRPr lang="fr-FR"/>
          </a:p>
        </p:txBody>
      </p:sp>
    </p:spTree>
    <p:extLst>
      <p:ext uri="{BB962C8B-B14F-4D97-AF65-F5344CB8AC3E}">
        <p14:creationId xmlns:p14="http://schemas.microsoft.com/office/powerpoint/2010/main" val="20136382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68EADE13-89DF-44B4-B324-56169540DE54}" type="datetime1">
              <a:rPr lang="fr-FR" smtClean="0"/>
              <a:pPr/>
              <a:t>16/06/2016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19164C0E-5842-43BF-BCC1-810351AC69BF}" type="slidenum">
              <a:rPr lang="fr-FR" smtClean="0"/>
              <a:pPr/>
              <a:t>‹N°›</a:t>
            </a:fld>
            <a:endParaRPr lang="fr-FR"/>
          </a:p>
        </p:txBody>
      </p:sp>
    </p:spTree>
    <p:extLst>
      <p:ext uri="{BB962C8B-B14F-4D97-AF65-F5344CB8AC3E}">
        <p14:creationId xmlns:p14="http://schemas.microsoft.com/office/powerpoint/2010/main" val="6487794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D1CB76B8-F287-4CC7-BD42-513B788C5D15}" type="datetime1">
              <a:rPr lang="fr-FR" smtClean="0"/>
              <a:pPr/>
              <a:t>16/06/2016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19164C0E-5842-43BF-BCC1-810351AC69BF}" type="slidenum">
              <a:rPr lang="fr-FR" smtClean="0"/>
              <a:pPr/>
              <a:t>‹N°›</a:t>
            </a:fld>
            <a:endParaRPr lang="fr-FR"/>
          </a:p>
        </p:txBody>
      </p:sp>
    </p:spTree>
    <p:extLst>
      <p:ext uri="{BB962C8B-B14F-4D97-AF65-F5344CB8AC3E}">
        <p14:creationId xmlns:p14="http://schemas.microsoft.com/office/powerpoint/2010/main" val="7592039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F1E9250-26F4-4AF3-BC8C-259679B700DC}" type="datetime1">
              <a:rPr lang="fr-FR" smtClean="0"/>
              <a:pPr/>
              <a:t>16/06/2016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19164C0E-5842-43BF-BCC1-810351AC69BF}" type="slidenum">
              <a:rPr lang="fr-FR" smtClean="0"/>
              <a:pPr/>
              <a:t>‹N°›</a:t>
            </a:fld>
            <a:endParaRPr lang="fr-FR"/>
          </a:p>
        </p:txBody>
      </p:sp>
    </p:spTree>
    <p:extLst>
      <p:ext uri="{BB962C8B-B14F-4D97-AF65-F5344CB8AC3E}">
        <p14:creationId xmlns:p14="http://schemas.microsoft.com/office/powerpoint/2010/main" val="21993105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548D090F-C02C-4C32-9948-D9F40CE0CE99}" type="datetime1">
              <a:rPr lang="fr-FR" smtClean="0"/>
              <a:pPr/>
              <a:t>16/06/2016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9164C0E-5842-43BF-BCC1-810351AC69BF}" type="slidenum">
              <a:rPr lang="fr-FR" smtClean="0"/>
              <a:pPr/>
              <a:t>‹N°›</a:t>
            </a:fld>
            <a:endParaRPr lang="fr-FR"/>
          </a:p>
        </p:txBody>
      </p:sp>
    </p:spTree>
    <p:extLst>
      <p:ext uri="{BB962C8B-B14F-4D97-AF65-F5344CB8AC3E}">
        <p14:creationId xmlns:p14="http://schemas.microsoft.com/office/powerpoint/2010/main" val="37954279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EA95BD66-BEF8-4039-BD4E-42D6E709C9A4}" type="datetime1">
              <a:rPr lang="fr-FR" smtClean="0"/>
              <a:pPr/>
              <a:t>16/06/2016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9164C0E-5842-43BF-BCC1-810351AC69BF}" type="slidenum">
              <a:rPr lang="fr-FR" smtClean="0"/>
              <a:pPr/>
              <a:t>‹N°›</a:t>
            </a:fld>
            <a:endParaRPr lang="fr-FR"/>
          </a:p>
        </p:txBody>
      </p:sp>
    </p:spTree>
    <p:extLst>
      <p:ext uri="{BB962C8B-B14F-4D97-AF65-F5344CB8AC3E}">
        <p14:creationId xmlns:p14="http://schemas.microsoft.com/office/powerpoint/2010/main" val="266058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038476-1342-47B4-BD8F-0FB5C62F6598}" type="datetime1">
              <a:rPr lang="fr-FR" smtClean="0"/>
              <a:pPr/>
              <a:t>16/06/2016</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164C0E-5842-43BF-BCC1-810351AC69BF}" type="slidenum">
              <a:rPr lang="fr-FR" smtClean="0"/>
              <a:pPr/>
              <a:t>‹N°›</a:t>
            </a:fld>
            <a:endParaRPr lang="fr-FR"/>
          </a:p>
        </p:txBody>
      </p:sp>
    </p:spTree>
    <p:extLst>
      <p:ext uri="{BB962C8B-B14F-4D97-AF65-F5344CB8AC3E}">
        <p14:creationId xmlns:p14="http://schemas.microsoft.com/office/powerpoint/2010/main" val="25060828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mailto:Lionel.Flandin@univ-savoie.fr?subject=Probl%E8me%20sur%20le%20site%20web%20LP%20-%20Caract&#233;risation&amp;Body=Bonjour%20Monsieur,"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391439"/>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ctrTitle"/>
          </p:nvPr>
        </p:nvSpPr>
        <p:spPr>
          <a:xfrm>
            <a:off x="-3" y="1246477"/>
            <a:ext cx="12191999" cy="1469792"/>
          </a:xfrm>
        </p:spPr>
        <p:txBody>
          <a:bodyPr>
            <a:normAutofit/>
          </a:bodyPr>
          <a:lstStyle/>
          <a:p>
            <a:r>
              <a:rPr lang="fr-FR" sz="7200" b="1" dirty="0">
                <a:solidFill>
                  <a:schemeClr val="accent2"/>
                </a:solidFill>
              </a:rPr>
              <a:t>DURETÉ SHORE</a:t>
            </a:r>
            <a:br>
              <a:rPr lang="fr-FR" sz="7200" b="1" dirty="0">
                <a:solidFill>
                  <a:schemeClr val="accent2"/>
                </a:solidFill>
              </a:rPr>
            </a:br>
            <a:endParaRPr lang="fr-FR" sz="2400" b="1" i="1" dirty="0">
              <a:solidFill>
                <a:schemeClr val="accent2"/>
              </a:solidFill>
            </a:endParaRPr>
          </a:p>
        </p:txBody>
      </p:sp>
      <p:sp>
        <p:nvSpPr>
          <p:cNvPr id="3" name="Sous-titre 2"/>
          <p:cNvSpPr>
            <a:spLocks noGrp="1"/>
          </p:cNvSpPr>
          <p:nvPr>
            <p:ph type="subTitle" idx="1"/>
          </p:nvPr>
        </p:nvSpPr>
        <p:spPr>
          <a:xfrm rot="16200000">
            <a:off x="-2179545" y="2892066"/>
            <a:ext cx="6276112" cy="1655762"/>
          </a:xfrm>
        </p:spPr>
        <p:txBody>
          <a:bodyPr>
            <a:normAutofit/>
          </a:bodyPr>
          <a:lstStyle/>
          <a:p>
            <a:r>
              <a:rPr lang="fr-FR" sz="3200" b="1" dirty="0">
                <a:solidFill>
                  <a:schemeClr val="bg1">
                    <a:lumMod val="65000"/>
                  </a:schemeClr>
                </a:solidFill>
              </a:rPr>
              <a:t>Dureté Shore</a:t>
            </a:r>
            <a:endParaRPr lang="fr-FR" sz="3200" dirty="0">
              <a:solidFill>
                <a:schemeClr val="bg1">
                  <a:lumMod val="65000"/>
                </a:schemeClr>
              </a:solidFill>
            </a:endParaRPr>
          </a:p>
        </p:txBody>
      </p:sp>
      <p:pic>
        <p:nvPicPr>
          <p:cNvPr id="4" name="Imag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10750" y="22295"/>
            <a:ext cx="2381250" cy="1238250"/>
          </a:xfrm>
          <a:prstGeom prst="rect">
            <a:avLst/>
          </a:prstGeom>
        </p:spPr>
      </p:pic>
      <p:sp>
        <p:nvSpPr>
          <p:cNvPr id="8" name="ZoneTexte 7"/>
          <p:cNvSpPr txBox="1"/>
          <p:nvPr/>
        </p:nvSpPr>
        <p:spPr>
          <a:xfrm>
            <a:off x="-3" y="5750007"/>
            <a:ext cx="12192000" cy="1107996"/>
          </a:xfrm>
          <a:prstGeom prst="rect">
            <a:avLst/>
          </a:prstGeom>
          <a:noFill/>
          <a:ln w="12700">
            <a:noFill/>
          </a:ln>
        </p:spPr>
        <p:txBody>
          <a:bodyPr wrap="square" rtlCol="0">
            <a:spAutoFit/>
          </a:bodyPr>
          <a:lstStyle/>
          <a:p>
            <a:pPr algn="ctr"/>
            <a:r>
              <a:rPr lang="fr-FR" sz="2000" b="1" dirty="0">
                <a:solidFill>
                  <a:srgbClr val="10069F"/>
                </a:solidFill>
              </a:rPr>
              <a:t>Héloïse GAY – Gabriel MOREAU </a:t>
            </a:r>
          </a:p>
          <a:p>
            <a:pPr algn="ctr"/>
            <a:endParaRPr lang="fr-FR" sz="600" b="1" dirty="0">
              <a:solidFill>
                <a:srgbClr val="10069F"/>
              </a:solidFill>
            </a:endParaRPr>
          </a:p>
          <a:p>
            <a:pPr algn="ctr"/>
            <a:r>
              <a:rPr lang="fr-FR" sz="2000" b="1" dirty="0">
                <a:solidFill>
                  <a:srgbClr val="10069F"/>
                </a:solidFill>
              </a:rPr>
              <a:t>Licence professionnelle </a:t>
            </a:r>
            <a:r>
              <a:rPr lang="fr-FR" sz="2000" b="1" dirty="0" err="1">
                <a:solidFill>
                  <a:srgbClr val="10069F"/>
                </a:solidFill>
              </a:rPr>
              <a:t>Polymer</a:t>
            </a:r>
            <a:r>
              <a:rPr lang="fr-FR" sz="2000" b="1" dirty="0">
                <a:solidFill>
                  <a:srgbClr val="10069F"/>
                </a:solidFill>
              </a:rPr>
              <a:t> Engineering – 2015-2016</a:t>
            </a:r>
          </a:p>
          <a:p>
            <a:pPr algn="ctr"/>
            <a:endParaRPr lang="fr-FR" sz="2000" b="1" dirty="0">
              <a:solidFill>
                <a:srgbClr val="10069F"/>
              </a:solidFill>
            </a:endParaRPr>
          </a:p>
        </p:txBody>
      </p:sp>
      <p:pic>
        <p:nvPicPr>
          <p:cNvPr id="9" name="Picture 8" descr="http://www.mesure-pro.com/WebRoot/Orange/Shops/4dcd203c-3138-11e1-8f2a-000d609a287c/4F16/FAD2/B2FD/FEC7/1096/0A0C/05EA/2334/TH_80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51716" y="2504661"/>
            <a:ext cx="3817195" cy="31407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56507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19164C0E-5842-43BF-BCC1-810351AC69BF}" type="slidenum">
              <a:rPr lang="fr-FR" smtClean="0"/>
              <a:pPr/>
              <a:t>10</a:t>
            </a:fld>
            <a:endParaRPr lang="fr-FR"/>
          </a:p>
        </p:txBody>
      </p:sp>
      <p:grpSp>
        <p:nvGrpSpPr>
          <p:cNvPr id="28" name="Groupe 27"/>
          <p:cNvGrpSpPr/>
          <p:nvPr/>
        </p:nvGrpSpPr>
        <p:grpSpPr>
          <a:xfrm>
            <a:off x="0" y="8227"/>
            <a:ext cx="12192000" cy="6849776"/>
            <a:chOff x="0" y="8227"/>
            <a:chExt cx="12192000" cy="6849776"/>
          </a:xfrm>
        </p:grpSpPr>
        <p:sp>
          <p:nvSpPr>
            <p:cNvPr id="15" name="Rectangle 14"/>
            <p:cNvSpPr/>
            <p:nvPr/>
          </p:nvSpPr>
          <p:spPr>
            <a:xfrm>
              <a:off x="0" y="377371"/>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Sous-titre 2"/>
            <p:cNvSpPr txBox="1">
              <a:spLocks/>
            </p:cNvSpPr>
            <p:nvPr/>
          </p:nvSpPr>
          <p:spPr>
            <a:xfrm rot="16200000">
              <a:off x="-2179545" y="2892066"/>
              <a:ext cx="6276112"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b="1" dirty="0">
                  <a:solidFill>
                    <a:schemeClr val="bg1">
                      <a:lumMod val="65000"/>
                    </a:schemeClr>
                  </a:solidFill>
                </a:rPr>
                <a:t>Dureté Shore</a:t>
              </a:r>
              <a:endParaRPr lang="fr-FR" sz="3200" dirty="0">
                <a:solidFill>
                  <a:schemeClr val="bg1">
                    <a:lumMod val="65000"/>
                  </a:schemeClr>
                </a:solidFill>
              </a:endParaRPr>
            </a:p>
          </p:txBody>
        </p:sp>
        <p:pic>
          <p:nvPicPr>
            <p:cNvPr id="17" name="Image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10750" y="8227"/>
              <a:ext cx="2381250" cy="1238250"/>
            </a:xfrm>
            <a:prstGeom prst="rect">
              <a:avLst/>
            </a:prstGeom>
          </p:spPr>
        </p:pic>
      </p:grpSp>
      <p:sp>
        <p:nvSpPr>
          <p:cNvPr id="18" name="ZoneTexte 17"/>
          <p:cNvSpPr txBox="1"/>
          <p:nvPr/>
        </p:nvSpPr>
        <p:spPr>
          <a:xfrm>
            <a:off x="-674761" y="962474"/>
            <a:ext cx="12193056" cy="830997"/>
          </a:xfrm>
          <a:prstGeom prst="rect">
            <a:avLst/>
          </a:prstGeom>
          <a:noFill/>
        </p:spPr>
        <p:txBody>
          <a:bodyPr wrap="square" rtlCol="0">
            <a:spAutoFit/>
          </a:bodyPr>
          <a:lstStyle/>
          <a:p>
            <a:r>
              <a:rPr lang="fr-FR" sz="4800" dirty="0"/>
              <a:t>		6. Interrelation avec d’autres essais</a:t>
            </a:r>
          </a:p>
        </p:txBody>
      </p:sp>
      <p:sp>
        <p:nvSpPr>
          <p:cNvPr id="29" name="Espace réservé du numéro de diapositive 7"/>
          <p:cNvSpPr txBox="1">
            <a:spLocks/>
          </p:cNvSpPr>
          <p:nvPr/>
        </p:nvSpPr>
        <p:spPr>
          <a:xfrm>
            <a:off x="11720946" y="6487373"/>
            <a:ext cx="471054"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000" dirty="0">
                <a:solidFill>
                  <a:schemeClr val="tx1"/>
                </a:solidFill>
              </a:rPr>
              <a:t>10</a:t>
            </a:r>
          </a:p>
        </p:txBody>
      </p:sp>
      <p:sp>
        <p:nvSpPr>
          <p:cNvPr id="31" name="ZoneTexte 30"/>
          <p:cNvSpPr txBox="1"/>
          <p:nvPr/>
        </p:nvSpPr>
        <p:spPr>
          <a:xfrm>
            <a:off x="8049488" y="6290334"/>
            <a:ext cx="4142512" cy="800219"/>
          </a:xfrm>
          <a:prstGeom prst="rect">
            <a:avLst/>
          </a:prstGeom>
          <a:noFill/>
          <a:ln w="12700">
            <a:noFill/>
          </a:ln>
        </p:spPr>
        <p:txBody>
          <a:bodyPr wrap="square" rtlCol="0">
            <a:spAutoFit/>
          </a:bodyPr>
          <a:lstStyle/>
          <a:p>
            <a:pPr algn="ctr"/>
            <a:r>
              <a:rPr lang="fr-FR" sz="2000" b="1" dirty="0">
                <a:solidFill>
                  <a:srgbClr val="10069F"/>
                </a:solidFill>
              </a:rPr>
              <a:t>Héloïse GAY– Gabriel MOREAU </a:t>
            </a:r>
          </a:p>
          <a:p>
            <a:pPr algn="ctr"/>
            <a:endParaRPr lang="fr-FR" sz="600" b="1" dirty="0">
              <a:solidFill>
                <a:srgbClr val="10069F"/>
              </a:solidFill>
            </a:endParaRPr>
          </a:p>
          <a:p>
            <a:pPr algn="ctr"/>
            <a:endParaRPr lang="fr-FR" sz="2000" b="1" dirty="0">
              <a:solidFill>
                <a:srgbClr val="10069F"/>
              </a:solidFill>
            </a:endParaRPr>
          </a:p>
        </p:txBody>
      </p:sp>
      <p:pic>
        <p:nvPicPr>
          <p:cNvPr id="30" name="Image 29"/>
          <p:cNvPicPr/>
          <p:nvPr/>
        </p:nvPicPr>
        <p:blipFill>
          <a:blip r:embed="rId3" cstate="print">
            <a:extLst>
              <a:ext uri="{28A0092B-C50C-407E-A947-70E740481C1C}">
                <a14:useLocalDpi xmlns:a14="http://schemas.microsoft.com/office/drawing/2010/main" val="0"/>
              </a:ext>
            </a:extLst>
          </a:blip>
          <a:stretch>
            <a:fillRect/>
          </a:stretch>
        </p:blipFill>
        <p:spPr>
          <a:xfrm>
            <a:off x="3226533" y="2410260"/>
            <a:ext cx="5738934" cy="2498220"/>
          </a:xfrm>
          <a:prstGeom prst="rect">
            <a:avLst/>
          </a:prstGeom>
        </p:spPr>
      </p:pic>
      <p:sp>
        <p:nvSpPr>
          <p:cNvPr id="32" name="ZoneTexte 31"/>
          <p:cNvSpPr txBox="1"/>
          <p:nvPr/>
        </p:nvSpPr>
        <p:spPr>
          <a:xfrm>
            <a:off x="1232896" y="1805292"/>
            <a:ext cx="9179057" cy="646331"/>
          </a:xfrm>
          <a:prstGeom prst="rect">
            <a:avLst/>
          </a:prstGeom>
          <a:noFill/>
        </p:spPr>
        <p:txBody>
          <a:bodyPr wrap="square" rtlCol="0">
            <a:spAutoFit/>
          </a:bodyPr>
          <a:lstStyle/>
          <a:p>
            <a:pPr algn="just"/>
            <a:r>
              <a:rPr lang="fr-FR" altLang="fr-FR" dirty="0"/>
              <a:t>&gt; </a:t>
            </a:r>
            <a:r>
              <a:rPr lang="fr-FR" dirty="0">
                <a:latin typeface="Arial" pitchFamily="34" charset="0"/>
                <a:cs typeface="Arial" pitchFamily="34" charset="0"/>
              </a:rPr>
              <a:t>Pour vérifier les résultats de dureté shore A, des essais de dureté DIDC peuvent être effectués.</a:t>
            </a:r>
          </a:p>
        </p:txBody>
      </p:sp>
      <p:sp>
        <p:nvSpPr>
          <p:cNvPr id="33" name="ZoneTexte 32"/>
          <p:cNvSpPr txBox="1"/>
          <p:nvPr/>
        </p:nvSpPr>
        <p:spPr>
          <a:xfrm>
            <a:off x="1329630" y="5097140"/>
            <a:ext cx="9179057" cy="1323439"/>
          </a:xfrm>
          <a:prstGeom prst="rect">
            <a:avLst/>
          </a:prstGeom>
          <a:noFill/>
        </p:spPr>
        <p:txBody>
          <a:bodyPr wrap="square" rtlCol="0">
            <a:spAutoFit/>
          </a:bodyPr>
          <a:lstStyle/>
          <a:p>
            <a:pPr algn="just"/>
            <a:r>
              <a:rPr lang="fr-FR" altLang="fr-FR" sz="2000" dirty="0"/>
              <a:t>&gt; </a:t>
            </a:r>
            <a:r>
              <a:rPr lang="fr-FR" sz="2000" dirty="0">
                <a:cs typeface="Arial" pitchFamily="34" charset="0"/>
              </a:rPr>
              <a:t>Cet essai consiste à mesurer l’enfoncement d’une bille sphérique dans une éprouvette avec un effort connu. La mesure est lue au bout d’un temps donné et est exprimée en Degrés Internationaux de Dureté du Caoutchouc (D.I.D.C).</a:t>
            </a:r>
          </a:p>
          <a:p>
            <a:pPr algn="just"/>
            <a:endParaRPr lang="fr-FR" sz="2000" dirty="0">
              <a:cs typeface="Arial" pitchFamily="34" charset="0"/>
            </a:endParaRPr>
          </a:p>
        </p:txBody>
      </p:sp>
    </p:spTree>
    <p:extLst>
      <p:ext uri="{BB962C8B-B14F-4D97-AF65-F5344CB8AC3E}">
        <p14:creationId xmlns:p14="http://schemas.microsoft.com/office/powerpoint/2010/main" val="23827856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19164C0E-5842-43BF-BCC1-810351AC69BF}" type="slidenum">
              <a:rPr lang="fr-FR" smtClean="0"/>
              <a:pPr/>
              <a:t>11</a:t>
            </a:fld>
            <a:endParaRPr lang="fr-FR"/>
          </a:p>
        </p:txBody>
      </p:sp>
      <p:grpSp>
        <p:nvGrpSpPr>
          <p:cNvPr id="5" name="Groupe 4"/>
          <p:cNvGrpSpPr/>
          <p:nvPr/>
        </p:nvGrpSpPr>
        <p:grpSpPr>
          <a:xfrm>
            <a:off x="0" y="8227"/>
            <a:ext cx="12192000" cy="6849776"/>
            <a:chOff x="0" y="8227"/>
            <a:chExt cx="12192000" cy="6849776"/>
          </a:xfrm>
        </p:grpSpPr>
        <p:sp>
          <p:nvSpPr>
            <p:cNvPr id="6" name="Rectangle 5"/>
            <p:cNvSpPr/>
            <p:nvPr/>
          </p:nvSpPr>
          <p:spPr>
            <a:xfrm>
              <a:off x="0" y="377371"/>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Sous-titre 2"/>
            <p:cNvSpPr txBox="1">
              <a:spLocks/>
            </p:cNvSpPr>
            <p:nvPr/>
          </p:nvSpPr>
          <p:spPr>
            <a:xfrm rot="16200000">
              <a:off x="-2179545" y="2892066"/>
              <a:ext cx="6276112"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b="1" dirty="0">
                  <a:solidFill>
                    <a:schemeClr val="bg1">
                      <a:lumMod val="65000"/>
                    </a:schemeClr>
                  </a:solidFill>
                </a:rPr>
                <a:t>Dureté Shore</a:t>
              </a:r>
              <a:endParaRPr lang="fr-FR" sz="3200" dirty="0">
                <a:solidFill>
                  <a:schemeClr val="bg1">
                    <a:lumMod val="65000"/>
                  </a:schemeClr>
                </a:solidFill>
              </a:endParaRPr>
            </a:p>
          </p:txBody>
        </p:sp>
        <p:pic>
          <p:nvPicPr>
            <p:cNvPr id="8" name="Imag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10750" y="8227"/>
              <a:ext cx="2381250" cy="1238250"/>
            </a:xfrm>
            <a:prstGeom prst="rect">
              <a:avLst/>
            </a:prstGeom>
          </p:spPr>
        </p:pic>
      </p:grpSp>
      <p:sp>
        <p:nvSpPr>
          <p:cNvPr id="11" name="ZoneTexte 10"/>
          <p:cNvSpPr txBox="1"/>
          <p:nvPr/>
        </p:nvSpPr>
        <p:spPr>
          <a:xfrm>
            <a:off x="-795131" y="675793"/>
            <a:ext cx="12192000" cy="830997"/>
          </a:xfrm>
          <a:prstGeom prst="rect">
            <a:avLst/>
          </a:prstGeom>
          <a:noFill/>
        </p:spPr>
        <p:txBody>
          <a:bodyPr wrap="square" rtlCol="0">
            <a:spAutoFit/>
          </a:bodyPr>
          <a:lstStyle/>
          <a:p>
            <a:r>
              <a:rPr lang="fr-FR" sz="4800" dirty="0"/>
              <a:t>			7. </a:t>
            </a:r>
            <a:r>
              <a:rPr lang="fr-FR" sz="4800" dirty="0">
                <a:cs typeface="Arial" pitchFamily="34" charset="0"/>
              </a:rPr>
              <a:t>Lexique Français-Anglais</a:t>
            </a:r>
            <a:r>
              <a:rPr lang="fr-FR" sz="4800" dirty="0"/>
              <a:t> </a:t>
            </a:r>
            <a:endParaRPr lang="fr-FR" sz="3200" dirty="0"/>
          </a:p>
        </p:txBody>
      </p:sp>
      <p:sp>
        <p:nvSpPr>
          <p:cNvPr id="12" name="Espace réservé du numéro de diapositive 7"/>
          <p:cNvSpPr txBox="1">
            <a:spLocks/>
          </p:cNvSpPr>
          <p:nvPr/>
        </p:nvSpPr>
        <p:spPr>
          <a:xfrm>
            <a:off x="11720946" y="6487373"/>
            <a:ext cx="471054"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000" dirty="0">
                <a:solidFill>
                  <a:schemeClr val="tx1"/>
                </a:solidFill>
              </a:rPr>
              <a:t>11</a:t>
            </a:r>
          </a:p>
        </p:txBody>
      </p:sp>
      <p:sp>
        <p:nvSpPr>
          <p:cNvPr id="14" name="ZoneTexte 13"/>
          <p:cNvSpPr txBox="1"/>
          <p:nvPr/>
        </p:nvSpPr>
        <p:spPr>
          <a:xfrm>
            <a:off x="8049488" y="6290334"/>
            <a:ext cx="4142512" cy="800219"/>
          </a:xfrm>
          <a:prstGeom prst="rect">
            <a:avLst/>
          </a:prstGeom>
          <a:noFill/>
          <a:ln w="12700">
            <a:noFill/>
          </a:ln>
        </p:spPr>
        <p:txBody>
          <a:bodyPr wrap="square" rtlCol="0">
            <a:spAutoFit/>
          </a:bodyPr>
          <a:lstStyle/>
          <a:p>
            <a:pPr algn="ctr"/>
            <a:r>
              <a:rPr lang="fr-FR" sz="2000" b="1" dirty="0">
                <a:solidFill>
                  <a:srgbClr val="10069F"/>
                </a:solidFill>
              </a:rPr>
              <a:t>Héloïse GAY– Gabriel MOREAU </a:t>
            </a:r>
          </a:p>
          <a:p>
            <a:pPr algn="ctr"/>
            <a:endParaRPr lang="fr-FR" sz="600" b="1" dirty="0">
              <a:solidFill>
                <a:srgbClr val="10069F"/>
              </a:solidFill>
            </a:endParaRPr>
          </a:p>
          <a:p>
            <a:pPr algn="ctr"/>
            <a:endParaRPr lang="fr-FR" sz="2000" b="1" dirty="0">
              <a:solidFill>
                <a:srgbClr val="10069F"/>
              </a:solidFill>
            </a:endParaRPr>
          </a:p>
        </p:txBody>
      </p:sp>
      <p:sp>
        <p:nvSpPr>
          <p:cNvPr id="2" name="Rectangle 1"/>
          <p:cNvSpPr/>
          <p:nvPr/>
        </p:nvSpPr>
        <p:spPr>
          <a:xfrm>
            <a:off x="1525384" y="2125993"/>
            <a:ext cx="6096000" cy="3108543"/>
          </a:xfrm>
          <a:prstGeom prst="rect">
            <a:avLst/>
          </a:prstGeom>
        </p:spPr>
        <p:txBody>
          <a:bodyPr>
            <a:spAutoFit/>
          </a:bodyPr>
          <a:lstStyle/>
          <a:p>
            <a:r>
              <a:rPr lang="fr-FR" altLang="fr-FR" sz="2800" dirty="0"/>
              <a:t>&gt; Duromètre : </a:t>
            </a:r>
            <a:r>
              <a:rPr lang="fr-FR" altLang="fr-FR" sz="2800" dirty="0" err="1"/>
              <a:t>durometer</a:t>
            </a:r>
            <a:endParaRPr lang="fr-FR" altLang="fr-FR" sz="2800" dirty="0"/>
          </a:p>
          <a:p>
            <a:endParaRPr lang="fr-FR" altLang="fr-FR" sz="2800" dirty="0"/>
          </a:p>
          <a:p>
            <a:r>
              <a:rPr lang="fr-FR" altLang="fr-FR" sz="2800" dirty="0"/>
              <a:t>&gt; Dureté : </a:t>
            </a:r>
            <a:r>
              <a:rPr lang="fr-FR" altLang="fr-FR" sz="2800" dirty="0" err="1"/>
              <a:t>hardness</a:t>
            </a:r>
            <a:endParaRPr lang="fr-FR" altLang="fr-FR" sz="2800" dirty="0"/>
          </a:p>
          <a:p>
            <a:endParaRPr lang="fr-FR" altLang="fr-FR" sz="2800" dirty="0"/>
          </a:p>
          <a:p>
            <a:r>
              <a:rPr lang="fr-FR" altLang="fr-FR" sz="2800" dirty="0"/>
              <a:t>&gt; Pénétrateur : indenter</a:t>
            </a:r>
          </a:p>
          <a:p>
            <a:endParaRPr lang="fr-FR" altLang="fr-FR" sz="2800" dirty="0"/>
          </a:p>
          <a:p>
            <a:endParaRPr lang="fr-FR" sz="2800" dirty="0">
              <a:cs typeface="Arial" pitchFamily="34" charset="0"/>
            </a:endParaRPr>
          </a:p>
        </p:txBody>
      </p:sp>
    </p:spTree>
    <p:extLst>
      <p:ext uri="{BB962C8B-B14F-4D97-AF65-F5344CB8AC3E}">
        <p14:creationId xmlns:p14="http://schemas.microsoft.com/office/powerpoint/2010/main" val="13308437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p:cNvSpPr txBox="1"/>
          <p:nvPr/>
        </p:nvSpPr>
        <p:spPr>
          <a:xfrm>
            <a:off x="-1057" y="777650"/>
            <a:ext cx="12192000" cy="830997"/>
          </a:xfrm>
          <a:prstGeom prst="rect">
            <a:avLst/>
          </a:prstGeom>
          <a:noFill/>
        </p:spPr>
        <p:txBody>
          <a:bodyPr wrap="square" rtlCol="0">
            <a:spAutoFit/>
          </a:bodyPr>
          <a:lstStyle/>
          <a:p>
            <a:r>
              <a:rPr lang="fr-FR" sz="4800" dirty="0"/>
              <a:t>			8. Sources</a:t>
            </a:r>
          </a:p>
        </p:txBody>
      </p:sp>
      <p:sp>
        <p:nvSpPr>
          <p:cNvPr id="8" name="Rectangle 3"/>
          <p:cNvSpPr txBox="1">
            <a:spLocks noChangeArrowheads="1"/>
          </p:cNvSpPr>
          <p:nvPr/>
        </p:nvSpPr>
        <p:spPr>
          <a:xfrm>
            <a:off x="1172585" y="1722286"/>
            <a:ext cx="10670936" cy="45508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fr-FR" altLang="fr-FR" sz="2000" dirty="0"/>
              <a:t>&gt; </a:t>
            </a:r>
            <a:r>
              <a:rPr lang="fr-FR" sz="2000" dirty="0">
                <a:cs typeface="Arial" pitchFamily="34" charset="0"/>
              </a:rPr>
              <a:t>EUROPE CAOUTCHOUC. « Tableau des duretés ».Disponible sur : &lt;http://europe-caoutchouc.com/index.php?action=duretes&gt; (consulté le 10/12/2015).</a:t>
            </a:r>
          </a:p>
          <a:p>
            <a:pPr algn="just"/>
            <a:endParaRPr lang="fr-FR" sz="2000" dirty="0"/>
          </a:p>
          <a:p>
            <a:pPr marL="0" indent="0" algn="just">
              <a:buNone/>
            </a:pPr>
            <a:r>
              <a:rPr lang="fr-FR" altLang="fr-FR" sz="2000" dirty="0" smtClean="0"/>
              <a:t>&gt;    </a:t>
            </a:r>
            <a:r>
              <a:rPr lang="fr-FR" sz="2000" dirty="0" smtClean="0">
                <a:cs typeface="Arial" pitchFamily="34" charset="0"/>
              </a:rPr>
              <a:t>Norme </a:t>
            </a:r>
            <a:r>
              <a:rPr lang="fr-FR" sz="2000" dirty="0">
                <a:cs typeface="Arial" pitchFamily="34" charset="0"/>
              </a:rPr>
              <a:t>ISO </a:t>
            </a:r>
            <a:r>
              <a:rPr lang="fr-FR" sz="2000" dirty="0" err="1">
                <a:cs typeface="Arial" pitchFamily="34" charset="0"/>
              </a:rPr>
              <a:t>ISO</a:t>
            </a:r>
            <a:r>
              <a:rPr lang="fr-FR" sz="2000" dirty="0">
                <a:cs typeface="Arial" pitchFamily="34" charset="0"/>
              </a:rPr>
              <a:t> 7619. «Caoutchouc vulcanisé ou thermoplastique-Détermination de la dureté par pénétration » (2010). Partie 1. « Méthode au duromètre (dureté Shore) </a:t>
            </a:r>
            <a:r>
              <a:rPr lang="fr-FR" sz="2000" dirty="0" smtClean="0">
                <a:cs typeface="Arial" pitchFamily="34" charset="0"/>
              </a:rPr>
              <a:t>». Munich. (2006)</a:t>
            </a:r>
          </a:p>
          <a:p>
            <a:pPr algn="just"/>
            <a:endParaRPr lang="fr-FR" sz="2000" dirty="0" smtClean="0">
              <a:cs typeface="Arial" pitchFamily="34" charset="0"/>
            </a:endParaRPr>
          </a:p>
          <a:p>
            <a:pPr marL="0" indent="0" algn="just">
              <a:buNone/>
            </a:pPr>
            <a:r>
              <a:rPr lang="fr-FR" altLang="fr-FR" sz="2000" dirty="0" smtClean="0"/>
              <a:t>&gt;     </a:t>
            </a:r>
            <a:r>
              <a:rPr lang="fr-FR" sz="2000" dirty="0" smtClean="0">
                <a:cs typeface="Arial" pitchFamily="34" charset="0"/>
              </a:rPr>
              <a:t>AFNOR</a:t>
            </a:r>
            <a:r>
              <a:rPr lang="fr-FR" sz="2000" dirty="0">
                <a:cs typeface="Arial" pitchFamily="34" charset="0"/>
              </a:rPr>
              <a:t>. NF T 51 109. «Détermination de la dureté shore ». (2004</a:t>
            </a:r>
            <a:r>
              <a:rPr lang="fr-FR" sz="2000" dirty="0" smtClean="0">
                <a:cs typeface="Arial" pitchFamily="34" charset="0"/>
              </a:rPr>
              <a:t>)</a:t>
            </a:r>
          </a:p>
          <a:p>
            <a:pPr marL="0" indent="0" algn="just">
              <a:buNone/>
            </a:pPr>
            <a:endParaRPr lang="fr-FR" sz="2000" dirty="0">
              <a:cs typeface="Arial" pitchFamily="34" charset="0"/>
            </a:endParaRPr>
          </a:p>
          <a:p>
            <a:pPr marL="0" indent="0" algn="just">
              <a:buNone/>
            </a:pPr>
            <a:r>
              <a:rPr lang="fr-FR" altLang="fr-FR" sz="2000" dirty="0" smtClean="0"/>
              <a:t>&gt;  KUNZ JOHANNES, STUDER MARIO. « </a:t>
            </a:r>
            <a:r>
              <a:rPr lang="fr-FR" altLang="fr-FR" sz="2000" dirty="0" err="1" smtClean="0"/>
              <a:t>Determining</a:t>
            </a:r>
            <a:r>
              <a:rPr lang="fr-FR" altLang="fr-FR" sz="2000" dirty="0" smtClean="0"/>
              <a:t> the </a:t>
            </a:r>
            <a:r>
              <a:rPr lang="fr-FR" altLang="fr-FR" sz="2000" dirty="0" err="1" smtClean="0"/>
              <a:t>modulus</a:t>
            </a:r>
            <a:r>
              <a:rPr lang="fr-FR" altLang="fr-FR" sz="2000" dirty="0" smtClean="0"/>
              <a:t> of </a:t>
            </a:r>
            <a:r>
              <a:rPr lang="fr-FR" altLang="fr-FR" sz="2000" dirty="0" err="1" smtClean="0"/>
              <a:t>Elasticity</a:t>
            </a:r>
            <a:r>
              <a:rPr lang="fr-FR" altLang="fr-FR" sz="2000" dirty="0" smtClean="0"/>
              <a:t> in Compression via the Shore A </a:t>
            </a:r>
            <a:r>
              <a:rPr lang="fr-FR" altLang="fr-FR" sz="2000" dirty="0" err="1" smtClean="0"/>
              <a:t>Hardness</a:t>
            </a:r>
            <a:r>
              <a:rPr lang="fr-FR" altLang="fr-FR" sz="2000" dirty="0" smtClean="0"/>
              <a:t> ». </a:t>
            </a:r>
            <a:endParaRPr lang="fr-FR" sz="2000" dirty="0">
              <a:cs typeface="Arial" pitchFamily="34" charset="0"/>
            </a:endParaRPr>
          </a:p>
          <a:p>
            <a:pPr marL="0" indent="0" algn="just">
              <a:buNone/>
            </a:pPr>
            <a:r>
              <a:rPr lang="fr-FR" altLang="fr-FR" sz="2000" dirty="0"/>
              <a:t>&gt;    </a:t>
            </a:r>
            <a:r>
              <a:rPr lang="fr-FR" sz="2000" dirty="0">
                <a:cs typeface="Arial" pitchFamily="34" charset="0"/>
              </a:rPr>
              <a:t>Cardio Mathieu, VALLA Mathieu. Power point, </a:t>
            </a:r>
            <a:r>
              <a:rPr lang="fr-FR" sz="2000" i="1" dirty="0">
                <a:cs typeface="Arial" pitchFamily="34" charset="0"/>
              </a:rPr>
              <a:t>dureté shore</a:t>
            </a:r>
            <a:r>
              <a:rPr lang="fr-FR" sz="2000" dirty="0">
                <a:cs typeface="Arial" pitchFamily="34" charset="0"/>
              </a:rPr>
              <a:t> [en ligne]. (créé en 2010). Disponible sur : &lt;http://www.sgm.univ-savoie.fr/LP/carac_2010/&gt; (Consulté le 10/11/2015)</a:t>
            </a:r>
            <a:endParaRPr lang="fr-FR" altLang="fr-FR" sz="2000" dirty="0"/>
          </a:p>
          <a:p>
            <a:pPr marL="0" indent="0" algn="just">
              <a:spcBef>
                <a:spcPts val="0"/>
              </a:spcBef>
              <a:buNone/>
            </a:pPr>
            <a:endParaRPr lang="fr-FR" sz="1600" b="1" dirty="0"/>
          </a:p>
        </p:txBody>
      </p:sp>
      <p:sp>
        <p:nvSpPr>
          <p:cNvPr id="10" name="Espace réservé du numéro de diapositive 7"/>
          <p:cNvSpPr txBox="1">
            <a:spLocks/>
          </p:cNvSpPr>
          <p:nvPr/>
        </p:nvSpPr>
        <p:spPr>
          <a:xfrm>
            <a:off x="11710556" y="6487373"/>
            <a:ext cx="481444"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000" dirty="0">
                <a:solidFill>
                  <a:schemeClr val="tx1"/>
                </a:solidFill>
              </a:rPr>
              <a:t>12</a:t>
            </a:r>
          </a:p>
        </p:txBody>
      </p:sp>
      <p:sp>
        <p:nvSpPr>
          <p:cNvPr id="9" name="ZoneTexte 8"/>
          <p:cNvSpPr txBox="1"/>
          <p:nvPr/>
        </p:nvSpPr>
        <p:spPr>
          <a:xfrm>
            <a:off x="8049488" y="6290334"/>
            <a:ext cx="4142512" cy="800219"/>
          </a:xfrm>
          <a:prstGeom prst="rect">
            <a:avLst/>
          </a:prstGeom>
          <a:noFill/>
          <a:ln w="12700">
            <a:noFill/>
          </a:ln>
        </p:spPr>
        <p:txBody>
          <a:bodyPr wrap="square" rtlCol="0">
            <a:spAutoFit/>
          </a:bodyPr>
          <a:lstStyle/>
          <a:p>
            <a:pPr algn="ctr"/>
            <a:r>
              <a:rPr lang="fr-FR" sz="2000" b="1" dirty="0">
                <a:solidFill>
                  <a:srgbClr val="10069F"/>
                </a:solidFill>
              </a:rPr>
              <a:t>Héloïse GAY– Gabriel MOREAU </a:t>
            </a:r>
          </a:p>
          <a:p>
            <a:pPr algn="ctr"/>
            <a:endParaRPr lang="fr-FR" sz="600" b="1" dirty="0">
              <a:solidFill>
                <a:srgbClr val="10069F"/>
              </a:solidFill>
            </a:endParaRPr>
          </a:p>
          <a:p>
            <a:pPr algn="ctr"/>
            <a:endParaRPr lang="fr-FR" sz="2000" b="1" dirty="0">
              <a:solidFill>
                <a:srgbClr val="10069F"/>
              </a:solidFill>
            </a:endParaRPr>
          </a:p>
        </p:txBody>
      </p:sp>
      <p:sp>
        <p:nvSpPr>
          <p:cNvPr id="12" name="Sous-titre 2"/>
          <p:cNvSpPr txBox="1">
            <a:spLocks/>
          </p:cNvSpPr>
          <p:nvPr/>
        </p:nvSpPr>
        <p:spPr>
          <a:xfrm rot="16200000">
            <a:off x="-2172618" y="2898993"/>
            <a:ext cx="6262258"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b="1" dirty="0">
                <a:solidFill>
                  <a:schemeClr val="bg1">
                    <a:lumMod val="65000"/>
                  </a:schemeClr>
                </a:solidFill>
              </a:rPr>
              <a:t>Dureté Shore</a:t>
            </a:r>
            <a:endParaRPr lang="fr-FR" sz="3200" dirty="0">
              <a:solidFill>
                <a:schemeClr val="bg1">
                  <a:lumMod val="65000"/>
                </a:schemeClr>
              </a:solidFill>
            </a:endParaRPr>
          </a:p>
        </p:txBody>
      </p:sp>
      <p:grpSp>
        <p:nvGrpSpPr>
          <p:cNvPr id="13" name="Groupe 12"/>
          <p:cNvGrpSpPr/>
          <p:nvPr/>
        </p:nvGrpSpPr>
        <p:grpSpPr>
          <a:xfrm>
            <a:off x="0" y="8227"/>
            <a:ext cx="12192000" cy="6849776"/>
            <a:chOff x="0" y="8227"/>
            <a:chExt cx="12192000" cy="6849776"/>
          </a:xfrm>
        </p:grpSpPr>
        <p:sp>
          <p:nvSpPr>
            <p:cNvPr id="14" name="Rectangle 13"/>
            <p:cNvSpPr/>
            <p:nvPr/>
          </p:nvSpPr>
          <p:spPr>
            <a:xfrm>
              <a:off x="0" y="377371"/>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Sous-titre 2"/>
            <p:cNvSpPr txBox="1">
              <a:spLocks/>
            </p:cNvSpPr>
            <p:nvPr/>
          </p:nvSpPr>
          <p:spPr>
            <a:xfrm rot="16200000">
              <a:off x="-2179545" y="2892066"/>
              <a:ext cx="6276112"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b="1" dirty="0">
                  <a:solidFill>
                    <a:schemeClr val="bg1">
                      <a:lumMod val="65000"/>
                    </a:schemeClr>
                  </a:solidFill>
                </a:rPr>
                <a:t>Dureté Shore</a:t>
              </a:r>
              <a:endParaRPr lang="fr-FR" sz="3200" dirty="0">
                <a:solidFill>
                  <a:schemeClr val="bg1">
                    <a:lumMod val="65000"/>
                  </a:schemeClr>
                </a:solidFill>
              </a:endParaRPr>
            </a:p>
          </p:txBody>
        </p:sp>
        <p:pic>
          <p:nvPicPr>
            <p:cNvPr id="16" name="Image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10750" y="8227"/>
              <a:ext cx="2381250" cy="1238250"/>
            </a:xfrm>
            <a:prstGeom prst="rect">
              <a:avLst/>
            </a:prstGeom>
          </p:spPr>
        </p:pic>
      </p:grpSp>
    </p:spTree>
    <p:extLst>
      <p:ext uri="{BB962C8B-B14F-4D97-AF65-F5344CB8AC3E}">
        <p14:creationId xmlns:p14="http://schemas.microsoft.com/office/powerpoint/2010/main" val="993386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a:xfrm>
            <a:off x="9448800" y="6487373"/>
            <a:ext cx="2743200" cy="365125"/>
          </a:xfrm>
        </p:spPr>
        <p:txBody>
          <a:bodyPr/>
          <a:lstStyle/>
          <a:p>
            <a:fld id="{19164C0E-5842-43BF-BCC1-810351AC69BF}" type="slidenum">
              <a:rPr lang="fr-FR" sz="2000" smtClean="0">
                <a:solidFill>
                  <a:schemeClr val="tx1"/>
                </a:solidFill>
              </a:rPr>
              <a:pPr/>
              <a:t>2</a:t>
            </a:fld>
            <a:endParaRPr lang="fr-FR" sz="2000" dirty="0">
              <a:solidFill>
                <a:schemeClr val="tx1"/>
              </a:solidFill>
            </a:endParaRPr>
          </a:p>
        </p:txBody>
      </p:sp>
      <p:sp>
        <p:nvSpPr>
          <p:cNvPr id="9" name="ZoneTexte 8"/>
          <p:cNvSpPr txBox="1"/>
          <p:nvPr/>
        </p:nvSpPr>
        <p:spPr>
          <a:xfrm>
            <a:off x="-1057" y="777650"/>
            <a:ext cx="12192000" cy="830997"/>
          </a:xfrm>
          <a:prstGeom prst="rect">
            <a:avLst/>
          </a:prstGeom>
          <a:noFill/>
        </p:spPr>
        <p:txBody>
          <a:bodyPr wrap="square" rtlCol="0">
            <a:spAutoFit/>
          </a:bodyPr>
          <a:lstStyle/>
          <a:p>
            <a:r>
              <a:rPr lang="fr-FR" sz="4800" dirty="0"/>
              <a:t>			Mise en garde</a:t>
            </a:r>
          </a:p>
        </p:txBody>
      </p:sp>
      <p:sp>
        <p:nvSpPr>
          <p:cNvPr id="10" name="Rectangle 3"/>
          <p:cNvSpPr txBox="1">
            <a:spLocks noChangeArrowheads="1"/>
          </p:cNvSpPr>
          <p:nvPr/>
        </p:nvSpPr>
        <p:spPr>
          <a:xfrm>
            <a:off x="5965598" y="1729269"/>
            <a:ext cx="4644344" cy="506128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fr-FR" altLang="fr-FR" sz="1600" dirty="0"/>
              <a:t>Cette présentation a été réalisée dans le cadre de notre formation en licence professionnelle plasturgie ; elle résulte de la synthèse des sources (Cf. fin de présentation) que nous avons pu trouver, et nous ne pouvons en aucun cas être tenu responsable des éventuelles erreurs techniques.</a:t>
            </a:r>
          </a:p>
          <a:p>
            <a:pPr algn="just"/>
            <a:r>
              <a:rPr lang="fr-FR" altLang="fr-FR" sz="1600" dirty="0"/>
              <a:t>Vous devrez être critique quand à l’utilisation de ce support, et nous vous invitons à vous référer directement aux sources citées.	</a:t>
            </a:r>
          </a:p>
          <a:p>
            <a:r>
              <a:rPr lang="fr-FR" altLang="fr-FR" sz="1600" dirty="0"/>
              <a:t>Si ... </a:t>
            </a:r>
            <a:br>
              <a:rPr lang="fr-FR" altLang="fr-FR" sz="1600" dirty="0"/>
            </a:br>
            <a:r>
              <a:rPr lang="fr-FR" altLang="fr-FR" sz="1600" dirty="0"/>
              <a:t> </a:t>
            </a:r>
            <a:r>
              <a:rPr lang="fr-FR" altLang="fr-FR" sz="1600" b="1" dirty="0">
                <a:solidFill>
                  <a:srgbClr val="CC6600"/>
                </a:solidFill>
              </a:rPr>
              <a:t>- vous rencontrez un problème de navigation (type </a:t>
            </a:r>
            <a:r>
              <a:rPr lang="fr-FR" altLang="fr-FR" sz="1600" b="1" dirty="0" err="1">
                <a:solidFill>
                  <a:srgbClr val="CC6600"/>
                </a:solidFill>
              </a:rPr>
              <a:t>error</a:t>
            </a:r>
            <a:r>
              <a:rPr lang="fr-FR" altLang="fr-FR" sz="1600" b="1" dirty="0">
                <a:solidFill>
                  <a:srgbClr val="CC6600"/>
                </a:solidFill>
              </a:rPr>
              <a:t> 404),</a:t>
            </a:r>
            <a:br>
              <a:rPr lang="fr-FR" altLang="fr-FR" sz="1600" b="1" dirty="0">
                <a:solidFill>
                  <a:srgbClr val="CC6600"/>
                </a:solidFill>
              </a:rPr>
            </a:br>
            <a:r>
              <a:rPr lang="fr-FR" altLang="fr-FR" sz="1600" b="1" dirty="0">
                <a:solidFill>
                  <a:srgbClr val="CC6600"/>
                </a:solidFill>
              </a:rPr>
              <a:t> - vous tombez sur une faute ... de frappe,</a:t>
            </a:r>
            <a:br>
              <a:rPr lang="fr-FR" altLang="fr-FR" sz="1600" b="1" dirty="0">
                <a:solidFill>
                  <a:srgbClr val="CC6600"/>
                </a:solidFill>
              </a:rPr>
            </a:br>
            <a:r>
              <a:rPr lang="fr-FR" altLang="fr-FR" sz="1600" b="1" dirty="0">
                <a:solidFill>
                  <a:srgbClr val="CC6600"/>
                </a:solidFill>
              </a:rPr>
              <a:t>  - vous pensez que des choses manques ou sont en trop,</a:t>
            </a:r>
            <a:br>
              <a:rPr lang="fr-FR" altLang="fr-FR" sz="1600" b="1" dirty="0">
                <a:solidFill>
                  <a:srgbClr val="CC6600"/>
                </a:solidFill>
              </a:rPr>
            </a:br>
            <a:r>
              <a:rPr lang="fr-FR" altLang="fr-FR" sz="1600" b="1" dirty="0">
                <a:solidFill>
                  <a:srgbClr val="CC6600"/>
                </a:solidFill>
              </a:rPr>
              <a:t>  - vous pensez que nous ne respectons pas vos droits d'auteur,</a:t>
            </a:r>
            <a:br>
              <a:rPr lang="fr-FR" altLang="fr-FR" sz="1600" b="1" dirty="0">
                <a:solidFill>
                  <a:srgbClr val="CC6600"/>
                </a:solidFill>
              </a:rPr>
            </a:br>
            <a:r>
              <a:rPr lang="fr-FR" altLang="fr-FR" sz="1600" dirty="0"/>
              <a:t/>
            </a:r>
            <a:br>
              <a:rPr lang="fr-FR" altLang="fr-FR" sz="1600" dirty="0"/>
            </a:br>
            <a:r>
              <a:rPr lang="fr-FR" altLang="fr-FR" sz="1600" dirty="0"/>
              <a:t>en d'autres termes si vous pensez que ce site doit être modifié.</a:t>
            </a:r>
            <a:br>
              <a:rPr lang="fr-FR" altLang="fr-FR" sz="1600" dirty="0"/>
            </a:br>
            <a:r>
              <a:rPr lang="fr-FR" altLang="fr-FR" sz="1600" dirty="0"/>
              <a:t/>
            </a:r>
            <a:br>
              <a:rPr lang="fr-FR" altLang="fr-FR" sz="1600" dirty="0"/>
            </a:br>
            <a:r>
              <a:rPr lang="fr-FR" altLang="fr-FR" sz="1600" dirty="0"/>
              <a:t>Merci de </a:t>
            </a:r>
            <a:r>
              <a:rPr lang="fr-FR" altLang="fr-FR" sz="1600" dirty="0">
                <a:hlinkClick r:id="rId3"/>
              </a:rPr>
              <a:t>nous contacter </a:t>
            </a:r>
            <a:r>
              <a:rPr lang="fr-FR" altLang="fr-FR" sz="1600" dirty="0"/>
              <a:t>pour nous suggérer vos modifications, nous corrigerons ...</a:t>
            </a:r>
          </a:p>
          <a:p>
            <a:pPr algn="just"/>
            <a:endParaRPr lang="fr-FR" altLang="fr-FR" sz="1400" dirty="0"/>
          </a:p>
        </p:txBody>
      </p:sp>
      <p:sp>
        <p:nvSpPr>
          <p:cNvPr id="11" name="Rectangle 10"/>
          <p:cNvSpPr/>
          <p:nvPr/>
        </p:nvSpPr>
        <p:spPr>
          <a:xfrm>
            <a:off x="0" y="377371"/>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Sous-titre 2"/>
          <p:cNvSpPr txBox="1">
            <a:spLocks/>
          </p:cNvSpPr>
          <p:nvPr/>
        </p:nvSpPr>
        <p:spPr>
          <a:xfrm rot="16200000">
            <a:off x="-1909309" y="3162302"/>
            <a:ext cx="5735639"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b="1" dirty="0">
                <a:solidFill>
                  <a:schemeClr val="bg1">
                    <a:lumMod val="65000"/>
                  </a:schemeClr>
                </a:solidFill>
              </a:rPr>
              <a:t>Dureté Shore</a:t>
            </a:r>
            <a:endParaRPr lang="fr-FR" sz="3200" dirty="0">
              <a:solidFill>
                <a:schemeClr val="bg1">
                  <a:lumMod val="65000"/>
                </a:schemeClr>
              </a:solidFill>
            </a:endParaRPr>
          </a:p>
        </p:txBody>
      </p:sp>
      <p:pic>
        <p:nvPicPr>
          <p:cNvPr id="13" name="Imag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10750" y="8227"/>
            <a:ext cx="2381250" cy="1238250"/>
          </a:xfrm>
          <a:prstGeom prst="rect">
            <a:avLst/>
          </a:prstGeom>
        </p:spPr>
      </p:pic>
      <p:pic>
        <p:nvPicPr>
          <p:cNvPr id="14" name="Picture 2" descr="Afficher l'image d'origin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44766" y="1948087"/>
            <a:ext cx="3484034" cy="41998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78508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a:xfrm>
            <a:off x="9448800" y="6487373"/>
            <a:ext cx="2743200" cy="365125"/>
          </a:xfrm>
        </p:spPr>
        <p:txBody>
          <a:bodyPr/>
          <a:lstStyle/>
          <a:p>
            <a:fld id="{19164C0E-5842-43BF-BCC1-810351AC69BF}" type="slidenum">
              <a:rPr lang="fr-FR" sz="2000" smtClean="0">
                <a:solidFill>
                  <a:schemeClr val="tx1"/>
                </a:solidFill>
              </a:rPr>
              <a:pPr/>
              <a:t>3</a:t>
            </a:fld>
            <a:endParaRPr lang="fr-FR" sz="2000" dirty="0">
              <a:solidFill>
                <a:schemeClr val="tx1"/>
              </a:solidFill>
            </a:endParaRPr>
          </a:p>
        </p:txBody>
      </p:sp>
      <p:sp>
        <p:nvSpPr>
          <p:cNvPr id="4" name="ZoneTexte 3"/>
          <p:cNvSpPr txBox="1"/>
          <p:nvPr/>
        </p:nvSpPr>
        <p:spPr>
          <a:xfrm>
            <a:off x="-1057" y="777650"/>
            <a:ext cx="12192000" cy="830997"/>
          </a:xfrm>
          <a:prstGeom prst="rect">
            <a:avLst/>
          </a:prstGeom>
          <a:noFill/>
        </p:spPr>
        <p:txBody>
          <a:bodyPr wrap="square" rtlCol="0">
            <a:spAutoFit/>
          </a:bodyPr>
          <a:lstStyle/>
          <a:p>
            <a:r>
              <a:rPr lang="fr-FR" sz="4800" dirty="0"/>
              <a:t>			Sommaire</a:t>
            </a:r>
          </a:p>
        </p:txBody>
      </p:sp>
      <p:sp>
        <p:nvSpPr>
          <p:cNvPr id="5" name="Rectangle 3"/>
          <p:cNvSpPr txBox="1">
            <a:spLocks noChangeArrowheads="1"/>
          </p:cNvSpPr>
          <p:nvPr/>
        </p:nvSpPr>
        <p:spPr>
          <a:xfrm>
            <a:off x="1319644" y="1859673"/>
            <a:ext cx="10525991" cy="484705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altLang="fr-FR" dirty="0"/>
              <a:t>1. But </a:t>
            </a:r>
          </a:p>
          <a:p>
            <a:pPr marL="0" indent="0">
              <a:buNone/>
            </a:pPr>
            <a:r>
              <a:rPr lang="fr-FR" altLang="fr-FR" dirty="0"/>
              <a:t>2. Principe </a:t>
            </a:r>
          </a:p>
          <a:p>
            <a:pPr marL="0" indent="0">
              <a:buNone/>
            </a:pPr>
            <a:r>
              <a:rPr lang="fr-FR" altLang="fr-FR" dirty="0"/>
              <a:t>3. Appareil</a:t>
            </a:r>
          </a:p>
          <a:p>
            <a:pPr marL="0" indent="0">
              <a:buNone/>
            </a:pPr>
            <a:r>
              <a:rPr lang="fr-FR" altLang="fr-FR" dirty="0"/>
              <a:t>4. Mode opératoire</a:t>
            </a:r>
          </a:p>
          <a:p>
            <a:pPr marL="0" indent="0">
              <a:buNone/>
            </a:pPr>
            <a:r>
              <a:rPr lang="fr-FR" altLang="fr-FR" dirty="0"/>
              <a:t>5. Exemples</a:t>
            </a:r>
          </a:p>
          <a:p>
            <a:pPr marL="0" indent="0">
              <a:buNone/>
            </a:pPr>
            <a:r>
              <a:rPr lang="fr-FR" altLang="fr-FR" dirty="0"/>
              <a:t>6. Interrelation</a:t>
            </a:r>
          </a:p>
          <a:p>
            <a:pPr marL="0" indent="0">
              <a:buNone/>
            </a:pPr>
            <a:r>
              <a:rPr lang="fr-FR" altLang="fr-FR" dirty="0"/>
              <a:t>7. Lexique</a:t>
            </a:r>
          </a:p>
          <a:p>
            <a:pPr marL="0" indent="0">
              <a:buNone/>
            </a:pPr>
            <a:r>
              <a:rPr lang="fr-FR" altLang="fr-FR" dirty="0"/>
              <a:t>8. Sources</a:t>
            </a:r>
          </a:p>
          <a:p>
            <a:pPr marL="0" indent="0" algn="just">
              <a:buNone/>
            </a:pPr>
            <a:endParaRPr lang="fr-FR" altLang="fr-FR" sz="1400" dirty="0"/>
          </a:p>
        </p:txBody>
      </p:sp>
      <p:sp>
        <p:nvSpPr>
          <p:cNvPr id="9" name="Rectangle 8"/>
          <p:cNvSpPr/>
          <p:nvPr/>
        </p:nvSpPr>
        <p:spPr>
          <a:xfrm>
            <a:off x="0" y="377371"/>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Sous-titre 2"/>
          <p:cNvSpPr txBox="1">
            <a:spLocks/>
          </p:cNvSpPr>
          <p:nvPr/>
        </p:nvSpPr>
        <p:spPr>
          <a:xfrm rot="16200000">
            <a:off x="-2179545" y="2892066"/>
            <a:ext cx="6276112"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b="1" dirty="0">
                <a:solidFill>
                  <a:schemeClr val="bg1">
                    <a:lumMod val="65000"/>
                  </a:schemeClr>
                </a:solidFill>
              </a:rPr>
              <a:t>Dureté Shore</a:t>
            </a:r>
            <a:endParaRPr lang="fr-FR" sz="3200" dirty="0">
              <a:solidFill>
                <a:schemeClr val="bg1">
                  <a:lumMod val="65000"/>
                </a:schemeClr>
              </a:solidFill>
            </a:endParaRPr>
          </a:p>
        </p:txBody>
      </p:sp>
      <p:pic>
        <p:nvPicPr>
          <p:cNvPr id="11" name="Imag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10750" y="8227"/>
            <a:ext cx="2381250" cy="1238250"/>
          </a:xfrm>
          <a:prstGeom prst="rect">
            <a:avLst/>
          </a:prstGeom>
        </p:spPr>
      </p:pic>
      <p:sp>
        <p:nvSpPr>
          <p:cNvPr id="12" name="ZoneTexte 11"/>
          <p:cNvSpPr txBox="1"/>
          <p:nvPr/>
        </p:nvSpPr>
        <p:spPr>
          <a:xfrm>
            <a:off x="8049488" y="6290334"/>
            <a:ext cx="4142512" cy="800219"/>
          </a:xfrm>
          <a:prstGeom prst="rect">
            <a:avLst/>
          </a:prstGeom>
          <a:noFill/>
          <a:ln w="12700">
            <a:noFill/>
          </a:ln>
        </p:spPr>
        <p:txBody>
          <a:bodyPr wrap="square" rtlCol="0">
            <a:spAutoFit/>
          </a:bodyPr>
          <a:lstStyle/>
          <a:p>
            <a:pPr algn="ctr"/>
            <a:r>
              <a:rPr lang="fr-FR" sz="2000" b="1" dirty="0">
                <a:solidFill>
                  <a:srgbClr val="10069F"/>
                </a:solidFill>
              </a:rPr>
              <a:t>Héloïse GAY– Gabriel MOREAU </a:t>
            </a:r>
          </a:p>
          <a:p>
            <a:pPr algn="ctr"/>
            <a:endParaRPr lang="fr-FR" sz="600" b="1" dirty="0">
              <a:solidFill>
                <a:srgbClr val="10069F"/>
              </a:solidFill>
            </a:endParaRPr>
          </a:p>
          <a:p>
            <a:pPr algn="ctr"/>
            <a:endParaRPr lang="fr-FR" sz="2000" b="1" dirty="0">
              <a:solidFill>
                <a:srgbClr val="10069F"/>
              </a:solidFill>
            </a:endParaRPr>
          </a:p>
        </p:txBody>
      </p:sp>
    </p:spTree>
    <p:extLst>
      <p:ext uri="{BB962C8B-B14F-4D97-AF65-F5344CB8AC3E}">
        <p14:creationId xmlns:p14="http://schemas.microsoft.com/office/powerpoint/2010/main" val="10518880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a:xfrm>
            <a:off x="9448800" y="6487373"/>
            <a:ext cx="2743200" cy="365125"/>
          </a:xfrm>
        </p:spPr>
        <p:txBody>
          <a:bodyPr/>
          <a:lstStyle/>
          <a:p>
            <a:fld id="{19164C0E-5842-43BF-BCC1-810351AC69BF}" type="slidenum">
              <a:rPr lang="fr-FR" sz="2000" smtClean="0">
                <a:solidFill>
                  <a:schemeClr val="tx1"/>
                </a:solidFill>
              </a:rPr>
              <a:pPr/>
              <a:t>4</a:t>
            </a:fld>
            <a:endParaRPr lang="fr-FR" sz="2000" dirty="0">
              <a:solidFill>
                <a:schemeClr val="tx1"/>
              </a:solidFill>
            </a:endParaRPr>
          </a:p>
        </p:txBody>
      </p:sp>
      <p:sp>
        <p:nvSpPr>
          <p:cNvPr id="4" name="Rectangle 3"/>
          <p:cNvSpPr txBox="1">
            <a:spLocks noChangeArrowheads="1"/>
          </p:cNvSpPr>
          <p:nvPr/>
        </p:nvSpPr>
        <p:spPr>
          <a:xfrm>
            <a:off x="1093072" y="2101653"/>
            <a:ext cx="10670936" cy="45508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ts val="0"/>
              </a:spcBef>
              <a:buNone/>
            </a:pPr>
            <a:r>
              <a:rPr lang="fr-FR" dirty="0"/>
              <a:t>&gt; Evaluer le comportement mécanique d’un élastomère ou d’une matière plastique, par mesure de pénétration d’une aiguille dans un échantillon. </a:t>
            </a:r>
          </a:p>
          <a:p>
            <a:pPr marL="0" indent="0" algn="just">
              <a:spcBef>
                <a:spcPts val="0"/>
              </a:spcBef>
              <a:buNone/>
            </a:pPr>
            <a:endParaRPr lang="fr-FR" dirty="0"/>
          </a:p>
          <a:p>
            <a:pPr marL="0" indent="0" algn="just">
              <a:spcBef>
                <a:spcPts val="0"/>
              </a:spcBef>
              <a:buNone/>
            </a:pPr>
            <a:r>
              <a:rPr lang="fr-FR" dirty="0"/>
              <a:t>&gt; Cette méthode est décrite sous la norme ISO 7619-1 ou NF T 51 109 et l’appareil de contrôle utilisé est appelé duromètre Shore. </a:t>
            </a:r>
          </a:p>
          <a:p>
            <a:pPr marL="0" indent="0" algn="just">
              <a:spcBef>
                <a:spcPts val="0"/>
              </a:spcBef>
              <a:buNone/>
            </a:pPr>
            <a:endParaRPr lang="fr-FR" altLang="fr-FR" dirty="0"/>
          </a:p>
        </p:txBody>
      </p:sp>
      <p:sp>
        <p:nvSpPr>
          <p:cNvPr id="5" name="ZoneTexte 4"/>
          <p:cNvSpPr txBox="1"/>
          <p:nvPr/>
        </p:nvSpPr>
        <p:spPr>
          <a:xfrm>
            <a:off x="-1057" y="777650"/>
            <a:ext cx="12192000" cy="830997"/>
          </a:xfrm>
          <a:prstGeom prst="rect">
            <a:avLst/>
          </a:prstGeom>
          <a:noFill/>
        </p:spPr>
        <p:txBody>
          <a:bodyPr wrap="square" rtlCol="0">
            <a:spAutoFit/>
          </a:bodyPr>
          <a:lstStyle/>
          <a:p>
            <a:r>
              <a:rPr lang="fr-FR" sz="4800" dirty="0"/>
              <a:t>			1. But</a:t>
            </a:r>
          </a:p>
        </p:txBody>
      </p:sp>
      <p:sp>
        <p:nvSpPr>
          <p:cNvPr id="9" name="Rectangle 8"/>
          <p:cNvSpPr/>
          <p:nvPr/>
        </p:nvSpPr>
        <p:spPr>
          <a:xfrm>
            <a:off x="0" y="377371"/>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Imag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10750" y="8227"/>
            <a:ext cx="2381250" cy="1238250"/>
          </a:xfrm>
          <a:prstGeom prst="rect">
            <a:avLst/>
          </a:prstGeom>
        </p:spPr>
      </p:pic>
      <p:sp>
        <p:nvSpPr>
          <p:cNvPr id="12" name="ZoneTexte 11"/>
          <p:cNvSpPr txBox="1"/>
          <p:nvPr/>
        </p:nvSpPr>
        <p:spPr>
          <a:xfrm>
            <a:off x="8049488" y="6290334"/>
            <a:ext cx="4142512" cy="800219"/>
          </a:xfrm>
          <a:prstGeom prst="rect">
            <a:avLst/>
          </a:prstGeom>
          <a:noFill/>
          <a:ln w="12700">
            <a:noFill/>
          </a:ln>
        </p:spPr>
        <p:txBody>
          <a:bodyPr wrap="square" rtlCol="0">
            <a:spAutoFit/>
          </a:bodyPr>
          <a:lstStyle/>
          <a:p>
            <a:pPr algn="ctr"/>
            <a:r>
              <a:rPr lang="fr-FR" sz="2000" b="1" dirty="0">
                <a:solidFill>
                  <a:srgbClr val="10069F"/>
                </a:solidFill>
              </a:rPr>
              <a:t>Héloïse GAY– Gabriel MOREAU </a:t>
            </a:r>
          </a:p>
          <a:p>
            <a:pPr algn="ctr"/>
            <a:endParaRPr lang="fr-FR" sz="600" b="1" dirty="0">
              <a:solidFill>
                <a:srgbClr val="10069F"/>
              </a:solidFill>
            </a:endParaRPr>
          </a:p>
          <a:p>
            <a:pPr algn="ctr"/>
            <a:endParaRPr lang="fr-FR" sz="2000" b="1" dirty="0">
              <a:solidFill>
                <a:srgbClr val="10069F"/>
              </a:solidFill>
            </a:endParaRPr>
          </a:p>
        </p:txBody>
      </p:sp>
      <p:sp>
        <p:nvSpPr>
          <p:cNvPr id="13" name="Sous-titre 2"/>
          <p:cNvSpPr txBox="1">
            <a:spLocks/>
          </p:cNvSpPr>
          <p:nvPr/>
        </p:nvSpPr>
        <p:spPr>
          <a:xfrm rot="16200000">
            <a:off x="-2172618" y="2898993"/>
            <a:ext cx="6262258"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dirty="0">
                <a:solidFill>
                  <a:schemeClr val="bg1">
                    <a:lumMod val="65000"/>
                  </a:schemeClr>
                </a:solidFill>
              </a:rPr>
              <a:t>Dureté Shore</a:t>
            </a:r>
          </a:p>
        </p:txBody>
      </p:sp>
    </p:spTree>
    <p:extLst>
      <p:ext uri="{BB962C8B-B14F-4D97-AF65-F5344CB8AC3E}">
        <p14:creationId xmlns:p14="http://schemas.microsoft.com/office/powerpoint/2010/main" val="23872715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a:xfrm>
            <a:off x="9448800" y="6487373"/>
            <a:ext cx="2743200" cy="365125"/>
          </a:xfrm>
        </p:spPr>
        <p:txBody>
          <a:bodyPr/>
          <a:lstStyle/>
          <a:p>
            <a:fld id="{19164C0E-5842-43BF-BCC1-810351AC69BF}" type="slidenum">
              <a:rPr lang="fr-FR" sz="2000" smtClean="0">
                <a:solidFill>
                  <a:schemeClr val="tx1"/>
                </a:solidFill>
              </a:rPr>
              <a:pPr/>
              <a:t>5</a:t>
            </a:fld>
            <a:endParaRPr lang="fr-FR" sz="2000" dirty="0">
              <a:solidFill>
                <a:schemeClr val="tx1"/>
              </a:solidFill>
            </a:endParaRPr>
          </a:p>
        </p:txBody>
      </p:sp>
      <p:sp>
        <p:nvSpPr>
          <p:cNvPr id="5" name="ZoneTexte 4"/>
          <p:cNvSpPr txBox="1"/>
          <p:nvPr/>
        </p:nvSpPr>
        <p:spPr>
          <a:xfrm>
            <a:off x="-1057" y="777650"/>
            <a:ext cx="12192000" cy="830997"/>
          </a:xfrm>
          <a:prstGeom prst="rect">
            <a:avLst/>
          </a:prstGeom>
          <a:noFill/>
        </p:spPr>
        <p:txBody>
          <a:bodyPr wrap="square" rtlCol="0">
            <a:spAutoFit/>
          </a:bodyPr>
          <a:lstStyle/>
          <a:p>
            <a:r>
              <a:rPr lang="fr-FR" sz="4800" dirty="0"/>
              <a:t>			2. Principe</a:t>
            </a:r>
          </a:p>
        </p:txBody>
      </p:sp>
      <p:sp>
        <p:nvSpPr>
          <p:cNvPr id="6" name="Rectangle 3"/>
          <p:cNvSpPr txBox="1">
            <a:spLocks noChangeArrowheads="1"/>
          </p:cNvSpPr>
          <p:nvPr/>
        </p:nvSpPr>
        <p:spPr>
          <a:xfrm>
            <a:off x="1159333" y="2139592"/>
            <a:ext cx="10670936" cy="45508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ts val="0"/>
              </a:spcBef>
              <a:buNone/>
            </a:pPr>
            <a:r>
              <a:rPr lang="fr-FR" dirty="0"/>
              <a:t>&gt; Appliquer un pénétrateur (appelé aussi aiguille) sur un matériau avec une certaine charge, et mesurer son enfoncement. </a:t>
            </a:r>
          </a:p>
          <a:p>
            <a:pPr marL="0" indent="0" algn="just">
              <a:spcBef>
                <a:spcPts val="0"/>
              </a:spcBef>
              <a:buNone/>
            </a:pPr>
            <a:endParaRPr lang="fr-FR" b="1" dirty="0"/>
          </a:p>
        </p:txBody>
      </p:sp>
      <p:sp>
        <p:nvSpPr>
          <p:cNvPr id="12" name="Rectangle 11"/>
          <p:cNvSpPr/>
          <p:nvPr/>
        </p:nvSpPr>
        <p:spPr>
          <a:xfrm>
            <a:off x="0" y="377371"/>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Sous-titre 2"/>
          <p:cNvSpPr txBox="1">
            <a:spLocks/>
          </p:cNvSpPr>
          <p:nvPr/>
        </p:nvSpPr>
        <p:spPr>
          <a:xfrm rot="16200000">
            <a:off x="-2172618" y="2898993"/>
            <a:ext cx="6262258"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b="1" dirty="0">
                <a:solidFill>
                  <a:schemeClr val="bg1">
                    <a:lumMod val="65000"/>
                  </a:schemeClr>
                </a:solidFill>
              </a:rPr>
              <a:t>Dureté Shore</a:t>
            </a:r>
            <a:endParaRPr lang="fr-FR" sz="3200" dirty="0">
              <a:solidFill>
                <a:schemeClr val="bg1">
                  <a:lumMod val="65000"/>
                </a:schemeClr>
              </a:solidFill>
            </a:endParaRPr>
          </a:p>
        </p:txBody>
      </p:sp>
      <p:pic>
        <p:nvPicPr>
          <p:cNvPr id="14" name="Imag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10750" y="8227"/>
            <a:ext cx="2381250" cy="1238250"/>
          </a:xfrm>
          <a:prstGeom prst="rect">
            <a:avLst/>
          </a:prstGeom>
        </p:spPr>
      </p:pic>
      <p:sp>
        <p:nvSpPr>
          <p:cNvPr id="15" name="ZoneTexte 14"/>
          <p:cNvSpPr txBox="1"/>
          <p:nvPr/>
        </p:nvSpPr>
        <p:spPr>
          <a:xfrm>
            <a:off x="8049488" y="6290334"/>
            <a:ext cx="4142512" cy="800219"/>
          </a:xfrm>
          <a:prstGeom prst="rect">
            <a:avLst/>
          </a:prstGeom>
          <a:noFill/>
          <a:ln w="12700">
            <a:noFill/>
          </a:ln>
        </p:spPr>
        <p:txBody>
          <a:bodyPr wrap="square" rtlCol="0">
            <a:spAutoFit/>
          </a:bodyPr>
          <a:lstStyle/>
          <a:p>
            <a:pPr algn="ctr"/>
            <a:r>
              <a:rPr lang="fr-FR" sz="2000" b="1" dirty="0">
                <a:solidFill>
                  <a:srgbClr val="10069F"/>
                </a:solidFill>
              </a:rPr>
              <a:t>Héloïse GAY– Gabriel MOREAU </a:t>
            </a:r>
          </a:p>
          <a:p>
            <a:pPr algn="ctr"/>
            <a:endParaRPr lang="fr-FR" sz="600" b="1" dirty="0">
              <a:solidFill>
                <a:srgbClr val="10069F"/>
              </a:solidFill>
            </a:endParaRPr>
          </a:p>
          <a:p>
            <a:pPr algn="ctr"/>
            <a:endParaRPr lang="fr-FR" sz="2000" b="1" dirty="0">
              <a:solidFill>
                <a:srgbClr val="10069F"/>
              </a:solidFill>
            </a:endParaRPr>
          </a:p>
        </p:txBody>
      </p:sp>
    </p:spTree>
    <p:extLst>
      <p:ext uri="{BB962C8B-B14F-4D97-AF65-F5344CB8AC3E}">
        <p14:creationId xmlns:p14="http://schemas.microsoft.com/office/powerpoint/2010/main" val="11852308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057" y="777650"/>
            <a:ext cx="12192000" cy="830997"/>
          </a:xfrm>
          <a:prstGeom prst="rect">
            <a:avLst/>
          </a:prstGeom>
          <a:noFill/>
        </p:spPr>
        <p:txBody>
          <a:bodyPr wrap="square" rtlCol="0">
            <a:spAutoFit/>
          </a:bodyPr>
          <a:lstStyle/>
          <a:p>
            <a:r>
              <a:rPr lang="fr-FR" sz="4800" dirty="0"/>
              <a:t>			3. Appareil</a:t>
            </a:r>
          </a:p>
        </p:txBody>
      </p:sp>
      <p:sp>
        <p:nvSpPr>
          <p:cNvPr id="8" name="Espace réservé du numéro de diapositive 7"/>
          <p:cNvSpPr txBox="1">
            <a:spLocks/>
          </p:cNvSpPr>
          <p:nvPr/>
        </p:nvSpPr>
        <p:spPr>
          <a:xfrm>
            <a:off x="11843520" y="6487373"/>
            <a:ext cx="348479"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000" dirty="0">
                <a:solidFill>
                  <a:schemeClr val="tx1"/>
                </a:solidFill>
              </a:rPr>
              <a:t>6</a:t>
            </a:r>
          </a:p>
        </p:txBody>
      </p:sp>
      <p:sp>
        <p:nvSpPr>
          <p:cNvPr id="10" name="Rectangle 3"/>
          <p:cNvSpPr txBox="1">
            <a:spLocks noChangeArrowheads="1"/>
          </p:cNvSpPr>
          <p:nvPr/>
        </p:nvSpPr>
        <p:spPr>
          <a:xfrm>
            <a:off x="1172585" y="1722286"/>
            <a:ext cx="10670936" cy="45508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ts val="0"/>
              </a:spcBef>
              <a:buNone/>
            </a:pPr>
            <a:endParaRPr lang="fr-FR" sz="1600" b="1" dirty="0"/>
          </a:p>
        </p:txBody>
      </p:sp>
      <p:sp>
        <p:nvSpPr>
          <p:cNvPr id="11" name="Rectangle 10"/>
          <p:cNvSpPr/>
          <p:nvPr/>
        </p:nvSpPr>
        <p:spPr>
          <a:xfrm>
            <a:off x="0" y="377371"/>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Sous-titre 2"/>
          <p:cNvSpPr txBox="1">
            <a:spLocks/>
          </p:cNvSpPr>
          <p:nvPr/>
        </p:nvSpPr>
        <p:spPr>
          <a:xfrm rot="16200000">
            <a:off x="-2186473" y="2885138"/>
            <a:ext cx="6289967"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b="1" dirty="0">
                <a:solidFill>
                  <a:schemeClr val="bg1">
                    <a:lumMod val="65000"/>
                  </a:schemeClr>
                </a:solidFill>
              </a:rPr>
              <a:t>Dureté Shore</a:t>
            </a:r>
            <a:endParaRPr lang="fr-FR" sz="3200" dirty="0">
              <a:solidFill>
                <a:schemeClr val="bg1">
                  <a:lumMod val="65000"/>
                </a:schemeClr>
              </a:solidFill>
            </a:endParaRPr>
          </a:p>
        </p:txBody>
      </p:sp>
      <p:pic>
        <p:nvPicPr>
          <p:cNvPr id="13" name="Imag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10750" y="8227"/>
            <a:ext cx="2381250" cy="1238250"/>
          </a:xfrm>
          <a:prstGeom prst="rect">
            <a:avLst/>
          </a:prstGeom>
        </p:spPr>
      </p:pic>
      <p:sp>
        <p:nvSpPr>
          <p:cNvPr id="2" name="Rectangle 1"/>
          <p:cNvSpPr/>
          <p:nvPr/>
        </p:nvSpPr>
        <p:spPr>
          <a:xfrm>
            <a:off x="965737" y="2210553"/>
            <a:ext cx="6090167" cy="3477875"/>
          </a:xfrm>
          <a:prstGeom prst="rect">
            <a:avLst/>
          </a:prstGeom>
        </p:spPr>
        <p:txBody>
          <a:bodyPr wrap="square">
            <a:spAutoFit/>
          </a:bodyPr>
          <a:lstStyle/>
          <a:p>
            <a:pPr algn="just"/>
            <a:r>
              <a:rPr lang="fr-FR" sz="2000" dirty="0"/>
              <a:t>&gt; Les essais se font aux moyens de duromètres normés.</a:t>
            </a:r>
          </a:p>
          <a:p>
            <a:pPr algn="just"/>
            <a:r>
              <a:rPr lang="fr-FR" sz="2000" dirty="0"/>
              <a:t>Il en existe de plusieurs types mais tous se composent : </a:t>
            </a:r>
          </a:p>
          <a:p>
            <a:pPr algn="just"/>
            <a:endParaRPr lang="fr-FR" sz="2000" dirty="0"/>
          </a:p>
          <a:p>
            <a:pPr marL="1257300" lvl="2" indent="-342900" algn="just">
              <a:buFont typeface="Arial" panose="020B0604020202020204" pitchFamily="34" charset="0"/>
              <a:buChar char="•"/>
            </a:pPr>
            <a:r>
              <a:rPr lang="fr-FR" altLang="fr-FR" sz="2000" dirty="0"/>
              <a:t>D’une aiguille (ou pénétrateur) dont la forme change selon le type utilisé (</a:t>
            </a:r>
            <a:r>
              <a:rPr lang="fr-FR" altLang="fr-FR" sz="2000" dirty="0" err="1"/>
              <a:t>Cf</a:t>
            </a:r>
            <a:r>
              <a:rPr lang="fr-FR" altLang="fr-FR" sz="2000" dirty="0"/>
              <a:t> page 7)</a:t>
            </a:r>
          </a:p>
          <a:p>
            <a:pPr algn="just"/>
            <a:endParaRPr lang="fr-FR" altLang="fr-FR" sz="2000" dirty="0"/>
          </a:p>
          <a:p>
            <a:pPr marL="1257300" lvl="2" indent="-342900" algn="just">
              <a:buFont typeface="Arial" panose="020B0604020202020204" pitchFamily="34" charset="0"/>
              <a:buChar char="•"/>
            </a:pPr>
            <a:r>
              <a:rPr lang="fr-FR" altLang="fr-FR" sz="2000" dirty="0"/>
              <a:t>D’un cadran gradué de 0 à 100 (100 dureté maximale pénétration nulle, 0 dureté minimale pénétration maximale)</a:t>
            </a:r>
          </a:p>
          <a:p>
            <a:pPr algn="just"/>
            <a:endParaRPr lang="fr-FR" altLang="fr-FR" sz="2000" dirty="0"/>
          </a:p>
          <a:p>
            <a:pPr algn="just"/>
            <a:endParaRPr lang="fr-FR" altLang="fr-FR" sz="2000" dirty="0"/>
          </a:p>
        </p:txBody>
      </p:sp>
      <p:sp>
        <p:nvSpPr>
          <p:cNvPr id="14" name="ZoneTexte 13"/>
          <p:cNvSpPr txBox="1"/>
          <p:nvPr/>
        </p:nvSpPr>
        <p:spPr>
          <a:xfrm>
            <a:off x="8049488" y="6290334"/>
            <a:ext cx="4142512" cy="800219"/>
          </a:xfrm>
          <a:prstGeom prst="rect">
            <a:avLst/>
          </a:prstGeom>
          <a:noFill/>
          <a:ln w="12700">
            <a:noFill/>
          </a:ln>
        </p:spPr>
        <p:txBody>
          <a:bodyPr wrap="square" rtlCol="0">
            <a:spAutoFit/>
          </a:bodyPr>
          <a:lstStyle/>
          <a:p>
            <a:pPr algn="ctr"/>
            <a:r>
              <a:rPr lang="fr-FR" sz="2000" b="1" dirty="0">
                <a:solidFill>
                  <a:srgbClr val="10069F"/>
                </a:solidFill>
              </a:rPr>
              <a:t>Héloïse GAY– Gabriel MOREAU </a:t>
            </a:r>
          </a:p>
          <a:p>
            <a:pPr algn="ctr"/>
            <a:endParaRPr lang="fr-FR" sz="600" b="1" dirty="0">
              <a:solidFill>
                <a:srgbClr val="10069F"/>
              </a:solidFill>
            </a:endParaRPr>
          </a:p>
          <a:p>
            <a:pPr algn="ctr"/>
            <a:endParaRPr lang="fr-FR" sz="2000" b="1" dirty="0">
              <a:solidFill>
                <a:srgbClr val="10069F"/>
              </a:solidFill>
            </a:endParaRPr>
          </a:p>
        </p:txBody>
      </p:sp>
      <p:pic>
        <p:nvPicPr>
          <p:cNvPr id="15" name="Image 14"/>
          <p:cNvPicPr/>
          <p:nvPr/>
        </p:nvPicPr>
        <p:blipFill>
          <a:blip r:embed="rId3" cstate="print">
            <a:extLst>
              <a:ext uri="{28A0092B-C50C-407E-A947-70E740481C1C}">
                <a14:useLocalDpi xmlns:a14="http://schemas.microsoft.com/office/drawing/2010/main" val="0"/>
              </a:ext>
            </a:extLst>
          </a:blip>
          <a:stretch>
            <a:fillRect/>
          </a:stretch>
        </p:blipFill>
        <p:spPr>
          <a:xfrm>
            <a:off x="7576882" y="1587936"/>
            <a:ext cx="4266638" cy="4195805"/>
          </a:xfrm>
          <a:prstGeom prst="rect">
            <a:avLst/>
          </a:prstGeom>
        </p:spPr>
      </p:pic>
    </p:spTree>
    <p:extLst>
      <p:ext uri="{BB962C8B-B14F-4D97-AF65-F5344CB8AC3E}">
        <p14:creationId xmlns:p14="http://schemas.microsoft.com/office/powerpoint/2010/main" val="2158913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798354" y="699935"/>
            <a:ext cx="12192000" cy="830997"/>
          </a:xfrm>
          <a:prstGeom prst="rect">
            <a:avLst/>
          </a:prstGeom>
          <a:noFill/>
        </p:spPr>
        <p:txBody>
          <a:bodyPr wrap="square" rtlCol="0">
            <a:spAutoFit/>
          </a:bodyPr>
          <a:lstStyle/>
          <a:p>
            <a:r>
              <a:rPr lang="fr-FR" sz="4800" dirty="0"/>
              <a:t>			3. Appareil : </a:t>
            </a:r>
            <a:r>
              <a:rPr lang="fr-FR" sz="3600" i="1" dirty="0"/>
              <a:t>les types de duromètre</a:t>
            </a:r>
          </a:p>
        </p:txBody>
      </p:sp>
      <p:sp>
        <p:nvSpPr>
          <p:cNvPr id="8" name="Espace réservé du numéro de diapositive 7"/>
          <p:cNvSpPr txBox="1">
            <a:spLocks/>
          </p:cNvSpPr>
          <p:nvPr/>
        </p:nvSpPr>
        <p:spPr>
          <a:xfrm>
            <a:off x="11843520" y="6487373"/>
            <a:ext cx="348479"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000" dirty="0">
                <a:solidFill>
                  <a:schemeClr val="tx1"/>
                </a:solidFill>
              </a:rPr>
              <a:t>6</a:t>
            </a:r>
          </a:p>
        </p:txBody>
      </p:sp>
      <p:sp>
        <p:nvSpPr>
          <p:cNvPr id="10" name="Rectangle 3"/>
          <p:cNvSpPr txBox="1">
            <a:spLocks noChangeArrowheads="1"/>
          </p:cNvSpPr>
          <p:nvPr/>
        </p:nvSpPr>
        <p:spPr>
          <a:xfrm>
            <a:off x="1172585" y="1722286"/>
            <a:ext cx="10670936" cy="45508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ts val="0"/>
              </a:spcBef>
              <a:buNone/>
            </a:pPr>
            <a:endParaRPr lang="fr-FR" sz="1600" b="1" dirty="0"/>
          </a:p>
        </p:txBody>
      </p:sp>
      <p:sp>
        <p:nvSpPr>
          <p:cNvPr id="11" name="Rectangle 10"/>
          <p:cNvSpPr/>
          <p:nvPr/>
        </p:nvSpPr>
        <p:spPr>
          <a:xfrm>
            <a:off x="0" y="377371"/>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Sous-titre 2"/>
          <p:cNvSpPr txBox="1">
            <a:spLocks/>
          </p:cNvSpPr>
          <p:nvPr/>
        </p:nvSpPr>
        <p:spPr>
          <a:xfrm rot="16200000">
            <a:off x="-2186473" y="2885138"/>
            <a:ext cx="6289967"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b="1" dirty="0">
                <a:solidFill>
                  <a:schemeClr val="bg1">
                    <a:lumMod val="65000"/>
                  </a:schemeClr>
                </a:solidFill>
              </a:rPr>
              <a:t>Dureté Shore</a:t>
            </a:r>
            <a:endParaRPr lang="fr-FR" sz="3200" dirty="0">
              <a:solidFill>
                <a:schemeClr val="bg1">
                  <a:lumMod val="65000"/>
                </a:schemeClr>
              </a:solidFill>
            </a:endParaRPr>
          </a:p>
        </p:txBody>
      </p:sp>
      <p:pic>
        <p:nvPicPr>
          <p:cNvPr id="13" name="Imag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10750" y="8227"/>
            <a:ext cx="2381250" cy="1238250"/>
          </a:xfrm>
          <a:prstGeom prst="rect">
            <a:avLst/>
          </a:prstGeom>
        </p:spPr>
      </p:pic>
      <p:sp>
        <p:nvSpPr>
          <p:cNvPr id="14" name="ZoneTexte 13"/>
          <p:cNvSpPr txBox="1"/>
          <p:nvPr/>
        </p:nvSpPr>
        <p:spPr>
          <a:xfrm>
            <a:off x="8049488" y="6290334"/>
            <a:ext cx="4142512" cy="800219"/>
          </a:xfrm>
          <a:prstGeom prst="rect">
            <a:avLst/>
          </a:prstGeom>
          <a:noFill/>
          <a:ln w="12700">
            <a:noFill/>
          </a:ln>
        </p:spPr>
        <p:txBody>
          <a:bodyPr wrap="square" rtlCol="0">
            <a:spAutoFit/>
          </a:bodyPr>
          <a:lstStyle/>
          <a:p>
            <a:pPr algn="ctr"/>
            <a:r>
              <a:rPr lang="fr-FR" sz="2000" b="1" dirty="0">
                <a:solidFill>
                  <a:srgbClr val="10069F"/>
                </a:solidFill>
              </a:rPr>
              <a:t>Héloïse GAY– Gabriel MOREAU </a:t>
            </a:r>
          </a:p>
          <a:p>
            <a:pPr algn="ctr"/>
            <a:endParaRPr lang="fr-FR" sz="600" b="1" dirty="0">
              <a:solidFill>
                <a:srgbClr val="10069F"/>
              </a:solidFill>
            </a:endParaRPr>
          </a:p>
          <a:p>
            <a:pPr algn="ctr"/>
            <a:endParaRPr lang="fr-FR" sz="2000" b="1" dirty="0">
              <a:solidFill>
                <a:srgbClr val="10069F"/>
              </a:solidFill>
            </a:endParaRPr>
          </a:p>
        </p:txBody>
      </p:sp>
      <p:pic>
        <p:nvPicPr>
          <p:cNvPr id="15" name="Image 14"/>
          <p:cNvPicPr/>
          <p:nvPr/>
        </p:nvPicPr>
        <p:blipFill rotWithShape="1">
          <a:blip r:embed="rId3" cstate="print">
            <a:extLst>
              <a:ext uri="{28A0092B-C50C-407E-A947-70E740481C1C}">
                <a14:useLocalDpi xmlns:a14="http://schemas.microsoft.com/office/drawing/2010/main" val="0"/>
              </a:ext>
            </a:extLst>
          </a:blip>
          <a:srcRect l="54208" t="2935" r="2857" b="22400"/>
          <a:stretch/>
        </p:blipFill>
        <p:spPr bwMode="auto">
          <a:xfrm>
            <a:off x="7459554" y="2791942"/>
            <a:ext cx="3024336" cy="2592288"/>
          </a:xfrm>
          <a:prstGeom prst="rect">
            <a:avLst/>
          </a:prstGeom>
          <a:ln>
            <a:solidFill>
              <a:schemeClr val="bg1"/>
            </a:solidFill>
          </a:ln>
          <a:extLst>
            <a:ext uri="{53640926-AAD7-44D8-BBD7-CCE9431645EC}">
              <a14:shadowObscured xmlns:a14="http://schemas.microsoft.com/office/drawing/2010/main"/>
            </a:ext>
          </a:extLst>
        </p:spPr>
      </p:pic>
      <p:pic>
        <p:nvPicPr>
          <p:cNvPr id="18" name="Image 17"/>
          <p:cNvPicPr/>
          <p:nvPr/>
        </p:nvPicPr>
        <p:blipFill rotWithShape="1">
          <a:blip r:embed="rId3" cstate="print">
            <a:extLst>
              <a:ext uri="{28A0092B-C50C-407E-A947-70E740481C1C}">
                <a14:useLocalDpi xmlns:a14="http://schemas.microsoft.com/office/drawing/2010/main" val="0"/>
              </a:ext>
            </a:extLst>
          </a:blip>
          <a:srcRect l="3759" t="2935" r="46866" b="20267"/>
          <a:stretch/>
        </p:blipFill>
        <p:spPr bwMode="auto">
          <a:xfrm>
            <a:off x="1532625" y="2883363"/>
            <a:ext cx="3312368" cy="2409445"/>
          </a:xfrm>
          <a:prstGeom prst="rect">
            <a:avLst/>
          </a:prstGeom>
          <a:ln>
            <a:solidFill>
              <a:schemeClr val="bg1"/>
            </a:solidFill>
          </a:ln>
          <a:extLst>
            <a:ext uri="{53640926-AAD7-44D8-BBD7-CCE9431645EC}">
              <a14:shadowObscured xmlns:a14="http://schemas.microsoft.com/office/drawing/2010/main"/>
            </a:ext>
          </a:extLst>
        </p:spPr>
      </p:pic>
      <p:sp>
        <p:nvSpPr>
          <p:cNvPr id="20" name="ZoneTexte 19"/>
          <p:cNvSpPr txBox="1"/>
          <p:nvPr/>
        </p:nvSpPr>
        <p:spPr>
          <a:xfrm>
            <a:off x="879171" y="1659168"/>
            <a:ext cx="3672408" cy="1323439"/>
          </a:xfrm>
          <a:prstGeom prst="rect">
            <a:avLst/>
          </a:prstGeom>
          <a:noFill/>
        </p:spPr>
        <p:txBody>
          <a:bodyPr wrap="square" rtlCol="0">
            <a:spAutoFit/>
          </a:bodyPr>
          <a:lstStyle/>
          <a:p>
            <a:pPr algn="just"/>
            <a:r>
              <a:rPr lang="fr-FR" sz="2000" dirty="0"/>
              <a:t>&gt; </a:t>
            </a:r>
            <a:r>
              <a:rPr lang="fr-FR" sz="2000" dirty="0">
                <a:cs typeface="Arial" pitchFamily="34" charset="0"/>
              </a:rPr>
              <a:t>le type A (Shore A), pour les produits les plus souples (de dureté inférieure ou égale à 85 shore A) </a:t>
            </a:r>
          </a:p>
        </p:txBody>
      </p:sp>
      <p:sp>
        <p:nvSpPr>
          <p:cNvPr id="21" name="ZoneTexte 20"/>
          <p:cNvSpPr txBox="1"/>
          <p:nvPr/>
        </p:nvSpPr>
        <p:spPr>
          <a:xfrm>
            <a:off x="6361346" y="1705089"/>
            <a:ext cx="3672408" cy="1015663"/>
          </a:xfrm>
          <a:prstGeom prst="rect">
            <a:avLst/>
          </a:prstGeom>
          <a:noFill/>
        </p:spPr>
        <p:txBody>
          <a:bodyPr wrap="square" rtlCol="0">
            <a:spAutoFit/>
          </a:bodyPr>
          <a:lstStyle/>
          <a:p>
            <a:pPr algn="just"/>
            <a:r>
              <a:rPr lang="fr-FR" sz="2000" dirty="0"/>
              <a:t>&gt;</a:t>
            </a:r>
            <a:r>
              <a:rPr lang="fr-FR" sz="2000" dirty="0">
                <a:cs typeface="Arial" pitchFamily="34" charset="0"/>
              </a:rPr>
              <a:t> le type D (Shore D), pour les matériaux les plus durs (de dureté supérieur à 85 shore A).</a:t>
            </a:r>
          </a:p>
        </p:txBody>
      </p:sp>
      <p:sp>
        <p:nvSpPr>
          <p:cNvPr id="22" name="ZoneTexte 21"/>
          <p:cNvSpPr txBox="1"/>
          <p:nvPr/>
        </p:nvSpPr>
        <p:spPr>
          <a:xfrm>
            <a:off x="1623570" y="5663881"/>
            <a:ext cx="7348152" cy="707886"/>
          </a:xfrm>
          <a:prstGeom prst="rect">
            <a:avLst/>
          </a:prstGeom>
          <a:noFill/>
        </p:spPr>
        <p:txBody>
          <a:bodyPr wrap="square" rtlCol="0">
            <a:spAutoFit/>
          </a:bodyPr>
          <a:lstStyle/>
          <a:p>
            <a:pPr algn="just"/>
            <a:r>
              <a:rPr lang="fr-FR" sz="2000" dirty="0"/>
              <a:t>&gt; </a:t>
            </a:r>
            <a:r>
              <a:rPr lang="fr-FR" sz="2000" dirty="0">
                <a:cs typeface="Arial" pitchFamily="34" charset="0"/>
              </a:rPr>
              <a:t>type AO pour les caoutchoucs de très faible dureté et alvéolaires </a:t>
            </a:r>
          </a:p>
          <a:p>
            <a:pPr algn="just"/>
            <a:r>
              <a:rPr lang="fr-FR" sz="2000" dirty="0"/>
              <a:t>&gt; </a:t>
            </a:r>
            <a:r>
              <a:rPr lang="fr-FR" sz="2000" dirty="0">
                <a:cs typeface="Arial" pitchFamily="34" charset="0"/>
              </a:rPr>
              <a:t>type AM, pour les éprouvettes minces</a:t>
            </a:r>
          </a:p>
        </p:txBody>
      </p:sp>
      <p:sp>
        <p:nvSpPr>
          <p:cNvPr id="23" name="Accolade ouvrante 22"/>
          <p:cNvSpPr/>
          <p:nvPr/>
        </p:nvSpPr>
        <p:spPr bwMode="auto">
          <a:xfrm>
            <a:off x="1479554" y="5703637"/>
            <a:ext cx="288032" cy="648072"/>
          </a:xfrm>
          <a:prstGeom prst="leftBrace">
            <a:avLst>
              <a:gd name="adj1" fmla="val 8333"/>
              <a:gd name="adj2" fmla="val 54212"/>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000000"/>
              </a:buClr>
              <a:buSzPct val="100000"/>
              <a:buFont typeface="Times New Roman"/>
              <a:buNone/>
              <a:tabLst/>
            </a:pPr>
            <a:endParaRPr kumimoji="0" lang="fr-FR" sz="2000" b="0" i="0" u="none" strike="noStrike" cap="none" normalizeH="0" baseline="0">
              <a:ln>
                <a:noFill/>
              </a:ln>
              <a:solidFill>
                <a:schemeClr val="bg1"/>
              </a:solidFill>
              <a:effectLst/>
              <a:ea typeface="Microsoft YaHei"/>
            </a:endParaRPr>
          </a:p>
        </p:txBody>
      </p:sp>
      <p:sp>
        <p:nvSpPr>
          <p:cNvPr id="24" name="ZoneTexte 23"/>
          <p:cNvSpPr txBox="1"/>
          <p:nvPr/>
        </p:nvSpPr>
        <p:spPr>
          <a:xfrm>
            <a:off x="556949" y="5673730"/>
            <a:ext cx="936104" cy="707886"/>
          </a:xfrm>
          <a:prstGeom prst="rect">
            <a:avLst/>
          </a:prstGeom>
          <a:noFill/>
        </p:spPr>
        <p:txBody>
          <a:bodyPr vert="horz" wrap="square" rtlCol="0">
            <a:spAutoFit/>
          </a:bodyPr>
          <a:lstStyle/>
          <a:p>
            <a:r>
              <a:rPr lang="fr-FR" sz="2000" dirty="0">
                <a:cs typeface="Arial" pitchFamily="34" charset="0"/>
              </a:rPr>
              <a:t>Moins</a:t>
            </a:r>
          </a:p>
          <a:p>
            <a:r>
              <a:rPr lang="fr-FR" sz="2000" dirty="0">
                <a:cs typeface="Arial" pitchFamily="34" charset="0"/>
              </a:rPr>
              <a:t>utilisés</a:t>
            </a:r>
          </a:p>
        </p:txBody>
      </p:sp>
    </p:spTree>
    <p:extLst>
      <p:ext uri="{BB962C8B-B14F-4D97-AF65-F5344CB8AC3E}">
        <p14:creationId xmlns:p14="http://schemas.microsoft.com/office/powerpoint/2010/main" val="30746337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p:cNvSpPr txBox="1"/>
          <p:nvPr/>
        </p:nvSpPr>
        <p:spPr>
          <a:xfrm>
            <a:off x="-1057" y="522470"/>
            <a:ext cx="12192000" cy="830997"/>
          </a:xfrm>
          <a:prstGeom prst="rect">
            <a:avLst/>
          </a:prstGeom>
          <a:noFill/>
        </p:spPr>
        <p:txBody>
          <a:bodyPr wrap="square" rtlCol="0">
            <a:spAutoFit/>
          </a:bodyPr>
          <a:lstStyle/>
          <a:p>
            <a:r>
              <a:rPr lang="fr-FR" sz="4800" dirty="0"/>
              <a:t>			4. Protocole</a:t>
            </a:r>
          </a:p>
        </p:txBody>
      </p:sp>
      <p:sp>
        <p:nvSpPr>
          <p:cNvPr id="8" name="Espace réservé du numéro de diapositive 7"/>
          <p:cNvSpPr txBox="1">
            <a:spLocks/>
          </p:cNvSpPr>
          <p:nvPr/>
        </p:nvSpPr>
        <p:spPr>
          <a:xfrm>
            <a:off x="11710556" y="6487373"/>
            <a:ext cx="481444"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000" dirty="0">
                <a:solidFill>
                  <a:schemeClr val="tx1"/>
                </a:solidFill>
              </a:rPr>
              <a:t>8</a:t>
            </a:r>
          </a:p>
        </p:txBody>
      </p:sp>
      <p:sp>
        <p:nvSpPr>
          <p:cNvPr id="12" name="Rectangle 3"/>
          <p:cNvSpPr txBox="1">
            <a:spLocks noChangeArrowheads="1"/>
          </p:cNvSpPr>
          <p:nvPr/>
        </p:nvSpPr>
        <p:spPr>
          <a:xfrm>
            <a:off x="556591" y="1947534"/>
            <a:ext cx="10972800" cy="45508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ts val="0"/>
              </a:spcBef>
              <a:buNone/>
            </a:pPr>
            <a:endParaRPr lang="fr-FR" sz="1600" b="1" dirty="0"/>
          </a:p>
        </p:txBody>
      </p:sp>
      <p:sp>
        <p:nvSpPr>
          <p:cNvPr id="13" name="Rectangle 12"/>
          <p:cNvSpPr/>
          <p:nvPr/>
        </p:nvSpPr>
        <p:spPr>
          <a:xfrm>
            <a:off x="0" y="377371"/>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Sous-titre 2"/>
          <p:cNvSpPr txBox="1">
            <a:spLocks/>
          </p:cNvSpPr>
          <p:nvPr/>
        </p:nvSpPr>
        <p:spPr>
          <a:xfrm rot="16200000">
            <a:off x="-2172618" y="2898993"/>
            <a:ext cx="6262258"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b="1" dirty="0">
                <a:solidFill>
                  <a:schemeClr val="bg1">
                    <a:lumMod val="65000"/>
                  </a:schemeClr>
                </a:solidFill>
              </a:rPr>
              <a:t>Dureté Shore</a:t>
            </a:r>
            <a:endParaRPr lang="fr-FR" sz="3200" dirty="0">
              <a:solidFill>
                <a:schemeClr val="bg1">
                  <a:lumMod val="65000"/>
                </a:schemeClr>
              </a:solidFill>
            </a:endParaRPr>
          </a:p>
        </p:txBody>
      </p:sp>
      <p:pic>
        <p:nvPicPr>
          <p:cNvPr id="15" name="Image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10750" y="8227"/>
            <a:ext cx="2381250" cy="1238250"/>
          </a:xfrm>
          <a:prstGeom prst="rect">
            <a:avLst/>
          </a:prstGeom>
        </p:spPr>
      </p:pic>
      <p:sp>
        <p:nvSpPr>
          <p:cNvPr id="10" name="ZoneTexte 9"/>
          <p:cNvSpPr txBox="1"/>
          <p:nvPr/>
        </p:nvSpPr>
        <p:spPr>
          <a:xfrm>
            <a:off x="8049488" y="6290334"/>
            <a:ext cx="4142512" cy="800219"/>
          </a:xfrm>
          <a:prstGeom prst="rect">
            <a:avLst/>
          </a:prstGeom>
          <a:noFill/>
          <a:ln w="12700">
            <a:noFill/>
          </a:ln>
        </p:spPr>
        <p:txBody>
          <a:bodyPr wrap="square" rtlCol="0">
            <a:spAutoFit/>
          </a:bodyPr>
          <a:lstStyle/>
          <a:p>
            <a:pPr algn="ctr"/>
            <a:r>
              <a:rPr lang="fr-FR" sz="2000" b="1" dirty="0">
                <a:solidFill>
                  <a:srgbClr val="10069F"/>
                </a:solidFill>
              </a:rPr>
              <a:t>Héloïse GAY– Gabriel MOREAU </a:t>
            </a:r>
          </a:p>
          <a:p>
            <a:pPr algn="ctr"/>
            <a:endParaRPr lang="fr-FR" sz="600" b="1" dirty="0">
              <a:solidFill>
                <a:srgbClr val="10069F"/>
              </a:solidFill>
            </a:endParaRPr>
          </a:p>
          <a:p>
            <a:pPr algn="ctr"/>
            <a:endParaRPr lang="fr-FR" sz="2000" b="1" dirty="0">
              <a:solidFill>
                <a:srgbClr val="10069F"/>
              </a:solidFill>
            </a:endParaRPr>
          </a:p>
        </p:txBody>
      </p:sp>
      <p:sp>
        <p:nvSpPr>
          <p:cNvPr id="23" name="ZoneTexte 22"/>
          <p:cNvSpPr txBox="1"/>
          <p:nvPr/>
        </p:nvSpPr>
        <p:spPr>
          <a:xfrm>
            <a:off x="971474" y="1278434"/>
            <a:ext cx="7776864" cy="707886"/>
          </a:xfrm>
          <a:prstGeom prst="rect">
            <a:avLst/>
          </a:prstGeom>
          <a:noFill/>
        </p:spPr>
        <p:txBody>
          <a:bodyPr wrap="square" rtlCol="0">
            <a:spAutoFit/>
          </a:bodyPr>
          <a:lstStyle/>
          <a:p>
            <a:pPr algn="just"/>
            <a:r>
              <a:rPr lang="fr-FR" altLang="fr-FR" sz="2000" dirty="0"/>
              <a:t>&gt; </a:t>
            </a:r>
            <a:r>
              <a:rPr lang="fr-FR" sz="2000" dirty="0">
                <a:solidFill>
                  <a:prstClr val="black"/>
                </a:solidFill>
                <a:cs typeface="Arial" pitchFamily="34" charset="0"/>
              </a:rPr>
              <a:t>Il faut commencer le test par le Shore A, si la valeur est supérieure à 80, il faut effectuer un test Shore D, toujours avec le même protocole: </a:t>
            </a:r>
          </a:p>
        </p:txBody>
      </p:sp>
      <p:graphicFrame>
        <p:nvGraphicFramePr>
          <p:cNvPr id="24" name="Diagramme 23"/>
          <p:cNvGraphicFramePr/>
          <p:nvPr>
            <p:extLst>
              <p:ext uri="{D42A27DB-BD31-4B8C-83A1-F6EECF244321}">
                <p14:modId xmlns:p14="http://schemas.microsoft.com/office/powerpoint/2010/main" val="1200766507"/>
              </p:ext>
            </p:extLst>
          </p:nvPr>
        </p:nvGraphicFramePr>
        <p:xfrm>
          <a:off x="1967557" y="2054863"/>
          <a:ext cx="8940674" cy="45849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5" name="ZoneTexte 24"/>
          <p:cNvSpPr txBox="1"/>
          <p:nvPr/>
        </p:nvSpPr>
        <p:spPr>
          <a:xfrm>
            <a:off x="3148336" y="5045622"/>
            <a:ext cx="5476893" cy="1015663"/>
          </a:xfrm>
          <a:prstGeom prst="rect">
            <a:avLst/>
          </a:prstGeom>
          <a:noFill/>
        </p:spPr>
        <p:txBody>
          <a:bodyPr wrap="square" rtlCol="0">
            <a:spAutoFit/>
          </a:bodyPr>
          <a:lstStyle/>
          <a:p>
            <a:pPr>
              <a:buFont typeface="Arial" pitchFamily="34" charset="0"/>
              <a:buChar char="•"/>
            </a:pPr>
            <a:r>
              <a:rPr lang="fr-FR" sz="2000" dirty="0">
                <a:solidFill>
                  <a:prstClr val="black"/>
                </a:solidFill>
                <a:cs typeface="Arial" pitchFamily="34" charset="0"/>
              </a:rPr>
              <a:t> Le résultat s’écrit : Dureté shore X = M </a:t>
            </a:r>
          </a:p>
          <a:p>
            <a:r>
              <a:rPr lang="fr-FR" sz="2000" dirty="0">
                <a:solidFill>
                  <a:prstClr val="black"/>
                </a:solidFill>
                <a:cs typeface="Arial" pitchFamily="34" charset="0"/>
              </a:rPr>
              <a:t>	</a:t>
            </a:r>
          </a:p>
          <a:p>
            <a:r>
              <a:rPr lang="fr-FR" sz="2000" dirty="0">
                <a:solidFill>
                  <a:prstClr val="black"/>
                </a:solidFill>
                <a:cs typeface="Arial" pitchFamily="34" charset="0"/>
              </a:rPr>
              <a:t>	Exemple : dureté shore A = 70</a:t>
            </a:r>
          </a:p>
        </p:txBody>
      </p:sp>
      <p:sp>
        <p:nvSpPr>
          <p:cNvPr id="26" name="ZoneTexte 25"/>
          <p:cNvSpPr txBox="1"/>
          <p:nvPr/>
        </p:nvSpPr>
        <p:spPr>
          <a:xfrm>
            <a:off x="3148336" y="5383523"/>
            <a:ext cx="7278755" cy="400110"/>
          </a:xfrm>
          <a:prstGeom prst="rect">
            <a:avLst/>
          </a:prstGeom>
          <a:noFill/>
        </p:spPr>
        <p:txBody>
          <a:bodyPr wrap="square" rtlCol="0">
            <a:spAutoFit/>
          </a:bodyPr>
          <a:lstStyle/>
          <a:p>
            <a:r>
              <a:rPr lang="fr-FR" sz="2000" i="1" dirty="0">
                <a:solidFill>
                  <a:prstClr val="black"/>
                </a:solidFill>
                <a:cs typeface="Arial" pitchFamily="34" charset="0"/>
              </a:rPr>
              <a:t>X : type de duromètre (A ou D) ; M : valeur mesurée</a:t>
            </a:r>
          </a:p>
        </p:txBody>
      </p:sp>
    </p:spTree>
    <p:extLst>
      <p:ext uri="{BB962C8B-B14F-4D97-AF65-F5344CB8AC3E}">
        <p14:creationId xmlns:p14="http://schemas.microsoft.com/office/powerpoint/2010/main" val="32194386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p:cNvSpPr txBox="1"/>
          <p:nvPr/>
        </p:nvSpPr>
        <p:spPr>
          <a:xfrm>
            <a:off x="-1057" y="777650"/>
            <a:ext cx="12192000" cy="830997"/>
          </a:xfrm>
          <a:prstGeom prst="rect">
            <a:avLst/>
          </a:prstGeom>
          <a:noFill/>
        </p:spPr>
        <p:txBody>
          <a:bodyPr wrap="square" rtlCol="0">
            <a:spAutoFit/>
          </a:bodyPr>
          <a:lstStyle/>
          <a:p>
            <a:r>
              <a:rPr lang="fr-FR" sz="4800" dirty="0"/>
              <a:t>			5. Exemple</a:t>
            </a:r>
          </a:p>
        </p:txBody>
      </p:sp>
      <p:sp>
        <p:nvSpPr>
          <p:cNvPr id="8" name="Espace réservé du numéro de diapositive 7"/>
          <p:cNvSpPr txBox="1">
            <a:spLocks/>
          </p:cNvSpPr>
          <p:nvPr/>
        </p:nvSpPr>
        <p:spPr>
          <a:xfrm>
            <a:off x="11720946" y="6487373"/>
            <a:ext cx="471054"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000" dirty="0">
                <a:solidFill>
                  <a:schemeClr val="tx1"/>
                </a:solidFill>
              </a:rPr>
              <a:t>9</a:t>
            </a:r>
          </a:p>
        </p:txBody>
      </p:sp>
      <p:sp>
        <p:nvSpPr>
          <p:cNvPr id="10" name="Rectangle 3"/>
          <p:cNvSpPr txBox="1">
            <a:spLocks noChangeArrowheads="1"/>
          </p:cNvSpPr>
          <p:nvPr/>
        </p:nvSpPr>
        <p:spPr>
          <a:xfrm>
            <a:off x="1172584" y="1937787"/>
            <a:ext cx="10670936" cy="45508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altLang="fr-FR" sz="2000" dirty="0"/>
          </a:p>
          <a:p>
            <a:pPr marL="0" indent="0" algn="just">
              <a:spcBef>
                <a:spcPts val="0"/>
              </a:spcBef>
              <a:buNone/>
            </a:pPr>
            <a:endParaRPr lang="fr-FR" sz="1600" dirty="0"/>
          </a:p>
        </p:txBody>
      </p:sp>
      <p:sp>
        <p:nvSpPr>
          <p:cNvPr id="11" name="Rectangle 10"/>
          <p:cNvSpPr/>
          <p:nvPr/>
        </p:nvSpPr>
        <p:spPr>
          <a:xfrm>
            <a:off x="0" y="377371"/>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Sous-titre 2"/>
          <p:cNvSpPr txBox="1">
            <a:spLocks/>
          </p:cNvSpPr>
          <p:nvPr/>
        </p:nvSpPr>
        <p:spPr>
          <a:xfrm rot="16200000">
            <a:off x="-2193400" y="2878211"/>
            <a:ext cx="6303821"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b="1" dirty="0">
                <a:solidFill>
                  <a:schemeClr val="bg1">
                    <a:lumMod val="65000"/>
                  </a:schemeClr>
                </a:solidFill>
              </a:rPr>
              <a:t>Dureté Shore</a:t>
            </a:r>
            <a:endParaRPr lang="fr-FR" sz="3200" dirty="0">
              <a:solidFill>
                <a:schemeClr val="bg1">
                  <a:lumMod val="65000"/>
                </a:schemeClr>
              </a:solidFill>
            </a:endParaRPr>
          </a:p>
        </p:txBody>
      </p:sp>
      <p:pic>
        <p:nvPicPr>
          <p:cNvPr id="13" name="Imag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10750" y="8227"/>
            <a:ext cx="2381250" cy="1238250"/>
          </a:xfrm>
          <a:prstGeom prst="rect">
            <a:avLst/>
          </a:prstGeom>
        </p:spPr>
      </p:pic>
      <p:sp>
        <p:nvSpPr>
          <p:cNvPr id="14" name="ZoneTexte 13"/>
          <p:cNvSpPr txBox="1"/>
          <p:nvPr/>
        </p:nvSpPr>
        <p:spPr>
          <a:xfrm>
            <a:off x="8049488" y="6290334"/>
            <a:ext cx="4142512" cy="800219"/>
          </a:xfrm>
          <a:prstGeom prst="rect">
            <a:avLst/>
          </a:prstGeom>
          <a:noFill/>
          <a:ln w="12700">
            <a:noFill/>
          </a:ln>
        </p:spPr>
        <p:txBody>
          <a:bodyPr wrap="square" rtlCol="0">
            <a:spAutoFit/>
          </a:bodyPr>
          <a:lstStyle/>
          <a:p>
            <a:pPr algn="ctr"/>
            <a:r>
              <a:rPr lang="fr-FR" sz="2000" b="1" dirty="0">
                <a:solidFill>
                  <a:srgbClr val="10069F"/>
                </a:solidFill>
              </a:rPr>
              <a:t>Héloïse GAY– Gabriel MOREAU </a:t>
            </a:r>
          </a:p>
          <a:p>
            <a:pPr algn="ctr"/>
            <a:endParaRPr lang="fr-FR" sz="600" b="1" dirty="0">
              <a:solidFill>
                <a:srgbClr val="10069F"/>
              </a:solidFill>
            </a:endParaRPr>
          </a:p>
          <a:p>
            <a:pPr algn="ctr"/>
            <a:endParaRPr lang="fr-FR" sz="2000" b="1" dirty="0">
              <a:solidFill>
                <a:srgbClr val="10069F"/>
              </a:solidFill>
            </a:endParaRPr>
          </a:p>
        </p:txBody>
      </p:sp>
      <p:sp>
        <p:nvSpPr>
          <p:cNvPr id="15" name="ZoneTexte 14"/>
          <p:cNvSpPr txBox="1"/>
          <p:nvPr/>
        </p:nvSpPr>
        <p:spPr>
          <a:xfrm>
            <a:off x="958510" y="1752906"/>
            <a:ext cx="4817451" cy="1015663"/>
          </a:xfrm>
          <a:prstGeom prst="rect">
            <a:avLst/>
          </a:prstGeom>
          <a:noFill/>
        </p:spPr>
        <p:txBody>
          <a:bodyPr wrap="square" rtlCol="0">
            <a:spAutoFit/>
          </a:bodyPr>
          <a:lstStyle/>
          <a:p>
            <a:pPr algn="just"/>
            <a:r>
              <a:rPr lang="fr-FR" altLang="fr-FR" sz="2000" dirty="0"/>
              <a:t>&gt; </a:t>
            </a:r>
            <a:r>
              <a:rPr lang="fr-FR" sz="2000" dirty="0">
                <a:cs typeface="Arial" pitchFamily="34" charset="0"/>
              </a:rPr>
              <a:t>Les tests de dureté </a:t>
            </a:r>
            <a:r>
              <a:rPr lang="fr-FR" sz="2000" dirty="0" smtClean="0">
                <a:cs typeface="Arial" pitchFamily="34" charset="0"/>
              </a:rPr>
              <a:t>Shore </a:t>
            </a:r>
            <a:r>
              <a:rPr lang="fr-FR" sz="2000" dirty="0">
                <a:cs typeface="Arial" pitchFamily="34" charset="0"/>
              </a:rPr>
              <a:t>sont très utilisés dans l’industrie car ils sont simples et rapides. Voici quelques exemples de dureté :</a:t>
            </a:r>
          </a:p>
        </p:txBody>
      </p:sp>
      <p:graphicFrame>
        <p:nvGraphicFramePr>
          <p:cNvPr id="16" name="Tableau 15"/>
          <p:cNvGraphicFramePr>
            <a:graphicFrameLocks noGrp="1"/>
          </p:cNvGraphicFramePr>
          <p:nvPr>
            <p:extLst>
              <p:ext uri="{D42A27DB-BD31-4B8C-83A1-F6EECF244321}">
                <p14:modId xmlns:p14="http://schemas.microsoft.com/office/powerpoint/2010/main" val="3014632433"/>
              </p:ext>
            </p:extLst>
          </p:nvPr>
        </p:nvGraphicFramePr>
        <p:xfrm>
          <a:off x="5938864" y="1411144"/>
          <a:ext cx="5904656" cy="1789854"/>
        </p:xfrm>
        <a:graphic>
          <a:graphicData uri="http://schemas.openxmlformats.org/drawingml/2006/table">
            <a:tbl>
              <a:tblPr firstRow="1" bandRow="1">
                <a:tableStyleId>{5C22544A-7EE6-4342-B048-85BDC9FD1C3A}</a:tableStyleId>
              </a:tblPr>
              <a:tblGrid>
                <a:gridCol w="1392608">
                  <a:extLst>
                    <a:ext uri="{9D8B030D-6E8A-4147-A177-3AD203B41FA5}">
                      <a16:colId xmlns="" xmlns:a16="http://schemas.microsoft.com/office/drawing/2014/main" val="20000"/>
                    </a:ext>
                  </a:extLst>
                </a:gridCol>
                <a:gridCol w="4512048">
                  <a:extLst>
                    <a:ext uri="{9D8B030D-6E8A-4147-A177-3AD203B41FA5}">
                      <a16:colId xmlns="" xmlns:a16="http://schemas.microsoft.com/office/drawing/2014/main" val="20001"/>
                    </a:ext>
                  </a:extLst>
                </a:gridCol>
              </a:tblGrid>
              <a:tr h="308195">
                <a:tc>
                  <a:txBody>
                    <a:bodyPr/>
                    <a:lstStyle/>
                    <a:p>
                      <a:pPr algn="ctr"/>
                      <a:r>
                        <a:rPr lang="fr-FR" sz="2000" dirty="0">
                          <a:solidFill>
                            <a:srgbClr val="10069F"/>
                          </a:solidFill>
                          <a:latin typeface="+mn-lt"/>
                          <a:cs typeface="Arial" pitchFamily="34" charset="0"/>
                        </a:rPr>
                        <a:t>Type</a:t>
                      </a:r>
                    </a:p>
                  </a:txBody>
                  <a:tcPr marL="88616" marR="88616" marT="44309" marB="443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2000" dirty="0">
                          <a:solidFill>
                            <a:srgbClr val="10069F"/>
                          </a:solidFill>
                          <a:latin typeface="+mn-lt"/>
                          <a:cs typeface="Arial" pitchFamily="34" charset="0"/>
                        </a:rPr>
                        <a:t>Exemple</a:t>
                      </a:r>
                    </a:p>
                  </a:txBody>
                  <a:tcPr marL="88616" marR="88616" marT="44309" marB="443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 xmlns:a16="http://schemas.microsoft.com/office/drawing/2014/main" val="10000"/>
                  </a:ext>
                </a:extLst>
              </a:tr>
              <a:tr h="541139">
                <a:tc>
                  <a:txBody>
                    <a:bodyPr/>
                    <a:lstStyle/>
                    <a:p>
                      <a:pPr algn="just"/>
                      <a:r>
                        <a:rPr lang="fr-FR" sz="2000" dirty="0">
                          <a:latin typeface="+mn-lt"/>
                          <a:cs typeface="Arial" pitchFamily="34" charset="0"/>
                        </a:rPr>
                        <a:t>Shore A :</a:t>
                      </a:r>
                    </a:p>
                  </a:txBody>
                  <a:tcPr marL="88616" marR="88616" marT="44309" marB="4430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base">
                        <a:spcBef>
                          <a:spcPct val="0"/>
                        </a:spcBef>
                        <a:spcAft>
                          <a:spcPct val="0"/>
                        </a:spcAft>
                      </a:pPr>
                      <a:r>
                        <a:rPr lang="fr-FR" sz="2000" dirty="0">
                          <a:latin typeface="+mn-lt"/>
                          <a:cs typeface="Arial" pitchFamily="34" charset="0"/>
                        </a:rPr>
                        <a:t>55 Shore A = gomme</a:t>
                      </a:r>
                    </a:p>
                    <a:p>
                      <a:pPr fontAlgn="base">
                        <a:spcBef>
                          <a:spcPct val="0"/>
                        </a:spcBef>
                        <a:spcAft>
                          <a:spcPct val="0"/>
                        </a:spcAft>
                      </a:pPr>
                      <a:r>
                        <a:rPr lang="fr-FR" sz="2000" dirty="0">
                          <a:latin typeface="+mn-lt"/>
                          <a:cs typeface="Arial" pitchFamily="34" charset="0"/>
                        </a:rPr>
                        <a:t>80 Shore A = semelle de chaussure</a:t>
                      </a:r>
                    </a:p>
                  </a:txBody>
                  <a:tcPr marL="88616" marR="88616" marT="44309" marB="443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 xmlns:a16="http://schemas.microsoft.com/office/drawing/2014/main" val="10001"/>
                  </a:ext>
                </a:extLst>
              </a:tr>
              <a:tr h="662833">
                <a:tc>
                  <a:txBody>
                    <a:bodyPr/>
                    <a:lstStyle/>
                    <a:p>
                      <a:pPr algn="l"/>
                      <a:r>
                        <a:rPr lang="fr-FR" sz="2000" dirty="0">
                          <a:latin typeface="+mn-lt"/>
                          <a:cs typeface="Arial" pitchFamily="34" charset="0"/>
                        </a:rPr>
                        <a:t>Shore D :</a:t>
                      </a:r>
                    </a:p>
                  </a:txBody>
                  <a:tcPr marL="88616" marR="88616" marT="44309" marB="4430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base">
                        <a:spcBef>
                          <a:spcPct val="0"/>
                        </a:spcBef>
                        <a:spcAft>
                          <a:spcPct val="0"/>
                        </a:spcAft>
                      </a:pPr>
                      <a:r>
                        <a:rPr lang="fr-FR" sz="2000" dirty="0">
                          <a:latin typeface="+mn-lt"/>
                          <a:cs typeface="Arial" pitchFamily="34" charset="0"/>
                        </a:rPr>
                        <a:t>60 Shore D = balle de golf</a:t>
                      </a:r>
                    </a:p>
                    <a:p>
                      <a:pPr fontAlgn="base">
                        <a:spcBef>
                          <a:spcPct val="0"/>
                        </a:spcBef>
                        <a:spcAft>
                          <a:spcPct val="0"/>
                        </a:spcAft>
                      </a:pPr>
                      <a:r>
                        <a:rPr lang="fr-FR" sz="2000" dirty="0">
                          <a:latin typeface="+mn-lt"/>
                          <a:cs typeface="Arial" pitchFamily="34" charset="0"/>
                        </a:rPr>
                        <a:t>67 Shore D = </a:t>
                      </a:r>
                      <a:r>
                        <a:rPr lang="fr-FR" sz="2000" dirty="0" err="1">
                          <a:latin typeface="+mn-lt"/>
                          <a:cs typeface="Arial" pitchFamily="34" charset="0"/>
                        </a:rPr>
                        <a:t>PEhd</a:t>
                      </a:r>
                      <a:endParaRPr lang="fr-FR" sz="2000" dirty="0">
                        <a:latin typeface="+mn-lt"/>
                        <a:cs typeface="Arial" pitchFamily="34" charset="0"/>
                      </a:endParaRPr>
                    </a:p>
                  </a:txBody>
                  <a:tcPr marL="88616" marR="88616" marT="44309" marB="443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 xmlns:a16="http://schemas.microsoft.com/office/drawing/2014/main" val="10002"/>
                  </a:ext>
                </a:extLst>
              </a:tr>
            </a:tbl>
          </a:graphicData>
        </a:graphic>
      </p:graphicFrame>
      <p:sp>
        <p:nvSpPr>
          <p:cNvPr id="17" name="ZoneTexte 16"/>
          <p:cNvSpPr txBox="1"/>
          <p:nvPr/>
        </p:nvSpPr>
        <p:spPr>
          <a:xfrm>
            <a:off x="958511" y="4427043"/>
            <a:ext cx="4817450" cy="1015663"/>
          </a:xfrm>
          <a:prstGeom prst="rect">
            <a:avLst/>
          </a:prstGeom>
          <a:noFill/>
        </p:spPr>
        <p:txBody>
          <a:bodyPr wrap="square" rtlCol="0">
            <a:spAutoFit/>
          </a:bodyPr>
          <a:lstStyle/>
          <a:p>
            <a:pPr algn="just"/>
            <a:r>
              <a:rPr lang="fr-FR" altLang="fr-FR" sz="2000" dirty="0"/>
              <a:t>&gt; </a:t>
            </a:r>
            <a:r>
              <a:rPr lang="fr-FR" altLang="fr-FR" sz="2000" dirty="0" smtClean="0">
                <a:cs typeface="Arial" pitchFamily="34" charset="0"/>
              </a:rPr>
              <a:t>Les </a:t>
            </a:r>
            <a:r>
              <a:rPr lang="fr-FR" altLang="fr-FR" sz="2000" dirty="0" smtClean="0">
                <a:cs typeface="Arial" pitchFamily="34" charset="0"/>
              </a:rPr>
              <a:t>tests </a:t>
            </a:r>
            <a:r>
              <a:rPr lang="fr-FR" altLang="fr-FR" sz="2000" dirty="0" smtClean="0">
                <a:cs typeface="Arial" pitchFamily="34" charset="0"/>
              </a:rPr>
              <a:t>de </a:t>
            </a:r>
            <a:r>
              <a:rPr lang="fr-FR" sz="2000" dirty="0" smtClean="0">
                <a:cs typeface="Arial" pitchFamily="34" charset="0"/>
              </a:rPr>
              <a:t>dureté </a:t>
            </a:r>
            <a:r>
              <a:rPr lang="fr-FR" sz="2000" dirty="0">
                <a:cs typeface="Arial" pitchFamily="34" charset="0"/>
              </a:rPr>
              <a:t>S</a:t>
            </a:r>
            <a:r>
              <a:rPr lang="fr-FR" sz="2000" dirty="0" smtClean="0">
                <a:cs typeface="Arial" pitchFamily="34" charset="0"/>
              </a:rPr>
              <a:t>hore permettent aussi de définir le module en compression du matériau :</a:t>
            </a:r>
            <a:endParaRPr lang="fr-FR" sz="2000" dirty="0">
              <a:cs typeface="Arial" pitchFamily="34" charset="0"/>
            </a:endParaRPr>
          </a:p>
        </p:txBody>
      </p:sp>
      <p:pic>
        <p:nvPicPr>
          <p:cNvPr id="2" name="Imag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3201" y="3354074"/>
            <a:ext cx="4358640" cy="3001031"/>
          </a:xfrm>
          <a:prstGeom prst="rect">
            <a:avLst/>
          </a:prstGeom>
        </p:spPr>
      </p:pic>
    </p:spTree>
    <p:extLst>
      <p:ext uri="{BB962C8B-B14F-4D97-AF65-F5344CB8AC3E}">
        <p14:creationId xmlns:p14="http://schemas.microsoft.com/office/powerpoint/2010/main" val="3576040849"/>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588</TotalTime>
  <Words>670</Words>
  <Application>Microsoft Office PowerPoint</Application>
  <PresentationFormat>Personnalisé</PresentationFormat>
  <Paragraphs>120</Paragraphs>
  <Slides>12</Slides>
  <Notes>5</Notes>
  <HiddenSlides>0</HiddenSlides>
  <MMClips>0</MMClips>
  <ScaleCrop>false</ScaleCrop>
  <HeadingPairs>
    <vt:vector size="4" baseType="variant">
      <vt:variant>
        <vt:lpstr>Thème</vt:lpstr>
      </vt:variant>
      <vt:variant>
        <vt:i4>1</vt:i4>
      </vt:variant>
      <vt:variant>
        <vt:lpstr>Titres des diapositives</vt:lpstr>
      </vt:variant>
      <vt:variant>
        <vt:i4>12</vt:i4>
      </vt:variant>
    </vt:vector>
  </HeadingPairs>
  <TitlesOfParts>
    <vt:vector size="13" baseType="lpstr">
      <vt:lpstr>Thème Office</vt:lpstr>
      <vt:lpstr>DURETÉ SHORE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biodégradation</dc:title>
  <dc:creator>Antoine</dc:creator>
  <cp:lastModifiedBy>GAY Heloise</cp:lastModifiedBy>
  <cp:revision>59</cp:revision>
  <dcterms:created xsi:type="dcterms:W3CDTF">2015-12-07T19:50:37Z</dcterms:created>
  <dcterms:modified xsi:type="dcterms:W3CDTF">2016-06-16T10:53:29Z</dcterms:modified>
</cp:coreProperties>
</file>