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4"/>
  </p:notesMasterIdLst>
  <p:sldIdLst>
    <p:sldId id="256" r:id="rId2"/>
    <p:sldId id="266" r:id="rId3"/>
    <p:sldId id="258" r:id="rId4"/>
    <p:sldId id="259" r:id="rId5"/>
    <p:sldId id="260" r:id="rId6"/>
    <p:sldId id="261" r:id="rId7"/>
    <p:sldId id="263" r:id="rId8"/>
    <p:sldId id="264" r:id="rId9"/>
    <p:sldId id="267" r:id="rId10"/>
    <p:sldId id="269" r:id="rId11"/>
    <p:sldId id="262" r:id="rId12"/>
    <p:sldId id="270" r:id="rId1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0069F"/>
    <a:srgbClr val="93959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528" autoAdjust="0"/>
    <p:restoredTop sz="94660" autoAdjust="0"/>
  </p:normalViewPr>
  <p:slideViewPr>
    <p:cSldViewPr snapToGrid="0">
      <p:cViewPr varScale="1">
        <p:scale>
          <a:sx n="72" d="100"/>
          <a:sy n="72" d="100"/>
        </p:scale>
        <p:origin x="678" y="4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70" d="100"/>
          <a:sy n="70" d="100"/>
        </p:scale>
        <p:origin x="3240"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11C3A33-883C-45AE-8FE2-EDCE60C15AC3}"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fr-FR"/>
        </a:p>
      </dgm:t>
    </dgm:pt>
    <dgm:pt modelId="{BEB1E88C-0C97-48C1-A796-DD911968F85A}">
      <dgm:prSet phldrT="[Texte]" custT="1"/>
      <dgm:spPr>
        <a:solidFill>
          <a:srgbClr val="10069F"/>
        </a:solidFill>
        <a:ln>
          <a:solidFill>
            <a:srgbClr val="10069F"/>
          </a:solidFill>
        </a:ln>
      </dgm:spPr>
      <dgm:t>
        <a:bodyPr/>
        <a:lstStyle/>
        <a:p>
          <a:r>
            <a:rPr lang="fr-FR" sz="2000" dirty="0">
              <a:latin typeface="+mn-lt"/>
              <a:cs typeface="Arial" pitchFamily="34" charset="0"/>
            </a:rPr>
            <a:t>Mise en place</a:t>
          </a:r>
        </a:p>
      </dgm:t>
    </dgm:pt>
    <dgm:pt modelId="{EBD6D56F-AEB5-4A44-AB6D-E6786538A768}" type="parTrans" cxnId="{696C0626-B613-43A1-8E35-B04528845819}">
      <dgm:prSet/>
      <dgm:spPr/>
      <dgm:t>
        <a:bodyPr/>
        <a:lstStyle/>
        <a:p>
          <a:endParaRPr lang="fr-FR" sz="2400">
            <a:latin typeface="+mn-lt"/>
          </a:endParaRPr>
        </a:p>
      </dgm:t>
    </dgm:pt>
    <dgm:pt modelId="{5DA7369A-DCE8-44F9-8C04-FEE57BB9E3DF}" type="sibTrans" cxnId="{696C0626-B613-43A1-8E35-B04528845819}">
      <dgm:prSet/>
      <dgm:spPr/>
      <dgm:t>
        <a:bodyPr/>
        <a:lstStyle/>
        <a:p>
          <a:endParaRPr lang="fr-FR" sz="2400">
            <a:latin typeface="+mn-lt"/>
          </a:endParaRPr>
        </a:p>
      </dgm:t>
    </dgm:pt>
    <dgm:pt modelId="{13B293DF-906A-4568-8293-87C95C173F4B}">
      <dgm:prSet phldrT="[Texte]" custT="1"/>
      <dgm:spPr>
        <a:ln>
          <a:solidFill>
            <a:srgbClr val="10069F"/>
          </a:solidFill>
        </a:ln>
      </dgm:spPr>
      <dgm:t>
        <a:bodyPr/>
        <a:lstStyle/>
        <a:p>
          <a:r>
            <a:rPr lang="fr-FR" sz="2000" dirty="0">
              <a:latin typeface="+mn-lt"/>
              <a:cs typeface="Arial" pitchFamily="34" charset="0"/>
            </a:rPr>
            <a:t>Bien</a:t>
          </a:r>
          <a:r>
            <a:rPr lang="fr-FR" sz="2000" baseline="0" dirty="0">
              <a:latin typeface="+mn-lt"/>
              <a:cs typeface="Arial" pitchFamily="34" charset="0"/>
            </a:rPr>
            <a:t> nettoyer la machine avec un chiffon (il ne doit pas rester de résidu de matière). </a:t>
          </a:r>
          <a:endParaRPr lang="fr-FR" sz="2000" dirty="0">
            <a:latin typeface="+mn-lt"/>
            <a:cs typeface="Arial" pitchFamily="34" charset="0"/>
          </a:endParaRPr>
        </a:p>
      </dgm:t>
    </dgm:pt>
    <dgm:pt modelId="{583C31A4-950D-4525-BAD6-80AE4AE06376}" type="parTrans" cxnId="{1629BCD2-8D6D-4C78-84CA-853203CEFC56}">
      <dgm:prSet/>
      <dgm:spPr/>
      <dgm:t>
        <a:bodyPr/>
        <a:lstStyle/>
        <a:p>
          <a:endParaRPr lang="fr-FR" sz="2400">
            <a:latin typeface="+mn-lt"/>
          </a:endParaRPr>
        </a:p>
      </dgm:t>
    </dgm:pt>
    <dgm:pt modelId="{BCBDEE61-748E-414A-997E-1435CF8C4E4F}" type="sibTrans" cxnId="{1629BCD2-8D6D-4C78-84CA-853203CEFC56}">
      <dgm:prSet/>
      <dgm:spPr/>
      <dgm:t>
        <a:bodyPr/>
        <a:lstStyle/>
        <a:p>
          <a:endParaRPr lang="fr-FR" sz="2400">
            <a:latin typeface="+mn-lt"/>
          </a:endParaRPr>
        </a:p>
      </dgm:t>
    </dgm:pt>
    <dgm:pt modelId="{79EB2F0D-402B-497A-87E4-245B7483E0C6}">
      <dgm:prSet phldrT="[Texte]" custT="1"/>
      <dgm:spPr>
        <a:ln>
          <a:solidFill>
            <a:srgbClr val="10069F"/>
          </a:solidFill>
        </a:ln>
      </dgm:spPr>
      <dgm:t>
        <a:bodyPr/>
        <a:lstStyle/>
        <a:p>
          <a:r>
            <a:rPr lang="fr-FR" sz="2000" dirty="0">
              <a:latin typeface="+mn-lt"/>
              <a:cs typeface="Arial" pitchFamily="34" charset="0"/>
            </a:rPr>
            <a:t>Introduire 3 à 4 g de matière dans le cylindre, et tasser avec un piston de façon à éviter les bulles d’air.</a:t>
          </a:r>
        </a:p>
      </dgm:t>
    </dgm:pt>
    <dgm:pt modelId="{56603314-8D0A-4922-A4FC-2C024B3D7EF7}" type="parTrans" cxnId="{BDE25398-B6BD-4DA3-8076-2D43497E412B}">
      <dgm:prSet/>
      <dgm:spPr/>
      <dgm:t>
        <a:bodyPr/>
        <a:lstStyle/>
        <a:p>
          <a:endParaRPr lang="fr-FR" sz="2400">
            <a:latin typeface="+mn-lt"/>
          </a:endParaRPr>
        </a:p>
      </dgm:t>
    </dgm:pt>
    <dgm:pt modelId="{FFB0B868-C78B-41E9-A4C4-265E64DB5808}" type="sibTrans" cxnId="{BDE25398-B6BD-4DA3-8076-2D43497E412B}">
      <dgm:prSet/>
      <dgm:spPr/>
      <dgm:t>
        <a:bodyPr/>
        <a:lstStyle/>
        <a:p>
          <a:endParaRPr lang="fr-FR" sz="2400">
            <a:latin typeface="+mn-lt"/>
          </a:endParaRPr>
        </a:p>
      </dgm:t>
    </dgm:pt>
    <dgm:pt modelId="{5DAE8DA6-CCFA-46DB-B12E-FB1E01E0AF0F}">
      <dgm:prSet phldrT="[Texte]" custT="1"/>
      <dgm:spPr>
        <a:solidFill>
          <a:srgbClr val="10069F"/>
        </a:solidFill>
        <a:ln>
          <a:solidFill>
            <a:srgbClr val="10069F"/>
          </a:solidFill>
        </a:ln>
      </dgm:spPr>
      <dgm:t>
        <a:bodyPr/>
        <a:lstStyle/>
        <a:p>
          <a:r>
            <a:rPr lang="fr-FR" sz="2000" dirty="0">
              <a:latin typeface="+mn-lt"/>
              <a:cs typeface="Arial" pitchFamily="34" charset="0"/>
            </a:rPr>
            <a:t>Essai</a:t>
          </a:r>
        </a:p>
      </dgm:t>
    </dgm:pt>
    <dgm:pt modelId="{477777F5-349F-4FE0-981B-2C624F6D5C5E}" type="parTrans" cxnId="{727E23C1-A4A2-4EC5-A60A-F12F47D4CBED}">
      <dgm:prSet/>
      <dgm:spPr/>
      <dgm:t>
        <a:bodyPr/>
        <a:lstStyle/>
        <a:p>
          <a:endParaRPr lang="fr-FR" sz="2400">
            <a:latin typeface="+mn-lt"/>
          </a:endParaRPr>
        </a:p>
      </dgm:t>
    </dgm:pt>
    <dgm:pt modelId="{9F22C1BB-4ABD-4E7E-8347-BA1B24BFCC2B}" type="sibTrans" cxnId="{727E23C1-A4A2-4EC5-A60A-F12F47D4CBED}">
      <dgm:prSet/>
      <dgm:spPr/>
      <dgm:t>
        <a:bodyPr/>
        <a:lstStyle/>
        <a:p>
          <a:endParaRPr lang="fr-FR" sz="2400">
            <a:latin typeface="+mn-lt"/>
          </a:endParaRPr>
        </a:p>
      </dgm:t>
    </dgm:pt>
    <dgm:pt modelId="{1D8DA5AF-B431-4B22-AA03-2E8BCF2B7000}">
      <dgm:prSet phldrT="[Texte]" custT="1"/>
      <dgm:spPr>
        <a:ln>
          <a:solidFill>
            <a:srgbClr val="10069F"/>
          </a:solidFill>
        </a:ln>
      </dgm:spPr>
      <dgm:t>
        <a:bodyPr/>
        <a:lstStyle/>
        <a:p>
          <a:r>
            <a:rPr lang="fr-FR" sz="2000" dirty="0">
              <a:latin typeface="+mn-lt"/>
              <a:cs typeface="Arial" pitchFamily="34" charset="0"/>
            </a:rPr>
            <a:t>Mettre la masse sur le piston.</a:t>
          </a:r>
        </a:p>
      </dgm:t>
    </dgm:pt>
    <dgm:pt modelId="{CD09E4F4-3510-4820-924F-53E006E773EE}" type="parTrans" cxnId="{E2046E9F-DDF1-4546-A90D-D6EAFA6F8940}">
      <dgm:prSet/>
      <dgm:spPr/>
      <dgm:t>
        <a:bodyPr/>
        <a:lstStyle/>
        <a:p>
          <a:endParaRPr lang="fr-FR" sz="2400">
            <a:latin typeface="+mn-lt"/>
          </a:endParaRPr>
        </a:p>
      </dgm:t>
    </dgm:pt>
    <dgm:pt modelId="{BBE1BAA5-6E55-46AC-B95B-7B9DB3EBE442}" type="sibTrans" cxnId="{E2046E9F-DDF1-4546-A90D-D6EAFA6F8940}">
      <dgm:prSet/>
      <dgm:spPr/>
      <dgm:t>
        <a:bodyPr/>
        <a:lstStyle/>
        <a:p>
          <a:endParaRPr lang="fr-FR" sz="2400">
            <a:latin typeface="+mn-lt"/>
          </a:endParaRPr>
        </a:p>
      </dgm:t>
    </dgm:pt>
    <dgm:pt modelId="{F9DE2B5F-4A83-44A1-9223-2EAA6EDD7FAB}">
      <dgm:prSet phldrT="[Texte]" custT="1"/>
      <dgm:spPr>
        <a:ln>
          <a:solidFill>
            <a:srgbClr val="10069F"/>
          </a:solidFill>
        </a:ln>
      </dgm:spPr>
      <dgm:t>
        <a:bodyPr/>
        <a:lstStyle/>
        <a:p>
          <a:r>
            <a:rPr lang="fr-FR" sz="2000" dirty="0">
              <a:latin typeface="+mn-lt"/>
              <a:cs typeface="Arial" pitchFamily="34" charset="0"/>
            </a:rPr>
            <a:t> Prélever l’extruda écoulé pendant un temps donné et le peser.</a:t>
          </a:r>
        </a:p>
      </dgm:t>
    </dgm:pt>
    <dgm:pt modelId="{7ABD3442-3425-44AE-936D-F7E41E2CF8DE}" type="parTrans" cxnId="{29B04609-4818-4F4D-A2C3-7B013949CA25}">
      <dgm:prSet/>
      <dgm:spPr/>
      <dgm:t>
        <a:bodyPr/>
        <a:lstStyle/>
        <a:p>
          <a:endParaRPr lang="fr-FR" sz="2400">
            <a:latin typeface="+mn-lt"/>
          </a:endParaRPr>
        </a:p>
      </dgm:t>
    </dgm:pt>
    <dgm:pt modelId="{7866AF53-F78F-4378-AF3B-D20C0DA53D2E}" type="sibTrans" cxnId="{29B04609-4818-4F4D-A2C3-7B013949CA25}">
      <dgm:prSet/>
      <dgm:spPr/>
      <dgm:t>
        <a:bodyPr/>
        <a:lstStyle/>
        <a:p>
          <a:endParaRPr lang="fr-FR" sz="2400">
            <a:latin typeface="+mn-lt"/>
          </a:endParaRPr>
        </a:p>
      </dgm:t>
    </dgm:pt>
    <dgm:pt modelId="{AB4B24E7-CD9F-431C-A7CE-CEC226F1AEFC}">
      <dgm:prSet phldrT="[Texte]" custT="1"/>
      <dgm:spPr>
        <a:solidFill>
          <a:srgbClr val="10069F"/>
        </a:solidFill>
        <a:ln>
          <a:solidFill>
            <a:srgbClr val="10069F"/>
          </a:solidFill>
        </a:ln>
      </dgm:spPr>
      <dgm:t>
        <a:bodyPr/>
        <a:lstStyle/>
        <a:p>
          <a:r>
            <a:rPr lang="fr-FR" sz="2000" dirty="0">
              <a:latin typeface="+mn-lt"/>
              <a:cs typeface="Arial" pitchFamily="34" charset="0"/>
            </a:rPr>
            <a:t>Calcul</a:t>
          </a:r>
          <a:r>
            <a:rPr lang="fr-FR" sz="2000" baseline="0" dirty="0">
              <a:latin typeface="+mn-lt"/>
              <a:cs typeface="Arial" pitchFamily="34" charset="0"/>
            </a:rPr>
            <a:t> du MFI</a:t>
          </a:r>
          <a:endParaRPr lang="fr-FR" sz="2000" dirty="0">
            <a:latin typeface="+mn-lt"/>
            <a:cs typeface="Arial" pitchFamily="34" charset="0"/>
          </a:endParaRPr>
        </a:p>
      </dgm:t>
    </dgm:pt>
    <dgm:pt modelId="{9086699A-5A66-4290-8333-A0941CB673F8}" type="parTrans" cxnId="{ADAE47C7-5F6F-44BB-B482-BAE6CF3D8AF2}">
      <dgm:prSet/>
      <dgm:spPr/>
      <dgm:t>
        <a:bodyPr/>
        <a:lstStyle/>
        <a:p>
          <a:endParaRPr lang="fr-FR" sz="2400">
            <a:latin typeface="+mn-lt"/>
          </a:endParaRPr>
        </a:p>
      </dgm:t>
    </dgm:pt>
    <dgm:pt modelId="{0C38D084-E44E-4D68-AA5C-E643FE61CF79}" type="sibTrans" cxnId="{ADAE47C7-5F6F-44BB-B482-BAE6CF3D8AF2}">
      <dgm:prSet/>
      <dgm:spPr/>
      <dgm:t>
        <a:bodyPr/>
        <a:lstStyle/>
        <a:p>
          <a:endParaRPr lang="fr-FR" sz="2400">
            <a:latin typeface="+mn-lt"/>
          </a:endParaRPr>
        </a:p>
      </dgm:t>
    </dgm:pt>
    <dgm:pt modelId="{717931F9-E669-4175-AC5E-341A45218FFF}">
      <dgm:prSet phldrT="[Texte]" custT="1"/>
      <dgm:spPr>
        <a:ln>
          <a:solidFill>
            <a:srgbClr val="10069F"/>
          </a:solidFill>
        </a:ln>
      </dgm:spPr>
      <dgm:t>
        <a:bodyPr/>
        <a:lstStyle/>
        <a:p>
          <a:endParaRPr lang="fr-FR" sz="1800" dirty="0">
            <a:latin typeface="+mn-lt"/>
          </a:endParaRPr>
        </a:p>
      </dgm:t>
    </dgm:pt>
    <dgm:pt modelId="{C70A2E76-99AF-48D6-9417-856DD2E0D3BA}" type="parTrans" cxnId="{7A1A8F88-A4AF-4775-99BB-76C709FA693F}">
      <dgm:prSet/>
      <dgm:spPr/>
      <dgm:t>
        <a:bodyPr/>
        <a:lstStyle/>
        <a:p>
          <a:endParaRPr lang="fr-FR" sz="2400">
            <a:latin typeface="+mn-lt"/>
          </a:endParaRPr>
        </a:p>
      </dgm:t>
    </dgm:pt>
    <dgm:pt modelId="{74D6C58E-3CD2-44C3-A8E0-28589795130F}" type="sibTrans" cxnId="{7A1A8F88-A4AF-4775-99BB-76C709FA693F}">
      <dgm:prSet/>
      <dgm:spPr/>
      <dgm:t>
        <a:bodyPr/>
        <a:lstStyle/>
        <a:p>
          <a:endParaRPr lang="fr-FR" sz="2400">
            <a:latin typeface="+mn-lt"/>
          </a:endParaRPr>
        </a:p>
      </dgm:t>
    </dgm:pt>
    <dgm:pt modelId="{85DBA15B-E5E2-4239-976D-19B44A02AED1}">
      <dgm:prSet phldrT="[Texte]" custT="1"/>
      <dgm:spPr>
        <a:ln>
          <a:solidFill>
            <a:srgbClr val="10069F"/>
          </a:solidFill>
        </a:ln>
      </dgm:spPr>
      <dgm:t>
        <a:bodyPr/>
        <a:lstStyle/>
        <a:p>
          <a:endParaRPr lang="fr-FR" sz="1800" dirty="0">
            <a:latin typeface="+mn-lt"/>
            <a:cs typeface="Arial" pitchFamily="34" charset="0"/>
          </a:endParaRPr>
        </a:p>
      </dgm:t>
    </dgm:pt>
    <dgm:pt modelId="{05D39064-D931-4899-8FE9-4FAA10239F03}" type="parTrans" cxnId="{5C35B6FA-8D7C-4B30-BF02-C0E7AE873E00}">
      <dgm:prSet/>
      <dgm:spPr/>
      <dgm:t>
        <a:bodyPr/>
        <a:lstStyle/>
        <a:p>
          <a:endParaRPr lang="fr-FR" sz="2400">
            <a:latin typeface="+mn-lt"/>
          </a:endParaRPr>
        </a:p>
      </dgm:t>
    </dgm:pt>
    <dgm:pt modelId="{BD31855C-C5F0-4664-9197-B71CCD8653D4}" type="sibTrans" cxnId="{5C35B6FA-8D7C-4B30-BF02-C0E7AE873E00}">
      <dgm:prSet/>
      <dgm:spPr/>
      <dgm:t>
        <a:bodyPr/>
        <a:lstStyle/>
        <a:p>
          <a:endParaRPr lang="fr-FR" sz="2400">
            <a:latin typeface="+mn-lt"/>
          </a:endParaRPr>
        </a:p>
      </dgm:t>
    </dgm:pt>
    <dgm:pt modelId="{615FF350-193B-46EC-BB00-A8B3003EE637}">
      <dgm:prSet phldrT="[Texte]" custT="1"/>
      <dgm:spPr>
        <a:ln>
          <a:solidFill>
            <a:srgbClr val="10069F"/>
          </a:solidFill>
        </a:ln>
      </dgm:spPr>
      <dgm:t>
        <a:bodyPr/>
        <a:lstStyle/>
        <a:p>
          <a:endParaRPr lang="fr-FR" sz="2000" dirty="0">
            <a:latin typeface="+mn-lt"/>
            <a:cs typeface="Arial" pitchFamily="34" charset="0"/>
          </a:endParaRPr>
        </a:p>
      </dgm:t>
    </dgm:pt>
    <dgm:pt modelId="{5DB02917-D361-47C2-BE89-26DB0545A66D}" type="parTrans" cxnId="{BBF1BEEB-9A9A-4444-BE03-963DEA949B80}">
      <dgm:prSet/>
      <dgm:spPr/>
      <dgm:t>
        <a:bodyPr/>
        <a:lstStyle/>
        <a:p>
          <a:endParaRPr lang="fr-FR" sz="2400">
            <a:latin typeface="+mn-lt"/>
          </a:endParaRPr>
        </a:p>
      </dgm:t>
    </dgm:pt>
    <dgm:pt modelId="{12F5FF1E-157D-461C-B1FD-CC42A6675518}" type="sibTrans" cxnId="{BBF1BEEB-9A9A-4444-BE03-963DEA949B80}">
      <dgm:prSet/>
      <dgm:spPr/>
      <dgm:t>
        <a:bodyPr/>
        <a:lstStyle/>
        <a:p>
          <a:endParaRPr lang="fr-FR" sz="2400">
            <a:latin typeface="+mn-lt"/>
          </a:endParaRPr>
        </a:p>
      </dgm:t>
    </dgm:pt>
    <dgm:pt modelId="{DF312F7B-BF7F-484E-B2C7-30369ACFCE0B}">
      <dgm:prSet phldrT="[Texte]" custT="1"/>
      <dgm:spPr>
        <a:ln>
          <a:solidFill>
            <a:srgbClr val="10069F"/>
          </a:solidFill>
        </a:ln>
      </dgm:spPr>
      <dgm:t>
        <a:bodyPr/>
        <a:lstStyle/>
        <a:p>
          <a:endParaRPr lang="fr-FR" sz="1800" dirty="0">
            <a:latin typeface="+mn-lt"/>
            <a:cs typeface="Arial" pitchFamily="34" charset="0"/>
          </a:endParaRPr>
        </a:p>
      </dgm:t>
    </dgm:pt>
    <dgm:pt modelId="{7C6393DC-F71B-454B-881D-CB200427B5F7}" type="parTrans" cxnId="{B17D688F-F261-4810-85DA-4A945B0399B2}">
      <dgm:prSet/>
      <dgm:spPr/>
      <dgm:t>
        <a:bodyPr/>
        <a:lstStyle/>
        <a:p>
          <a:endParaRPr lang="fr-FR" sz="2400">
            <a:latin typeface="+mn-lt"/>
          </a:endParaRPr>
        </a:p>
      </dgm:t>
    </dgm:pt>
    <dgm:pt modelId="{3A2B1B89-204F-42D1-B7AA-1A93A196D7B8}" type="sibTrans" cxnId="{B17D688F-F261-4810-85DA-4A945B0399B2}">
      <dgm:prSet/>
      <dgm:spPr/>
      <dgm:t>
        <a:bodyPr/>
        <a:lstStyle/>
        <a:p>
          <a:endParaRPr lang="fr-FR" sz="2400">
            <a:latin typeface="+mn-lt"/>
          </a:endParaRPr>
        </a:p>
      </dgm:t>
    </dgm:pt>
    <dgm:pt modelId="{B300EC42-CDEB-4760-A84C-1BC83F5C5B08}">
      <dgm:prSet phldrT="[Texte]" custT="1"/>
      <dgm:spPr>
        <a:ln>
          <a:solidFill>
            <a:srgbClr val="10069F"/>
          </a:solidFill>
        </a:ln>
      </dgm:spPr>
      <dgm:t>
        <a:bodyPr/>
        <a:lstStyle/>
        <a:p>
          <a:endParaRPr lang="fr-FR" sz="1800" dirty="0">
            <a:latin typeface="+mn-lt"/>
            <a:cs typeface="Arial" pitchFamily="34" charset="0"/>
          </a:endParaRPr>
        </a:p>
      </dgm:t>
    </dgm:pt>
    <dgm:pt modelId="{39309C96-1CD8-4671-AEE2-9F08D33AF072}" type="parTrans" cxnId="{09D92C66-DA22-4496-81E9-B2BB8B66F23F}">
      <dgm:prSet/>
      <dgm:spPr/>
      <dgm:t>
        <a:bodyPr/>
        <a:lstStyle/>
        <a:p>
          <a:endParaRPr lang="fr-FR" sz="2400">
            <a:latin typeface="+mn-lt"/>
          </a:endParaRPr>
        </a:p>
      </dgm:t>
    </dgm:pt>
    <dgm:pt modelId="{3ECA30EF-CE6A-466D-821E-0D5557697E0E}" type="sibTrans" cxnId="{09D92C66-DA22-4496-81E9-B2BB8B66F23F}">
      <dgm:prSet/>
      <dgm:spPr/>
      <dgm:t>
        <a:bodyPr/>
        <a:lstStyle/>
        <a:p>
          <a:endParaRPr lang="fr-FR" sz="2400">
            <a:latin typeface="+mn-lt"/>
          </a:endParaRPr>
        </a:p>
      </dgm:t>
    </dgm:pt>
    <dgm:pt modelId="{87994B28-A428-4FDA-8AF7-250263038148}" type="pres">
      <dgm:prSet presAssocID="{D11C3A33-883C-45AE-8FE2-EDCE60C15AC3}" presName="linearFlow" presStyleCnt="0">
        <dgm:presLayoutVars>
          <dgm:dir/>
          <dgm:animLvl val="lvl"/>
          <dgm:resizeHandles val="exact"/>
        </dgm:presLayoutVars>
      </dgm:prSet>
      <dgm:spPr/>
    </dgm:pt>
    <dgm:pt modelId="{9E3D6074-68A5-4070-A324-51D949AE1A59}" type="pres">
      <dgm:prSet presAssocID="{BEB1E88C-0C97-48C1-A796-DD911968F85A}" presName="composite" presStyleCnt="0"/>
      <dgm:spPr/>
    </dgm:pt>
    <dgm:pt modelId="{1B8CAAA8-0D11-4963-86CB-324038E4A6D1}" type="pres">
      <dgm:prSet presAssocID="{BEB1E88C-0C97-48C1-A796-DD911968F85A}" presName="parentText" presStyleLbl="alignNode1" presStyleIdx="0" presStyleCnt="3">
        <dgm:presLayoutVars>
          <dgm:chMax val="1"/>
          <dgm:bulletEnabled val="1"/>
        </dgm:presLayoutVars>
      </dgm:prSet>
      <dgm:spPr/>
    </dgm:pt>
    <dgm:pt modelId="{0A84C9C1-5C4E-4CAB-B0D5-03536EDA22CD}" type="pres">
      <dgm:prSet presAssocID="{BEB1E88C-0C97-48C1-A796-DD911968F85A}" presName="descendantText" presStyleLbl="alignAcc1" presStyleIdx="0" presStyleCnt="3">
        <dgm:presLayoutVars>
          <dgm:bulletEnabled val="1"/>
        </dgm:presLayoutVars>
      </dgm:prSet>
      <dgm:spPr/>
    </dgm:pt>
    <dgm:pt modelId="{9CE29C7B-C036-4366-9FED-374CC8127A54}" type="pres">
      <dgm:prSet presAssocID="{5DA7369A-DCE8-44F9-8C04-FEE57BB9E3DF}" presName="sp" presStyleCnt="0"/>
      <dgm:spPr/>
    </dgm:pt>
    <dgm:pt modelId="{19F7C762-BEC0-49F9-A894-1C9A1C188894}" type="pres">
      <dgm:prSet presAssocID="{5DAE8DA6-CCFA-46DB-B12E-FB1E01E0AF0F}" presName="composite" presStyleCnt="0"/>
      <dgm:spPr/>
    </dgm:pt>
    <dgm:pt modelId="{4A23BF88-AE23-4868-BF76-350EA91D1861}" type="pres">
      <dgm:prSet presAssocID="{5DAE8DA6-CCFA-46DB-B12E-FB1E01E0AF0F}" presName="parentText" presStyleLbl="alignNode1" presStyleIdx="1" presStyleCnt="3">
        <dgm:presLayoutVars>
          <dgm:chMax val="1"/>
          <dgm:bulletEnabled val="1"/>
        </dgm:presLayoutVars>
      </dgm:prSet>
      <dgm:spPr/>
    </dgm:pt>
    <dgm:pt modelId="{FC48FD8B-1A4E-4EFD-8B46-E19CD40B4705}" type="pres">
      <dgm:prSet presAssocID="{5DAE8DA6-CCFA-46DB-B12E-FB1E01E0AF0F}" presName="descendantText" presStyleLbl="alignAcc1" presStyleIdx="1" presStyleCnt="3">
        <dgm:presLayoutVars>
          <dgm:bulletEnabled val="1"/>
        </dgm:presLayoutVars>
      </dgm:prSet>
      <dgm:spPr/>
    </dgm:pt>
    <dgm:pt modelId="{27785AD9-8569-4EF8-BAF8-36F6C04781FC}" type="pres">
      <dgm:prSet presAssocID="{9F22C1BB-4ABD-4E7E-8347-BA1B24BFCC2B}" presName="sp" presStyleCnt="0"/>
      <dgm:spPr/>
    </dgm:pt>
    <dgm:pt modelId="{E0879686-AE5D-4653-BEB3-33C103DC433E}" type="pres">
      <dgm:prSet presAssocID="{AB4B24E7-CD9F-431C-A7CE-CEC226F1AEFC}" presName="composite" presStyleCnt="0"/>
      <dgm:spPr/>
    </dgm:pt>
    <dgm:pt modelId="{FC099DFB-33A1-441F-9571-E1A20C7B140D}" type="pres">
      <dgm:prSet presAssocID="{AB4B24E7-CD9F-431C-A7CE-CEC226F1AEFC}" presName="parentText" presStyleLbl="alignNode1" presStyleIdx="2" presStyleCnt="3">
        <dgm:presLayoutVars>
          <dgm:chMax val="1"/>
          <dgm:bulletEnabled val="1"/>
        </dgm:presLayoutVars>
      </dgm:prSet>
      <dgm:spPr/>
    </dgm:pt>
    <dgm:pt modelId="{53520823-037A-4DDE-8157-830A71A8689C}" type="pres">
      <dgm:prSet presAssocID="{AB4B24E7-CD9F-431C-A7CE-CEC226F1AEFC}" presName="descendantText" presStyleLbl="alignAcc1" presStyleIdx="2" presStyleCnt="3" custScaleY="102384">
        <dgm:presLayoutVars>
          <dgm:bulletEnabled val="1"/>
        </dgm:presLayoutVars>
      </dgm:prSet>
      <dgm:spPr/>
    </dgm:pt>
  </dgm:ptLst>
  <dgm:cxnLst>
    <dgm:cxn modelId="{3543DC9F-9EEF-40B2-9BEF-EEFFACBA6B93}" type="presOf" srcId="{AB4B24E7-CD9F-431C-A7CE-CEC226F1AEFC}" destId="{FC099DFB-33A1-441F-9571-E1A20C7B140D}" srcOrd="0" destOrd="0" presId="urn:microsoft.com/office/officeart/2005/8/layout/chevron2"/>
    <dgm:cxn modelId="{ADAE47C7-5F6F-44BB-B482-BAE6CF3D8AF2}" srcId="{D11C3A33-883C-45AE-8FE2-EDCE60C15AC3}" destId="{AB4B24E7-CD9F-431C-A7CE-CEC226F1AEFC}" srcOrd="2" destOrd="0" parTransId="{9086699A-5A66-4290-8333-A0941CB673F8}" sibTransId="{0C38D084-E44E-4D68-AA5C-E643FE61CF79}"/>
    <dgm:cxn modelId="{1629BCD2-8D6D-4C78-84CA-853203CEFC56}" srcId="{BEB1E88C-0C97-48C1-A796-DD911968F85A}" destId="{13B293DF-906A-4568-8293-87C95C173F4B}" srcOrd="0" destOrd="0" parTransId="{583C31A4-950D-4525-BAD6-80AE4AE06376}" sibTransId="{BCBDEE61-748E-414A-997E-1435CF8C4E4F}"/>
    <dgm:cxn modelId="{A5EF8D48-5C01-4B82-9C2E-27ADDD8C6726}" type="presOf" srcId="{5DAE8DA6-CCFA-46DB-B12E-FB1E01E0AF0F}" destId="{4A23BF88-AE23-4868-BF76-350EA91D1861}" srcOrd="0" destOrd="0" presId="urn:microsoft.com/office/officeart/2005/8/layout/chevron2"/>
    <dgm:cxn modelId="{6FAE5795-32F0-43CB-BA81-27A25E28C74D}" type="presOf" srcId="{13B293DF-906A-4568-8293-87C95C173F4B}" destId="{0A84C9C1-5C4E-4CAB-B0D5-03536EDA22CD}" srcOrd="0" destOrd="0" presId="urn:microsoft.com/office/officeart/2005/8/layout/chevron2"/>
    <dgm:cxn modelId="{F054649C-277B-4B13-ADD2-44BD75187769}" type="presOf" srcId="{85DBA15B-E5E2-4239-976D-19B44A02AED1}" destId="{FC48FD8B-1A4E-4EFD-8B46-E19CD40B4705}" srcOrd="0" destOrd="5" presId="urn:microsoft.com/office/officeart/2005/8/layout/chevron2"/>
    <dgm:cxn modelId="{727E23C1-A4A2-4EC5-A60A-F12F47D4CBED}" srcId="{D11C3A33-883C-45AE-8FE2-EDCE60C15AC3}" destId="{5DAE8DA6-CCFA-46DB-B12E-FB1E01E0AF0F}" srcOrd="1" destOrd="0" parTransId="{477777F5-349F-4FE0-981B-2C624F6D5C5E}" sibTransId="{9F22C1BB-4ABD-4E7E-8347-BA1B24BFCC2B}"/>
    <dgm:cxn modelId="{27F6B800-FBFC-44A7-9A52-B246474D6B34}" type="presOf" srcId="{B300EC42-CDEB-4760-A84C-1BC83F5C5B08}" destId="{FC48FD8B-1A4E-4EFD-8B46-E19CD40B4705}" srcOrd="0" destOrd="1" presId="urn:microsoft.com/office/officeart/2005/8/layout/chevron2"/>
    <dgm:cxn modelId="{09D92C66-DA22-4496-81E9-B2BB8B66F23F}" srcId="{5DAE8DA6-CCFA-46DB-B12E-FB1E01E0AF0F}" destId="{B300EC42-CDEB-4760-A84C-1BC83F5C5B08}" srcOrd="1" destOrd="0" parTransId="{39309C96-1CD8-4671-AEE2-9F08D33AF072}" sibTransId="{3ECA30EF-CE6A-466D-821E-0D5557697E0E}"/>
    <dgm:cxn modelId="{29B04609-4818-4F4D-A2C3-7B013949CA25}" srcId="{5DAE8DA6-CCFA-46DB-B12E-FB1E01E0AF0F}" destId="{F9DE2B5F-4A83-44A1-9223-2EAA6EDD7FAB}" srcOrd="3" destOrd="0" parTransId="{7ABD3442-3425-44AE-936D-F7E41E2CF8DE}" sibTransId="{7866AF53-F78F-4378-AF3B-D20C0DA53D2E}"/>
    <dgm:cxn modelId="{BBF1BEEB-9A9A-4444-BE03-963DEA949B80}" srcId="{5DAE8DA6-CCFA-46DB-B12E-FB1E01E0AF0F}" destId="{615FF350-193B-46EC-BB00-A8B3003EE637}" srcOrd="4" destOrd="0" parTransId="{5DB02917-D361-47C2-BE89-26DB0545A66D}" sibTransId="{12F5FF1E-157D-461C-B1FD-CC42A6675518}"/>
    <dgm:cxn modelId="{44CA25AC-DF32-420C-B35C-477CBFDE64BE}" type="presOf" srcId="{1D8DA5AF-B431-4B22-AA03-2E8BCF2B7000}" destId="{FC48FD8B-1A4E-4EFD-8B46-E19CD40B4705}" srcOrd="0" destOrd="2" presId="urn:microsoft.com/office/officeart/2005/8/layout/chevron2"/>
    <dgm:cxn modelId="{021932A7-2EA1-4972-915E-246A0D70E92E}" type="presOf" srcId="{717931F9-E669-4175-AC5E-341A45218FFF}" destId="{53520823-037A-4DDE-8157-830A71A8689C}" srcOrd="0" destOrd="0" presId="urn:microsoft.com/office/officeart/2005/8/layout/chevron2"/>
    <dgm:cxn modelId="{5C35B6FA-8D7C-4B30-BF02-C0E7AE873E00}" srcId="{5DAE8DA6-CCFA-46DB-B12E-FB1E01E0AF0F}" destId="{85DBA15B-E5E2-4239-976D-19B44A02AED1}" srcOrd="5" destOrd="0" parTransId="{05D39064-D931-4899-8FE9-4FAA10239F03}" sibTransId="{BD31855C-C5F0-4664-9197-B71CCD8653D4}"/>
    <dgm:cxn modelId="{B17D688F-F261-4810-85DA-4A945B0399B2}" srcId="{5DAE8DA6-CCFA-46DB-B12E-FB1E01E0AF0F}" destId="{DF312F7B-BF7F-484E-B2C7-30369ACFCE0B}" srcOrd="0" destOrd="0" parTransId="{7C6393DC-F71B-454B-881D-CB200427B5F7}" sibTransId="{3A2B1B89-204F-42D1-B7AA-1A93A196D7B8}"/>
    <dgm:cxn modelId="{696C0626-B613-43A1-8E35-B04528845819}" srcId="{D11C3A33-883C-45AE-8FE2-EDCE60C15AC3}" destId="{BEB1E88C-0C97-48C1-A796-DD911968F85A}" srcOrd="0" destOrd="0" parTransId="{EBD6D56F-AEB5-4A44-AB6D-E6786538A768}" sibTransId="{5DA7369A-DCE8-44F9-8C04-FEE57BB9E3DF}"/>
    <dgm:cxn modelId="{BDE25398-B6BD-4DA3-8076-2D43497E412B}" srcId="{BEB1E88C-0C97-48C1-A796-DD911968F85A}" destId="{79EB2F0D-402B-497A-87E4-245B7483E0C6}" srcOrd="1" destOrd="0" parTransId="{56603314-8D0A-4922-A4FC-2C024B3D7EF7}" sibTransId="{FFB0B868-C78B-41E9-A4C4-265E64DB5808}"/>
    <dgm:cxn modelId="{F04829F6-151E-4A1B-85F0-3B172888DC68}" type="presOf" srcId="{BEB1E88C-0C97-48C1-A796-DD911968F85A}" destId="{1B8CAAA8-0D11-4963-86CB-324038E4A6D1}" srcOrd="0" destOrd="0" presId="urn:microsoft.com/office/officeart/2005/8/layout/chevron2"/>
    <dgm:cxn modelId="{E93BE4A3-C7A3-438B-B814-92B7EDFA76C1}" type="presOf" srcId="{F9DE2B5F-4A83-44A1-9223-2EAA6EDD7FAB}" destId="{FC48FD8B-1A4E-4EFD-8B46-E19CD40B4705}" srcOrd="0" destOrd="3" presId="urn:microsoft.com/office/officeart/2005/8/layout/chevron2"/>
    <dgm:cxn modelId="{01ABB4FA-23D1-4154-9447-911D66CC6EDD}" type="presOf" srcId="{615FF350-193B-46EC-BB00-A8B3003EE637}" destId="{FC48FD8B-1A4E-4EFD-8B46-E19CD40B4705}" srcOrd="0" destOrd="4" presId="urn:microsoft.com/office/officeart/2005/8/layout/chevron2"/>
    <dgm:cxn modelId="{EDD94C68-D336-45C8-A516-C537D17E7C85}" type="presOf" srcId="{79EB2F0D-402B-497A-87E4-245B7483E0C6}" destId="{0A84C9C1-5C4E-4CAB-B0D5-03536EDA22CD}" srcOrd="0" destOrd="1" presId="urn:microsoft.com/office/officeart/2005/8/layout/chevron2"/>
    <dgm:cxn modelId="{E2046E9F-DDF1-4546-A90D-D6EAFA6F8940}" srcId="{5DAE8DA6-CCFA-46DB-B12E-FB1E01E0AF0F}" destId="{1D8DA5AF-B431-4B22-AA03-2E8BCF2B7000}" srcOrd="2" destOrd="0" parTransId="{CD09E4F4-3510-4820-924F-53E006E773EE}" sibTransId="{BBE1BAA5-6E55-46AC-B95B-7B9DB3EBE442}"/>
    <dgm:cxn modelId="{076E9ECF-3A3A-498C-961D-7030B33ACD56}" type="presOf" srcId="{D11C3A33-883C-45AE-8FE2-EDCE60C15AC3}" destId="{87994B28-A428-4FDA-8AF7-250263038148}" srcOrd="0" destOrd="0" presId="urn:microsoft.com/office/officeart/2005/8/layout/chevron2"/>
    <dgm:cxn modelId="{7A1A8F88-A4AF-4775-99BB-76C709FA693F}" srcId="{AB4B24E7-CD9F-431C-A7CE-CEC226F1AEFC}" destId="{717931F9-E669-4175-AC5E-341A45218FFF}" srcOrd="0" destOrd="0" parTransId="{C70A2E76-99AF-48D6-9417-856DD2E0D3BA}" sibTransId="{74D6C58E-3CD2-44C3-A8E0-28589795130F}"/>
    <dgm:cxn modelId="{5BFB27F6-636C-4D31-AC78-910B6DB42448}" type="presOf" srcId="{DF312F7B-BF7F-484E-B2C7-30369ACFCE0B}" destId="{FC48FD8B-1A4E-4EFD-8B46-E19CD40B4705}" srcOrd="0" destOrd="0" presId="urn:microsoft.com/office/officeart/2005/8/layout/chevron2"/>
    <dgm:cxn modelId="{EB7514FE-3CA1-4404-866D-BDA5E566F490}" type="presParOf" srcId="{87994B28-A428-4FDA-8AF7-250263038148}" destId="{9E3D6074-68A5-4070-A324-51D949AE1A59}" srcOrd="0" destOrd="0" presId="urn:microsoft.com/office/officeart/2005/8/layout/chevron2"/>
    <dgm:cxn modelId="{615167AC-22E6-4213-BD9C-66EE67384A00}" type="presParOf" srcId="{9E3D6074-68A5-4070-A324-51D949AE1A59}" destId="{1B8CAAA8-0D11-4963-86CB-324038E4A6D1}" srcOrd="0" destOrd="0" presId="urn:microsoft.com/office/officeart/2005/8/layout/chevron2"/>
    <dgm:cxn modelId="{23AB6F39-9691-47ED-896B-47AA5BE44349}" type="presParOf" srcId="{9E3D6074-68A5-4070-A324-51D949AE1A59}" destId="{0A84C9C1-5C4E-4CAB-B0D5-03536EDA22CD}" srcOrd="1" destOrd="0" presId="urn:microsoft.com/office/officeart/2005/8/layout/chevron2"/>
    <dgm:cxn modelId="{BD49737B-5850-40DB-9396-B6D44A4C565E}" type="presParOf" srcId="{87994B28-A428-4FDA-8AF7-250263038148}" destId="{9CE29C7B-C036-4366-9FED-374CC8127A54}" srcOrd="1" destOrd="0" presId="urn:microsoft.com/office/officeart/2005/8/layout/chevron2"/>
    <dgm:cxn modelId="{CBC9B7ED-A4C5-4367-9BF9-2F555ED40E74}" type="presParOf" srcId="{87994B28-A428-4FDA-8AF7-250263038148}" destId="{19F7C762-BEC0-49F9-A894-1C9A1C188894}" srcOrd="2" destOrd="0" presId="urn:microsoft.com/office/officeart/2005/8/layout/chevron2"/>
    <dgm:cxn modelId="{46171688-9170-4448-892D-6E354BE71593}" type="presParOf" srcId="{19F7C762-BEC0-49F9-A894-1C9A1C188894}" destId="{4A23BF88-AE23-4868-BF76-350EA91D1861}" srcOrd="0" destOrd="0" presId="urn:microsoft.com/office/officeart/2005/8/layout/chevron2"/>
    <dgm:cxn modelId="{A605C0D3-18A9-4AD6-9E26-2B15873AA924}" type="presParOf" srcId="{19F7C762-BEC0-49F9-A894-1C9A1C188894}" destId="{FC48FD8B-1A4E-4EFD-8B46-E19CD40B4705}" srcOrd="1" destOrd="0" presId="urn:microsoft.com/office/officeart/2005/8/layout/chevron2"/>
    <dgm:cxn modelId="{DA8DA47B-2A71-4298-BC86-1972C7A38FEF}" type="presParOf" srcId="{87994B28-A428-4FDA-8AF7-250263038148}" destId="{27785AD9-8569-4EF8-BAF8-36F6C04781FC}" srcOrd="3" destOrd="0" presId="urn:microsoft.com/office/officeart/2005/8/layout/chevron2"/>
    <dgm:cxn modelId="{6B6C442F-6DB8-46CB-A373-6CA122AD79DF}" type="presParOf" srcId="{87994B28-A428-4FDA-8AF7-250263038148}" destId="{E0879686-AE5D-4653-BEB3-33C103DC433E}" srcOrd="4" destOrd="0" presId="urn:microsoft.com/office/officeart/2005/8/layout/chevron2"/>
    <dgm:cxn modelId="{8CE83E69-A433-4008-B45A-C5F3775B37A4}" type="presParOf" srcId="{E0879686-AE5D-4653-BEB3-33C103DC433E}" destId="{FC099DFB-33A1-441F-9571-E1A20C7B140D}" srcOrd="0" destOrd="0" presId="urn:microsoft.com/office/officeart/2005/8/layout/chevron2"/>
    <dgm:cxn modelId="{A734E32B-4C82-47D7-97C2-1C192F54843C}" type="presParOf" srcId="{E0879686-AE5D-4653-BEB3-33C103DC433E}" destId="{53520823-037A-4DDE-8157-830A71A8689C}"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8CAAA8-0D11-4963-86CB-324038E4A6D1}">
      <dsp:nvSpPr>
        <dsp:cNvPr id="0" name=""/>
        <dsp:cNvSpPr/>
      </dsp:nvSpPr>
      <dsp:spPr>
        <a:xfrm rot="5400000">
          <a:off x="-256018" y="261501"/>
          <a:ext cx="1706791" cy="1194753"/>
        </a:xfrm>
        <a:prstGeom prst="chevron">
          <a:avLst/>
        </a:prstGeom>
        <a:solidFill>
          <a:srgbClr val="10069F"/>
        </a:solidFill>
        <a:ln w="12700" cap="flat" cmpd="sng" algn="ctr">
          <a:solidFill>
            <a:srgbClr val="10069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fr-FR" sz="2000" kern="1200" dirty="0">
              <a:latin typeface="+mn-lt"/>
              <a:cs typeface="Arial" pitchFamily="34" charset="0"/>
            </a:rPr>
            <a:t>Mise en place</a:t>
          </a:r>
        </a:p>
      </dsp:txBody>
      <dsp:txXfrm rot="-5400000">
        <a:off x="2" y="602859"/>
        <a:ext cx="1194753" cy="512038"/>
      </dsp:txXfrm>
    </dsp:sp>
    <dsp:sp modelId="{0A84C9C1-5C4E-4CAB-B0D5-03536EDA22CD}">
      <dsp:nvSpPr>
        <dsp:cNvPr id="0" name=""/>
        <dsp:cNvSpPr/>
      </dsp:nvSpPr>
      <dsp:spPr>
        <a:xfrm rot="5400000">
          <a:off x="5377846" y="-4177609"/>
          <a:ext cx="1109997" cy="9476183"/>
        </a:xfrm>
        <a:prstGeom prst="round2SameRect">
          <a:avLst/>
        </a:prstGeom>
        <a:solidFill>
          <a:schemeClr val="lt1">
            <a:alpha val="90000"/>
            <a:hueOff val="0"/>
            <a:satOff val="0"/>
            <a:lumOff val="0"/>
            <a:alphaOff val="0"/>
          </a:schemeClr>
        </a:solidFill>
        <a:ln w="12700" cap="flat" cmpd="sng" algn="ctr">
          <a:solidFill>
            <a:srgbClr val="10069F"/>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fr-FR" sz="2000" kern="1200" dirty="0">
              <a:latin typeface="+mn-lt"/>
              <a:cs typeface="Arial" pitchFamily="34" charset="0"/>
            </a:rPr>
            <a:t>Bien</a:t>
          </a:r>
          <a:r>
            <a:rPr lang="fr-FR" sz="2000" kern="1200" baseline="0" dirty="0">
              <a:latin typeface="+mn-lt"/>
              <a:cs typeface="Arial" pitchFamily="34" charset="0"/>
            </a:rPr>
            <a:t> nettoyer la machine avec un chiffon (il ne doit pas rester de résidu de matière). </a:t>
          </a:r>
          <a:endParaRPr lang="fr-FR" sz="2000" kern="1200" dirty="0">
            <a:latin typeface="+mn-lt"/>
            <a:cs typeface="Arial" pitchFamily="34" charset="0"/>
          </a:endParaRPr>
        </a:p>
        <a:p>
          <a:pPr marL="228600" lvl="1" indent="-228600" algn="l" defTabSz="889000">
            <a:lnSpc>
              <a:spcPct val="90000"/>
            </a:lnSpc>
            <a:spcBef>
              <a:spcPct val="0"/>
            </a:spcBef>
            <a:spcAft>
              <a:spcPct val="15000"/>
            </a:spcAft>
            <a:buChar char="•"/>
          </a:pPr>
          <a:r>
            <a:rPr lang="fr-FR" sz="2000" kern="1200" dirty="0">
              <a:latin typeface="+mn-lt"/>
              <a:cs typeface="Arial" pitchFamily="34" charset="0"/>
            </a:rPr>
            <a:t>Introduire 3 à 4 g de matière dans le cylindre, et tasser avec un piston de façon à éviter les bulles d’air.</a:t>
          </a:r>
        </a:p>
      </dsp:txBody>
      <dsp:txXfrm rot="-5400000">
        <a:off x="1194753" y="59670"/>
        <a:ext cx="9421997" cy="1001625"/>
      </dsp:txXfrm>
    </dsp:sp>
    <dsp:sp modelId="{4A23BF88-AE23-4868-BF76-350EA91D1861}">
      <dsp:nvSpPr>
        <dsp:cNvPr id="0" name=""/>
        <dsp:cNvSpPr/>
      </dsp:nvSpPr>
      <dsp:spPr>
        <a:xfrm rot="5400000">
          <a:off x="-256018" y="1776232"/>
          <a:ext cx="1706791" cy="1194753"/>
        </a:xfrm>
        <a:prstGeom prst="chevron">
          <a:avLst/>
        </a:prstGeom>
        <a:solidFill>
          <a:srgbClr val="10069F"/>
        </a:solidFill>
        <a:ln w="12700" cap="flat" cmpd="sng" algn="ctr">
          <a:solidFill>
            <a:srgbClr val="10069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fr-FR" sz="2000" kern="1200" dirty="0">
              <a:latin typeface="+mn-lt"/>
              <a:cs typeface="Arial" pitchFamily="34" charset="0"/>
            </a:rPr>
            <a:t>Essai</a:t>
          </a:r>
        </a:p>
      </dsp:txBody>
      <dsp:txXfrm rot="-5400000">
        <a:off x="2" y="2117590"/>
        <a:ext cx="1194753" cy="512038"/>
      </dsp:txXfrm>
    </dsp:sp>
    <dsp:sp modelId="{FC48FD8B-1A4E-4EFD-8B46-E19CD40B4705}">
      <dsp:nvSpPr>
        <dsp:cNvPr id="0" name=""/>
        <dsp:cNvSpPr/>
      </dsp:nvSpPr>
      <dsp:spPr>
        <a:xfrm rot="5400000">
          <a:off x="5378138" y="-2663170"/>
          <a:ext cx="1109414" cy="9476183"/>
        </a:xfrm>
        <a:prstGeom prst="round2SameRect">
          <a:avLst/>
        </a:prstGeom>
        <a:solidFill>
          <a:schemeClr val="lt1">
            <a:alpha val="90000"/>
            <a:hueOff val="0"/>
            <a:satOff val="0"/>
            <a:lumOff val="0"/>
            <a:alphaOff val="0"/>
          </a:schemeClr>
        </a:solidFill>
        <a:ln w="12700" cap="flat" cmpd="sng" algn="ctr">
          <a:solidFill>
            <a:srgbClr val="10069F"/>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endParaRPr lang="fr-FR" sz="1800" kern="1200" dirty="0">
            <a:latin typeface="+mn-lt"/>
            <a:cs typeface="Arial" pitchFamily="34" charset="0"/>
          </a:endParaRPr>
        </a:p>
        <a:p>
          <a:pPr marL="171450" lvl="1" indent="-171450" algn="l" defTabSz="800100">
            <a:lnSpc>
              <a:spcPct val="90000"/>
            </a:lnSpc>
            <a:spcBef>
              <a:spcPct val="0"/>
            </a:spcBef>
            <a:spcAft>
              <a:spcPct val="15000"/>
            </a:spcAft>
            <a:buChar char="•"/>
          </a:pPr>
          <a:endParaRPr lang="fr-FR" sz="1800" kern="1200" dirty="0">
            <a:latin typeface="+mn-lt"/>
            <a:cs typeface="Arial" pitchFamily="34" charset="0"/>
          </a:endParaRPr>
        </a:p>
        <a:p>
          <a:pPr marL="228600" lvl="1" indent="-228600" algn="l" defTabSz="889000">
            <a:lnSpc>
              <a:spcPct val="90000"/>
            </a:lnSpc>
            <a:spcBef>
              <a:spcPct val="0"/>
            </a:spcBef>
            <a:spcAft>
              <a:spcPct val="15000"/>
            </a:spcAft>
            <a:buChar char="•"/>
          </a:pPr>
          <a:r>
            <a:rPr lang="fr-FR" sz="2000" kern="1200" dirty="0">
              <a:latin typeface="+mn-lt"/>
              <a:cs typeface="Arial" pitchFamily="34" charset="0"/>
            </a:rPr>
            <a:t>Mettre la masse sur le piston.</a:t>
          </a:r>
        </a:p>
        <a:p>
          <a:pPr marL="228600" lvl="1" indent="-228600" algn="l" defTabSz="889000">
            <a:lnSpc>
              <a:spcPct val="90000"/>
            </a:lnSpc>
            <a:spcBef>
              <a:spcPct val="0"/>
            </a:spcBef>
            <a:spcAft>
              <a:spcPct val="15000"/>
            </a:spcAft>
            <a:buChar char="•"/>
          </a:pPr>
          <a:r>
            <a:rPr lang="fr-FR" sz="2000" kern="1200" dirty="0">
              <a:latin typeface="+mn-lt"/>
              <a:cs typeface="Arial" pitchFamily="34" charset="0"/>
            </a:rPr>
            <a:t> Prélever l’extruda écoulé pendant un temps donné et le peser.</a:t>
          </a:r>
        </a:p>
        <a:p>
          <a:pPr marL="228600" lvl="1" indent="-228600" algn="l" defTabSz="889000">
            <a:lnSpc>
              <a:spcPct val="90000"/>
            </a:lnSpc>
            <a:spcBef>
              <a:spcPct val="0"/>
            </a:spcBef>
            <a:spcAft>
              <a:spcPct val="15000"/>
            </a:spcAft>
            <a:buChar char="•"/>
          </a:pPr>
          <a:endParaRPr lang="fr-FR" sz="2000" kern="1200" dirty="0">
            <a:latin typeface="+mn-lt"/>
            <a:cs typeface="Arial" pitchFamily="34" charset="0"/>
          </a:endParaRPr>
        </a:p>
        <a:p>
          <a:pPr marL="171450" lvl="1" indent="-171450" algn="l" defTabSz="800100">
            <a:lnSpc>
              <a:spcPct val="90000"/>
            </a:lnSpc>
            <a:spcBef>
              <a:spcPct val="0"/>
            </a:spcBef>
            <a:spcAft>
              <a:spcPct val="15000"/>
            </a:spcAft>
            <a:buChar char="•"/>
          </a:pPr>
          <a:endParaRPr lang="fr-FR" sz="1800" kern="1200" dirty="0">
            <a:latin typeface="+mn-lt"/>
            <a:cs typeface="Arial" pitchFamily="34" charset="0"/>
          </a:endParaRPr>
        </a:p>
      </dsp:txBody>
      <dsp:txXfrm rot="-5400000">
        <a:off x="1194754" y="1574371"/>
        <a:ext cx="9422026" cy="1001100"/>
      </dsp:txXfrm>
    </dsp:sp>
    <dsp:sp modelId="{FC099DFB-33A1-441F-9571-E1A20C7B140D}">
      <dsp:nvSpPr>
        <dsp:cNvPr id="0" name=""/>
        <dsp:cNvSpPr/>
      </dsp:nvSpPr>
      <dsp:spPr>
        <a:xfrm rot="5400000">
          <a:off x="-256018" y="3304187"/>
          <a:ext cx="1706791" cy="1194753"/>
        </a:xfrm>
        <a:prstGeom prst="chevron">
          <a:avLst/>
        </a:prstGeom>
        <a:solidFill>
          <a:srgbClr val="10069F"/>
        </a:solidFill>
        <a:ln w="12700" cap="flat" cmpd="sng" algn="ctr">
          <a:solidFill>
            <a:srgbClr val="10069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fr-FR" sz="2000" kern="1200" dirty="0">
              <a:latin typeface="+mn-lt"/>
              <a:cs typeface="Arial" pitchFamily="34" charset="0"/>
            </a:rPr>
            <a:t>Calcul</a:t>
          </a:r>
          <a:r>
            <a:rPr lang="fr-FR" sz="2000" kern="1200" baseline="0" dirty="0">
              <a:latin typeface="+mn-lt"/>
              <a:cs typeface="Arial" pitchFamily="34" charset="0"/>
            </a:rPr>
            <a:t> du MFI</a:t>
          </a:r>
          <a:endParaRPr lang="fr-FR" sz="2000" kern="1200" dirty="0">
            <a:latin typeface="+mn-lt"/>
            <a:cs typeface="Arial" pitchFamily="34" charset="0"/>
          </a:endParaRPr>
        </a:p>
      </dsp:txBody>
      <dsp:txXfrm rot="-5400000">
        <a:off x="2" y="3645545"/>
        <a:ext cx="1194753" cy="512038"/>
      </dsp:txXfrm>
    </dsp:sp>
    <dsp:sp modelId="{53520823-037A-4DDE-8157-830A71A8689C}">
      <dsp:nvSpPr>
        <dsp:cNvPr id="0" name=""/>
        <dsp:cNvSpPr/>
      </dsp:nvSpPr>
      <dsp:spPr>
        <a:xfrm rot="5400000">
          <a:off x="5364914" y="-1135215"/>
          <a:ext cx="1135862" cy="9476183"/>
        </a:xfrm>
        <a:prstGeom prst="round2SameRect">
          <a:avLst/>
        </a:prstGeom>
        <a:solidFill>
          <a:schemeClr val="lt1">
            <a:alpha val="90000"/>
            <a:hueOff val="0"/>
            <a:satOff val="0"/>
            <a:lumOff val="0"/>
            <a:alphaOff val="0"/>
          </a:schemeClr>
        </a:solidFill>
        <a:ln w="12700" cap="flat" cmpd="sng" algn="ctr">
          <a:solidFill>
            <a:srgbClr val="10069F"/>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endParaRPr lang="fr-FR" sz="1800" kern="1200" dirty="0">
            <a:latin typeface="+mn-lt"/>
          </a:endParaRPr>
        </a:p>
      </dsp:txBody>
      <dsp:txXfrm rot="-5400000">
        <a:off x="1194754" y="3090393"/>
        <a:ext cx="9420735" cy="1024966"/>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625D87-EBBE-45F6-9280-F673CD5E30AF}" type="datetimeFigureOut">
              <a:rPr lang="fr-FR" smtClean="0"/>
              <a:pPr/>
              <a:t>27/04/2016</a:t>
            </a:fld>
            <a:endParaRPr lang="fr-FR" dirty="0"/>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C3204E-AD81-45AF-B330-C7284304A747}" type="slidenum">
              <a:rPr lang="fr-FR" smtClean="0"/>
              <a:pPr/>
              <a:t>‹N°›</a:t>
            </a:fld>
            <a:endParaRPr lang="fr-FR" dirty="0"/>
          </a:p>
        </p:txBody>
      </p:sp>
    </p:spTree>
    <p:extLst>
      <p:ext uri="{BB962C8B-B14F-4D97-AF65-F5344CB8AC3E}">
        <p14:creationId xmlns:p14="http://schemas.microsoft.com/office/powerpoint/2010/main" val="40782009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AC3204E-AD81-45AF-B330-C7284304A747}" type="slidenum">
              <a:rPr lang="fr-FR" smtClean="0"/>
              <a:pPr/>
              <a:t>1</a:t>
            </a:fld>
            <a:endParaRPr lang="fr-FR" dirty="0"/>
          </a:p>
        </p:txBody>
      </p:sp>
    </p:spTree>
    <p:extLst>
      <p:ext uri="{BB962C8B-B14F-4D97-AF65-F5344CB8AC3E}">
        <p14:creationId xmlns:p14="http://schemas.microsoft.com/office/powerpoint/2010/main" val="37169390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AC3204E-AD81-45AF-B330-C7284304A747}" type="slidenum">
              <a:rPr lang="fr-FR" smtClean="0"/>
              <a:pPr/>
              <a:t>10</a:t>
            </a:fld>
            <a:endParaRPr lang="fr-FR" dirty="0"/>
          </a:p>
        </p:txBody>
      </p:sp>
    </p:spTree>
    <p:extLst>
      <p:ext uri="{BB962C8B-B14F-4D97-AF65-F5344CB8AC3E}">
        <p14:creationId xmlns:p14="http://schemas.microsoft.com/office/powerpoint/2010/main" val="16937460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AC3204E-AD81-45AF-B330-C7284304A747}" type="slidenum">
              <a:rPr lang="fr-FR" smtClean="0"/>
              <a:pPr/>
              <a:t>11</a:t>
            </a:fld>
            <a:endParaRPr lang="fr-FR" dirty="0"/>
          </a:p>
        </p:txBody>
      </p:sp>
    </p:spTree>
    <p:extLst>
      <p:ext uri="{BB962C8B-B14F-4D97-AF65-F5344CB8AC3E}">
        <p14:creationId xmlns:p14="http://schemas.microsoft.com/office/powerpoint/2010/main" val="21442924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AC3204E-AD81-45AF-B330-C7284304A747}" type="slidenum">
              <a:rPr lang="fr-FR" smtClean="0"/>
              <a:pPr/>
              <a:t>12</a:t>
            </a:fld>
            <a:endParaRPr lang="fr-FR" dirty="0"/>
          </a:p>
        </p:txBody>
      </p:sp>
    </p:spTree>
    <p:extLst>
      <p:ext uri="{BB962C8B-B14F-4D97-AF65-F5344CB8AC3E}">
        <p14:creationId xmlns:p14="http://schemas.microsoft.com/office/powerpoint/2010/main" val="2274258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8AC3204E-AD81-45AF-B330-C7284304A747}" type="slidenum">
              <a:rPr kumimoji="0" lang="fr-FR"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2</a:t>
            </a:fld>
            <a:endParaRPr kumimoji="0" lang="fr-FR"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2463802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AC3204E-AD81-45AF-B330-C7284304A747}" type="slidenum">
              <a:rPr lang="fr-FR" smtClean="0"/>
              <a:pPr/>
              <a:t>3</a:t>
            </a:fld>
            <a:endParaRPr lang="fr-FR" dirty="0"/>
          </a:p>
        </p:txBody>
      </p:sp>
    </p:spTree>
    <p:extLst>
      <p:ext uri="{BB962C8B-B14F-4D97-AF65-F5344CB8AC3E}">
        <p14:creationId xmlns:p14="http://schemas.microsoft.com/office/powerpoint/2010/main" val="41508382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AC3204E-AD81-45AF-B330-C7284304A747}" type="slidenum">
              <a:rPr lang="fr-FR" smtClean="0"/>
              <a:pPr/>
              <a:t>4</a:t>
            </a:fld>
            <a:endParaRPr lang="fr-FR" dirty="0"/>
          </a:p>
        </p:txBody>
      </p:sp>
    </p:spTree>
    <p:extLst>
      <p:ext uri="{BB962C8B-B14F-4D97-AF65-F5344CB8AC3E}">
        <p14:creationId xmlns:p14="http://schemas.microsoft.com/office/powerpoint/2010/main" val="38141707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AC3204E-AD81-45AF-B330-C7284304A747}" type="slidenum">
              <a:rPr lang="fr-FR" smtClean="0"/>
              <a:pPr/>
              <a:t>5</a:t>
            </a:fld>
            <a:endParaRPr lang="fr-FR" dirty="0"/>
          </a:p>
        </p:txBody>
      </p:sp>
    </p:spTree>
    <p:extLst>
      <p:ext uri="{BB962C8B-B14F-4D97-AF65-F5344CB8AC3E}">
        <p14:creationId xmlns:p14="http://schemas.microsoft.com/office/powerpoint/2010/main" val="21442924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AC3204E-AD81-45AF-B330-C7284304A747}" type="slidenum">
              <a:rPr lang="fr-FR" smtClean="0"/>
              <a:pPr/>
              <a:t>6</a:t>
            </a:fld>
            <a:endParaRPr lang="fr-FR" dirty="0"/>
          </a:p>
        </p:txBody>
      </p:sp>
    </p:spTree>
    <p:extLst>
      <p:ext uri="{BB962C8B-B14F-4D97-AF65-F5344CB8AC3E}">
        <p14:creationId xmlns:p14="http://schemas.microsoft.com/office/powerpoint/2010/main" val="21442924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AC3204E-AD81-45AF-B330-C7284304A747}" type="slidenum">
              <a:rPr lang="fr-FR" smtClean="0"/>
              <a:pPr/>
              <a:t>7</a:t>
            </a:fld>
            <a:endParaRPr lang="fr-FR" dirty="0"/>
          </a:p>
        </p:txBody>
      </p:sp>
    </p:spTree>
    <p:extLst>
      <p:ext uri="{BB962C8B-B14F-4D97-AF65-F5344CB8AC3E}">
        <p14:creationId xmlns:p14="http://schemas.microsoft.com/office/powerpoint/2010/main" val="21442924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AC3204E-AD81-45AF-B330-C7284304A747}" type="slidenum">
              <a:rPr lang="fr-FR" smtClean="0"/>
              <a:pPr/>
              <a:t>8</a:t>
            </a:fld>
            <a:endParaRPr lang="fr-FR" dirty="0"/>
          </a:p>
        </p:txBody>
      </p:sp>
    </p:spTree>
    <p:extLst>
      <p:ext uri="{BB962C8B-B14F-4D97-AF65-F5344CB8AC3E}">
        <p14:creationId xmlns:p14="http://schemas.microsoft.com/office/powerpoint/2010/main" val="21442924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AC3204E-AD81-45AF-B330-C7284304A747}" type="slidenum">
              <a:rPr lang="fr-FR" smtClean="0"/>
              <a:pPr/>
              <a:t>9</a:t>
            </a:fld>
            <a:endParaRPr lang="fr-FR" dirty="0"/>
          </a:p>
        </p:txBody>
      </p:sp>
    </p:spTree>
    <p:extLst>
      <p:ext uri="{BB962C8B-B14F-4D97-AF65-F5344CB8AC3E}">
        <p14:creationId xmlns:p14="http://schemas.microsoft.com/office/powerpoint/2010/main" val="808208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08825BEE-F25C-4FE5-8620-D2DD7010568C}" type="datetime1">
              <a:rPr lang="fr-FR" smtClean="0"/>
              <a:pPr/>
              <a:t>27/04/2016</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19164C0E-5842-43BF-BCC1-810351AC69BF}" type="slidenum">
              <a:rPr lang="fr-FR" smtClean="0"/>
              <a:pPr/>
              <a:t>‹N°›</a:t>
            </a:fld>
            <a:endParaRPr lang="fr-FR" dirty="0"/>
          </a:p>
        </p:txBody>
      </p:sp>
    </p:spTree>
    <p:extLst>
      <p:ext uri="{BB962C8B-B14F-4D97-AF65-F5344CB8AC3E}">
        <p14:creationId xmlns:p14="http://schemas.microsoft.com/office/powerpoint/2010/main" val="1002436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444AE56B-E5F1-4ADA-8439-0B4CBD093491}" type="datetime1">
              <a:rPr lang="fr-FR" smtClean="0"/>
              <a:pPr/>
              <a:t>27/04/2016</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19164C0E-5842-43BF-BCC1-810351AC69BF}" type="slidenum">
              <a:rPr lang="fr-FR" smtClean="0"/>
              <a:pPr/>
              <a:t>‹N°›</a:t>
            </a:fld>
            <a:endParaRPr lang="fr-FR" dirty="0"/>
          </a:p>
        </p:txBody>
      </p:sp>
    </p:spTree>
    <p:extLst>
      <p:ext uri="{BB962C8B-B14F-4D97-AF65-F5344CB8AC3E}">
        <p14:creationId xmlns:p14="http://schemas.microsoft.com/office/powerpoint/2010/main" val="2219166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899"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199"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1D08D830-A8AA-4B94-B7C9-C36CDAC6DC6B}" type="datetime1">
              <a:rPr lang="fr-FR" smtClean="0"/>
              <a:pPr/>
              <a:t>27/04/2016</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19164C0E-5842-43BF-BCC1-810351AC69BF}" type="slidenum">
              <a:rPr lang="fr-FR" smtClean="0"/>
              <a:pPr/>
              <a:t>‹N°›</a:t>
            </a:fld>
            <a:endParaRPr lang="fr-FR" dirty="0"/>
          </a:p>
        </p:txBody>
      </p:sp>
    </p:spTree>
    <p:extLst>
      <p:ext uri="{BB962C8B-B14F-4D97-AF65-F5344CB8AC3E}">
        <p14:creationId xmlns:p14="http://schemas.microsoft.com/office/powerpoint/2010/main" val="2594807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BE8A2A84-EC23-43AB-BE80-1A532FAF5894}" type="datetime1">
              <a:rPr lang="fr-FR" smtClean="0"/>
              <a:pPr/>
              <a:t>27/04/2016</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19164C0E-5842-43BF-BCC1-810351AC69BF}" type="slidenum">
              <a:rPr lang="fr-FR" smtClean="0"/>
              <a:pPr/>
              <a:t>‹N°›</a:t>
            </a:fld>
            <a:endParaRPr lang="fr-FR" dirty="0"/>
          </a:p>
        </p:txBody>
      </p:sp>
    </p:spTree>
    <p:extLst>
      <p:ext uri="{BB962C8B-B14F-4D97-AF65-F5344CB8AC3E}">
        <p14:creationId xmlns:p14="http://schemas.microsoft.com/office/powerpoint/2010/main" val="22872497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2"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2"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137C98B4-F6F8-47CB-90A0-CDE4CA3709F1}" type="datetime1">
              <a:rPr lang="fr-FR" smtClean="0"/>
              <a:pPr/>
              <a:t>27/04/2016</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19164C0E-5842-43BF-BCC1-810351AC69BF}" type="slidenum">
              <a:rPr lang="fr-FR" smtClean="0"/>
              <a:pPr/>
              <a:t>‹N°›</a:t>
            </a:fld>
            <a:endParaRPr lang="fr-FR" dirty="0"/>
          </a:p>
        </p:txBody>
      </p:sp>
    </p:spTree>
    <p:extLst>
      <p:ext uri="{BB962C8B-B14F-4D97-AF65-F5344CB8AC3E}">
        <p14:creationId xmlns:p14="http://schemas.microsoft.com/office/powerpoint/2010/main" val="13963395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1"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1"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8163A8F4-8E6C-40FB-8E78-1E4ECE11C218}" type="datetime1">
              <a:rPr lang="fr-FR" smtClean="0"/>
              <a:pPr/>
              <a:t>27/04/2016</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19164C0E-5842-43BF-BCC1-810351AC69BF}" type="slidenum">
              <a:rPr lang="fr-FR" smtClean="0"/>
              <a:pPr/>
              <a:t>‹N°›</a:t>
            </a:fld>
            <a:endParaRPr lang="fr-FR" dirty="0"/>
          </a:p>
        </p:txBody>
      </p:sp>
    </p:spTree>
    <p:extLst>
      <p:ext uri="{BB962C8B-B14F-4D97-AF65-F5344CB8AC3E}">
        <p14:creationId xmlns:p14="http://schemas.microsoft.com/office/powerpoint/2010/main" val="20136382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9"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839789" y="2505076"/>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2"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72202" y="2505076"/>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68EADE13-89DF-44B4-B324-56169540DE54}" type="datetime1">
              <a:rPr lang="fr-FR" smtClean="0"/>
              <a:pPr/>
              <a:t>27/04/2016</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19164C0E-5842-43BF-BCC1-810351AC69BF}" type="slidenum">
              <a:rPr lang="fr-FR" smtClean="0"/>
              <a:pPr/>
              <a:t>‹N°›</a:t>
            </a:fld>
            <a:endParaRPr lang="fr-FR" dirty="0"/>
          </a:p>
        </p:txBody>
      </p:sp>
    </p:spTree>
    <p:extLst>
      <p:ext uri="{BB962C8B-B14F-4D97-AF65-F5344CB8AC3E}">
        <p14:creationId xmlns:p14="http://schemas.microsoft.com/office/powerpoint/2010/main" val="6487794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D1CB76B8-F287-4CC7-BD42-513B788C5D15}" type="datetime1">
              <a:rPr lang="fr-FR" smtClean="0"/>
              <a:pPr/>
              <a:t>27/04/2016</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19164C0E-5842-43BF-BCC1-810351AC69BF}" type="slidenum">
              <a:rPr lang="fr-FR" smtClean="0"/>
              <a:pPr/>
              <a:t>‹N°›</a:t>
            </a:fld>
            <a:endParaRPr lang="fr-FR" dirty="0"/>
          </a:p>
        </p:txBody>
      </p:sp>
    </p:spTree>
    <p:extLst>
      <p:ext uri="{BB962C8B-B14F-4D97-AF65-F5344CB8AC3E}">
        <p14:creationId xmlns:p14="http://schemas.microsoft.com/office/powerpoint/2010/main" val="7592039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F1E9250-26F4-4AF3-BC8C-259679B700DC}" type="datetime1">
              <a:rPr lang="fr-FR" smtClean="0"/>
              <a:pPr/>
              <a:t>27/04/2016</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19164C0E-5842-43BF-BCC1-810351AC69BF}" type="slidenum">
              <a:rPr lang="fr-FR" smtClean="0"/>
              <a:pPr/>
              <a:t>‹N°›</a:t>
            </a:fld>
            <a:endParaRPr lang="fr-FR" dirty="0"/>
          </a:p>
        </p:txBody>
      </p:sp>
    </p:spTree>
    <p:extLst>
      <p:ext uri="{BB962C8B-B14F-4D97-AF65-F5344CB8AC3E}">
        <p14:creationId xmlns:p14="http://schemas.microsoft.com/office/powerpoint/2010/main" val="21993105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90" y="457200"/>
            <a:ext cx="3932236"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1"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90" y="2057400"/>
            <a:ext cx="3932236"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548D090F-C02C-4C32-9948-D9F40CE0CE99}" type="datetime1">
              <a:rPr lang="fr-FR" smtClean="0"/>
              <a:pPr/>
              <a:t>27/04/2016</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19164C0E-5842-43BF-BCC1-810351AC69BF}" type="slidenum">
              <a:rPr lang="fr-FR" smtClean="0"/>
              <a:pPr/>
              <a:t>‹N°›</a:t>
            </a:fld>
            <a:endParaRPr lang="fr-FR" dirty="0"/>
          </a:p>
        </p:txBody>
      </p:sp>
    </p:spTree>
    <p:extLst>
      <p:ext uri="{BB962C8B-B14F-4D97-AF65-F5344CB8AC3E}">
        <p14:creationId xmlns:p14="http://schemas.microsoft.com/office/powerpoint/2010/main" val="37954279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90" y="457200"/>
            <a:ext cx="3932236"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1"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839790" y="2057400"/>
            <a:ext cx="3932236"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EA95BD66-BEF8-4039-BD4E-42D6E709C9A4}" type="datetime1">
              <a:rPr lang="fr-FR" smtClean="0"/>
              <a:pPr/>
              <a:t>27/04/2016</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19164C0E-5842-43BF-BCC1-810351AC69BF}" type="slidenum">
              <a:rPr lang="fr-FR" smtClean="0"/>
              <a:pPr/>
              <a:t>‹N°›</a:t>
            </a:fld>
            <a:endParaRPr lang="fr-FR" dirty="0"/>
          </a:p>
        </p:txBody>
      </p:sp>
    </p:spTree>
    <p:extLst>
      <p:ext uri="{BB962C8B-B14F-4D97-AF65-F5344CB8AC3E}">
        <p14:creationId xmlns:p14="http://schemas.microsoft.com/office/powerpoint/2010/main" val="266058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2"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1"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038476-1342-47B4-BD8F-0FB5C62F6598}" type="datetime1">
              <a:rPr lang="fr-FR" smtClean="0"/>
              <a:pPr/>
              <a:t>27/04/2016</a:t>
            </a:fld>
            <a:endParaRPr lang="fr-FR" dirty="0"/>
          </a:p>
        </p:txBody>
      </p:sp>
      <p:sp>
        <p:nvSpPr>
          <p:cNvPr id="5" name="Espace réservé du pied de page 4"/>
          <p:cNvSpPr>
            <a:spLocks noGrp="1"/>
          </p:cNvSpPr>
          <p:nvPr>
            <p:ph type="ftr" sz="quarter" idx="3"/>
          </p:nvPr>
        </p:nvSpPr>
        <p:spPr>
          <a:xfrm>
            <a:off x="4038602"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8610601"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164C0E-5842-43BF-BCC1-810351AC69BF}" type="slidenum">
              <a:rPr lang="fr-FR" smtClean="0"/>
              <a:pPr/>
              <a:t>‹N°›</a:t>
            </a:fld>
            <a:endParaRPr lang="fr-FR" dirty="0"/>
          </a:p>
        </p:txBody>
      </p:sp>
    </p:spTree>
    <p:extLst>
      <p:ext uri="{BB962C8B-B14F-4D97-AF65-F5344CB8AC3E}">
        <p14:creationId xmlns:p14="http://schemas.microsoft.com/office/powerpoint/2010/main" val="25060828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7.gif"/></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http://plasturgiejp.free.fr/Laboratoire/Comportement%20rh%E9ologique/Fluidit%E9/Cours-Fluidit%E9%20ISO%201133.pdf"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http://www.sgm.univ-savoie.fr/LP/carac_2014/Navarro_Trionfini/Navarro_Trionfini_MFI.mht" TargetMode="External"/><Relationship Id="rId5" Type="http://schemas.openxmlformats.org/officeDocument/2006/relationships/hyperlink" Target="http://schwendiplasturgie.free.fr/lycee/cours/Laboratoire.pdf" TargetMode="External"/><Relationship Id="rId4" Type="http://schemas.openxmlformats.org/officeDocument/2006/relationships/hyperlink" Target="http://www.sgm.univ-savoie.fr/LP/carac_2010/Cadio_Valla/MFI/Cadio_Valla_MFI.pdf"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mailto:Lionel.Flandin@univ-savoie.fr?subject=Probl%E8me%20sur%20le%20site%20web%20LP%20-%20Caract&#233;risation&amp;Body=Bonjour%20Monsieur,"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377372"/>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Titre 1"/>
          <p:cNvSpPr>
            <a:spLocks noGrp="1"/>
          </p:cNvSpPr>
          <p:nvPr>
            <p:ph type="ctrTitle"/>
          </p:nvPr>
        </p:nvSpPr>
        <p:spPr>
          <a:xfrm>
            <a:off x="1523996" y="692729"/>
            <a:ext cx="9144000" cy="1469792"/>
          </a:xfrm>
        </p:spPr>
        <p:txBody>
          <a:bodyPr>
            <a:normAutofit/>
          </a:bodyPr>
          <a:lstStyle/>
          <a:p>
            <a:pPr lvl="0">
              <a:lnSpc>
                <a:spcPct val="100000"/>
              </a:lnSpc>
              <a:spcBef>
                <a:spcPts val="0"/>
              </a:spcBef>
            </a:pPr>
            <a:r>
              <a:rPr lang="fr-FR" altLang="fr-FR" sz="4800" b="1" dirty="0">
                <a:solidFill>
                  <a:srgbClr val="0D0D0D"/>
                </a:solidFill>
                <a:latin typeface="Arial" charset="0"/>
                <a:ea typeface="Microsoft YaHei"/>
              </a:rPr>
              <a:t>MFI : </a:t>
            </a:r>
            <a:r>
              <a:rPr lang="fr-FR" altLang="fr-FR" sz="4800" b="1" dirty="0" err="1">
                <a:solidFill>
                  <a:srgbClr val="0D0D0D"/>
                </a:solidFill>
                <a:latin typeface="Arial" charset="0"/>
                <a:ea typeface="Microsoft YaHei"/>
              </a:rPr>
              <a:t>Melt</a:t>
            </a:r>
            <a:r>
              <a:rPr lang="fr-FR" altLang="fr-FR" sz="4800" b="1" dirty="0">
                <a:solidFill>
                  <a:srgbClr val="0D0D0D"/>
                </a:solidFill>
                <a:latin typeface="Arial" charset="0"/>
                <a:ea typeface="Microsoft YaHei"/>
              </a:rPr>
              <a:t> Flow Index</a:t>
            </a:r>
          </a:p>
        </p:txBody>
      </p:sp>
      <p:sp>
        <p:nvSpPr>
          <p:cNvPr id="3" name="Sous-titre 2"/>
          <p:cNvSpPr>
            <a:spLocks noGrp="1"/>
          </p:cNvSpPr>
          <p:nvPr>
            <p:ph type="subTitle" idx="1"/>
          </p:nvPr>
        </p:nvSpPr>
        <p:spPr>
          <a:xfrm rot="16200000">
            <a:off x="-1909309" y="3162302"/>
            <a:ext cx="5735639" cy="1655762"/>
          </a:xfrm>
        </p:spPr>
        <p:txBody>
          <a:bodyPr>
            <a:normAutofit/>
          </a:bodyPr>
          <a:lstStyle/>
          <a:p>
            <a:r>
              <a:rPr lang="fr-FR" sz="3200" dirty="0">
                <a:solidFill>
                  <a:schemeClr val="bg1">
                    <a:lumMod val="65000"/>
                  </a:schemeClr>
                </a:solidFill>
              </a:rPr>
              <a:t>M.F.I</a:t>
            </a:r>
          </a:p>
        </p:txBody>
      </p:sp>
      <p:pic>
        <p:nvPicPr>
          <p:cNvPr id="4" name="Imag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10751" y="8227"/>
            <a:ext cx="2381250" cy="1238250"/>
          </a:xfrm>
          <a:prstGeom prst="rect">
            <a:avLst/>
          </a:prstGeom>
        </p:spPr>
      </p:pic>
      <p:sp>
        <p:nvSpPr>
          <p:cNvPr id="8" name="ZoneTexte 7"/>
          <p:cNvSpPr txBox="1"/>
          <p:nvPr/>
        </p:nvSpPr>
        <p:spPr>
          <a:xfrm>
            <a:off x="-4" y="5750007"/>
            <a:ext cx="12192000" cy="1107996"/>
          </a:xfrm>
          <a:prstGeom prst="rect">
            <a:avLst/>
          </a:prstGeom>
          <a:noFill/>
          <a:ln w="12700">
            <a:noFill/>
          </a:ln>
        </p:spPr>
        <p:txBody>
          <a:bodyPr wrap="square" rtlCol="0">
            <a:spAutoFit/>
          </a:bodyPr>
          <a:lstStyle/>
          <a:p>
            <a:pPr algn="ctr"/>
            <a:r>
              <a:rPr lang="fr-FR" sz="2000" b="1" dirty="0">
                <a:solidFill>
                  <a:srgbClr val="10069F"/>
                </a:solidFill>
              </a:rPr>
              <a:t>Héloïse GAY – Gabriel MOREAU</a:t>
            </a:r>
          </a:p>
          <a:p>
            <a:pPr algn="ctr"/>
            <a:endParaRPr lang="fr-FR" sz="600" b="1" dirty="0">
              <a:solidFill>
                <a:srgbClr val="10069F"/>
              </a:solidFill>
            </a:endParaRPr>
          </a:p>
          <a:p>
            <a:pPr algn="ctr"/>
            <a:r>
              <a:rPr lang="fr-FR" sz="2000" b="1" dirty="0">
                <a:solidFill>
                  <a:srgbClr val="10069F"/>
                </a:solidFill>
              </a:rPr>
              <a:t>Licence professionnelle Polymer Engineering – 2015-2016</a:t>
            </a:r>
          </a:p>
          <a:p>
            <a:pPr algn="ctr"/>
            <a:endParaRPr lang="fr-FR" sz="2000" b="1" dirty="0">
              <a:solidFill>
                <a:srgbClr val="10069F"/>
              </a:solidFill>
            </a:endParaRPr>
          </a:p>
        </p:txBody>
      </p:sp>
      <p:pic>
        <p:nvPicPr>
          <p:cNvPr id="10" name="Image 9" descr="hh.PNG"/>
          <p:cNvPicPr>
            <a:picLocks noChangeAspect="1"/>
          </p:cNvPicPr>
          <p:nvPr/>
        </p:nvPicPr>
        <p:blipFill>
          <a:blip r:embed="rId4" cstate="print"/>
          <a:srcRect l="4551" t="38626" r="57598" b="13202"/>
          <a:stretch>
            <a:fillRect/>
          </a:stretch>
        </p:blipFill>
        <p:spPr>
          <a:xfrm>
            <a:off x="3732396" y="2255049"/>
            <a:ext cx="4132351" cy="3237151"/>
          </a:xfrm>
          <a:prstGeom prst="rect">
            <a:avLst/>
          </a:prstGeom>
        </p:spPr>
      </p:pic>
    </p:spTree>
    <p:extLst>
      <p:ext uri="{BB962C8B-B14F-4D97-AF65-F5344CB8AC3E}">
        <p14:creationId xmlns:p14="http://schemas.microsoft.com/office/powerpoint/2010/main" val="13356507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a:xfrm>
            <a:off x="9448800" y="6487374"/>
            <a:ext cx="2743200" cy="365125"/>
          </a:xfrm>
        </p:spPr>
        <p:txBody>
          <a:bodyPr/>
          <a:lstStyle/>
          <a:p>
            <a:fld id="{19164C0E-5842-43BF-BCC1-810351AC69BF}" type="slidenum">
              <a:rPr lang="fr-FR" sz="2000" smtClean="0">
                <a:solidFill>
                  <a:schemeClr val="tx1"/>
                </a:solidFill>
              </a:rPr>
              <a:pPr/>
              <a:t>10</a:t>
            </a:fld>
            <a:endParaRPr lang="fr-FR" sz="2000" dirty="0">
              <a:solidFill>
                <a:schemeClr val="tx1"/>
              </a:solidFill>
            </a:endParaRPr>
          </a:p>
        </p:txBody>
      </p:sp>
      <p:sp>
        <p:nvSpPr>
          <p:cNvPr id="5" name="ZoneTexte 4"/>
          <p:cNvSpPr txBox="1"/>
          <p:nvPr/>
        </p:nvSpPr>
        <p:spPr>
          <a:xfrm>
            <a:off x="-1781734" y="777651"/>
            <a:ext cx="12192000" cy="830997"/>
          </a:xfrm>
          <a:prstGeom prst="rect">
            <a:avLst/>
          </a:prstGeom>
          <a:noFill/>
        </p:spPr>
        <p:txBody>
          <a:bodyPr wrap="square" rtlCol="0">
            <a:spAutoFit/>
          </a:bodyPr>
          <a:lstStyle/>
          <a:p>
            <a:r>
              <a:rPr lang="fr-FR" sz="4800" dirty="0"/>
              <a:t>			6. Interrelation avec d’autres essais²</a:t>
            </a:r>
          </a:p>
        </p:txBody>
      </p:sp>
      <p:sp>
        <p:nvSpPr>
          <p:cNvPr id="6" name="Rectangle 3"/>
          <p:cNvSpPr txBox="1">
            <a:spLocks noChangeArrowheads="1"/>
          </p:cNvSpPr>
          <p:nvPr/>
        </p:nvSpPr>
        <p:spPr>
          <a:xfrm>
            <a:off x="1172585" y="1726931"/>
            <a:ext cx="10670937" cy="45508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ts val="0"/>
              </a:spcBef>
              <a:buNone/>
            </a:pPr>
            <a:endParaRPr lang="fr-FR" sz="1600" b="1" dirty="0"/>
          </a:p>
        </p:txBody>
      </p:sp>
      <p:sp>
        <p:nvSpPr>
          <p:cNvPr id="12" name="Rectangle 11"/>
          <p:cNvSpPr/>
          <p:nvPr/>
        </p:nvSpPr>
        <p:spPr>
          <a:xfrm>
            <a:off x="0" y="377372"/>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Sous-titre 2"/>
          <p:cNvSpPr txBox="1">
            <a:spLocks/>
          </p:cNvSpPr>
          <p:nvPr/>
        </p:nvSpPr>
        <p:spPr>
          <a:xfrm rot="16200000">
            <a:off x="-1909309" y="3162302"/>
            <a:ext cx="5735639"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dirty="0">
                <a:solidFill>
                  <a:schemeClr val="bg1">
                    <a:lumMod val="65000"/>
                  </a:schemeClr>
                </a:solidFill>
              </a:rPr>
              <a:t>M.F.I</a:t>
            </a:r>
          </a:p>
        </p:txBody>
      </p:sp>
      <p:pic>
        <p:nvPicPr>
          <p:cNvPr id="14" name="Imag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10751" y="8227"/>
            <a:ext cx="2381250" cy="1238250"/>
          </a:xfrm>
          <a:prstGeom prst="rect">
            <a:avLst/>
          </a:prstGeom>
        </p:spPr>
      </p:pic>
      <p:sp>
        <p:nvSpPr>
          <p:cNvPr id="15" name="ZoneTexte 14"/>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a:solidFill>
                  <a:srgbClr val="10069F"/>
                </a:solidFill>
              </a:rPr>
              <a:t>Héloïse GAY– Gabriel MOREAU</a:t>
            </a:r>
          </a:p>
        </p:txBody>
      </p:sp>
      <p:sp>
        <p:nvSpPr>
          <p:cNvPr id="16" name="ZoneTexte 15"/>
          <p:cNvSpPr txBox="1"/>
          <p:nvPr/>
        </p:nvSpPr>
        <p:spPr>
          <a:xfrm>
            <a:off x="868960" y="1609768"/>
            <a:ext cx="9541306" cy="1200329"/>
          </a:xfrm>
          <a:prstGeom prst="rect">
            <a:avLst/>
          </a:prstGeom>
          <a:noFill/>
        </p:spPr>
        <p:txBody>
          <a:bodyPr wrap="square" rtlCol="0">
            <a:spAutoFit/>
          </a:bodyPr>
          <a:lstStyle/>
          <a:p>
            <a:pPr algn="just"/>
            <a:r>
              <a:rPr lang="fr-FR" sz="2400" dirty="0">
                <a:cs typeface="Arial" pitchFamily="34" charset="0"/>
              </a:rPr>
              <a:t>Pour compléter les résultats il est possible de faire un essai de </a:t>
            </a:r>
            <a:r>
              <a:rPr lang="fr-FR" sz="2400" dirty="0" err="1">
                <a:cs typeface="Arial" pitchFamily="34" charset="0"/>
              </a:rPr>
              <a:t>viscosimétrie</a:t>
            </a:r>
            <a:r>
              <a:rPr lang="fr-FR" sz="2400" dirty="0">
                <a:cs typeface="Arial" pitchFamily="34" charset="0"/>
              </a:rPr>
              <a:t> capillaire. </a:t>
            </a:r>
          </a:p>
          <a:p>
            <a:pPr algn="just"/>
            <a:endParaRPr lang="fr-FR" sz="2400" dirty="0">
              <a:cs typeface="Arial" pitchFamily="34" charset="0"/>
            </a:endParaRPr>
          </a:p>
        </p:txBody>
      </p:sp>
      <p:pic>
        <p:nvPicPr>
          <p:cNvPr id="17" name="Image 16"/>
          <p:cNvPicPr/>
          <p:nvPr/>
        </p:nvPicPr>
        <p:blipFill>
          <a:blip r:embed="rId4" cstate="print"/>
          <a:stretch>
            <a:fillRect/>
          </a:stretch>
        </p:blipFill>
        <p:spPr>
          <a:xfrm>
            <a:off x="7671033" y="2633683"/>
            <a:ext cx="3744416" cy="3024336"/>
          </a:xfrm>
          <a:prstGeom prst="rect">
            <a:avLst/>
          </a:prstGeom>
        </p:spPr>
      </p:pic>
      <p:sp>
        <p:nvSpPr>
          <p:cNvPr id="19" name="ZoneTexte 18"/>
          <p:cNvSpPr txBox="1"/>
          <p:nvPr/>
        </p:nvSpPr>
        <p:spPr>
          <a:xfrm>
            <a:off x="868960" y="2515400"/>
            <a:ext cx="6860034" cy="1938992"/>
          </a:xfrm>
          <a:prstGeom prst="rect">
            <a:avLst/>
          </a:prstGeom>
          <a:noFill/>
        </p:spPr>
        <p:txBody>
          <a:bodyPr wrap="square" rtlCol="0">
            <a:spAutoFit/>
          </a:bodyPr>
          <a:lstStyle/>
          <a:p>
            <a:pPr algn="just"/>
            <a:r>
              <a:rPr lang="fr-FR" sz="2400" dirty="0">
                <a:cs typeface="Arial" pitchFamily="34" charset="0"/>
              </a:rPr>
              <a:t>Le principe de cet essai est de mettre le polymère en solution, puis de mesurer le temps que met la solution pour s’écouler entre 2 repères. </a:t>
            </a:r>
          </a:p>
          <a:p>
            <a:pPr algn="just"/>
            <a:endParaRPr lang="fr-FR" sz="2400" dirty="0">
              <a:cs typeface="Arial" pitchFamily="34" charset="0"/>
            </a:endParaRPr>
          </a:p>
          <a:p>
            <a:pPr algn="just"/>
            <a:r>
              <a:rPr lang="fr-FR" sz="2400" dirty="0">
                <a:cs typeface="Arial" pitchFamily="34" charset="0"/>
              </a:rPr>
              <a:t>Cette méthode permet de : </a:t>
            </a:r>
          </a:p>
        </p:txBody>
      </p:sp>
      <p:sp>
        <p:nvSpPr>
          <p:cNvPr id="20" name="ZoneTexte 19"/>
          <p:cNvSpPr txBox="1"/>
          <p:nvPr/>
        </p:nvSpPr>
        <p:spPr>
          <a:xfrm>
            <a:off x="1385570" y="4493557"/>
            <a:ext cx="5857391" cy="1569660"/>
          </a:xfrm>
          <a:prstGeom prst="rect">
            <a:avLst/>
          </a:prstGeom>
          <a:noFill/>
        </p:spPr>
        <p:txBody>
          <a:bodyPr wrap="square" rtlCol="0">
            <a:spAutoFit/>
          </a:bodyPr>
          <a:lstStyle/>
          <a:p>
            <a:pPr algn="just">
              <a:buFont typeface="Arial" pitchFamily="34" charset="0"/>
              <a:buChar char="•"/>
            </a:pPr>
            <a:r>
              <a:rPr lang="fr-FR" sz="2400" dirty="0">
                <a:cs typeface="Arial" pitchFamily="34" charset="0"/>
              </a:rPr>
              <a:t> déterminer la viscosité du polymère</a:t>
            </a:r>
          </a:p>
          <a:p>
            <a:pPr algn="just"/>
            <a:endParaRPr lang="fr-FR" sz="2400" dirty="0">
              <a:cs typeface="Arial" pitchFamily="34" charset="0"/>
            </a:endParaRPr>
          </a:p>
          <a:p>
            <a:pPr algn="just">
              <a:buFont typeface="Arial" pitchFamily="34" charset="0"/>
              <a:buChar char="•"/>
            </a:pPr>
            <a:r>
              <a:rPr lang="fr-FR" sz="2400" dirty="0">
                <a:cs typeface="Arial" pitchFamily="34" charset="0"/>
              </a:rPr>
              <a:t> calculer sa masse moléculaire moyenne.</a:t>
            </a:r>
            <a:endParaRPr lang="fr-FR" sz="2400" dirty="0"/>
          </a:p>
          <a:p>
            <a:endParaRPr lang="fr-FR" sz="2400" dirty="0"/>
          </a:p>
        </p:txBody>
      </p:sp>
    </p:spTree>
    <p:extLst>
      <p:ext uri="{BB962C8B-B14F-4D97-AF65-F5344CB8AC3E}">
        <p14:creationId xmlns:p14="http://schemas.microsoft.com/office/powerpoint/2010/main" val="17872297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a:xfrm>
            <a:off x="9448800" y="6487374"/>
            <a:ext cx="2743200" cy="365125"/>
          </a:xfrm>
        </p:spPr>
        <p:txBody>
          <a:bodyPr/>
          <a:lstStyle/>
          <a:p>
            <a:fld id="{19164C0E-5842-43BF-BCC1-810351AC69BF}" type="slidenum">
              <a:rPr lang="fr-FR" sz="2000" smtClean="0">
                <a:solidFill>
                  <a:schemeClr val="tx1"/>
                </a:solidFill>
              </a:rPr>
              <a:pPr/>
              <a:t>11</a:t>
            </a:fld>
            <a:endParaRPr lang="fr-FR" sz="2000" dirty="0">
              <a:solidFill>
                <a:schemeClr val="tx1"/>
              </a:solidFill>
            </a:endParaRPr>
          </a:p>
        </p:txBody>
      </p:sp>
      <p:sp>
        <p:nvSpPr>
          <p:cNvPr id="5" name="ZoneTexte 4"/>
          <p:cNvSpPr txBox="1"/>
          <p:nvPr/>
        </p:nvSpPr>
        <p:spPr>
          <a:xfrm>
            <a:off x="-1058" y="777651"/>
            <a:ext cx="12192000" cy="830997"/>
          </a:xfrm>
          <a:prstGeom prst="rect">
            <a:avLst/>
          </a:prstGeom>
          <a:noFill/>
        </p:spPr>
        <p:txBody>
          <a:bodyPr wrap="square" rtlCol="0">
            <a:spAutoFit/>
          </a:bodyPr>
          <a:lstStyle/>
          <a:p>
            <a:r>
              <a:rPr lang="fr-FR" sz="4800" dirty="0"/>
              <a:t>		7. Lexique</a:t>
            </a:r>
          </a:p>
        </p:txBody>
      </p:sp>
      <p:sp>
        <p:nvSpPr>
          <p:cNvPr id="6" name="Rectangle 3"/>
          <p:cNvSpPr txBox="1">
            <a:spLocks noChangeArrowheads="1"/>
          </p:cNvSpPr>
          <p:nvPr/>
        </p:nvSpPr>
        <p:spPr>
          <a:xfrm>
            <a:off x="1172585" y="1726931"/>
            <a:ext cx="10670937" cy="45508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ts val="0"/>
              </a:spcBef>
              <a:buNone/>
            </a:pPr>
            <a:endParaRPr lang="fr-FR" sz="1600" b="1" dirty="0"/>
          </a:p>
        </p:txBody>
      </p:sp>
      <p:sp>
        <p:nvSpPr>
          <p:cNvPr id="12" name="Rectangle 11"/>
          <p:cNvSpPr/>
          <p:nvPr/>
        </p:nvSpPr>
        <p:spPr>
          <a:xfrm>
            <a:off x="0" y="377372"/>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Sous-titre 2"/>
          <p:cNvSpPr txBox="1">
            <a:spLocks/>
          </p:cNvSpPr>
          <p:nvPr/>
        </p:nvSpPr>
        <p:spPr>
          <a:xfrm rot="16200000">
            <a:off x="-1909309" y="3162302"/>
            <a:ext cx="5735639"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dirty="0">
                <a:solidFill>
                  <a:schemeClr val="bg1">
                    <a:lumMod val="65000"/>
                  </a:schemeClr>
                </a:solidFill>
              </a:rPr>
              <a:t>M.F.I</a:t>
            </a:r>
          </a:p>
        </p:txBody>
      </p:sp>
      <p:pic>
        <p:nvPicPr>
          <p:cNvPr id="14" name="Imag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10751" y="8227"/>
            <a:ext cx="2381250" cy="1238250"/>
          </a:xfrm>
          <a:prstGeom prst="rect">
            <a:avLst/>
          </a:prstGeom>
        </p:spPr>
      </p:pic>
      <p:sp>
        <p:nvSpPr>
          <p:cNvPr id="15" name="ZoneTexte 14"/>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a:solidFill>
                  <a:srgbClr val="10069F"/>
                </a:solidFill>
              </a:rPr>
              <a:t>Héloïse GAY– Gabriel MOREAU</a:t>
            </a:r>
          </a:p>
        </p:txBody>
      </p:sp>
      <p:sp>
        <p:nvSpPr>
          <p:cNvPr id="3" name="ZoneTexte 2"/>
          <p:cNvSpPr txBox="1"/>
          <p:nvPr/>
        </p:nvSpPr>
        <p:spPr>
          <a:xfrm>
            <a:off x="1430678" y="2084092"/>
            <a:ext cx="8373837" cy="3416320"/>
          </a:xfrm>
          <a:prstGeom prst="rect">
            <a:avLst/>
          </a:prstGeom>
          <a:noFill/>
        </p:spPr>
        <p:txBody>
          <a:bodyPr wrap="square" rtlCol="0">
            <a:spAutoFit/>
          </a:bodyPr>
          <a:lstStyle/>
          <a:p>
            <a:r>
              <a:rPr lang="fr-FR" sz="2400" dirty="0" err="1">
                <a:cs typeface="Arial" pitchFamily="34" charset="0"/>
              </a:rPr>
              <a:t>Melt</a:t>
            </a:r>
            <a:r>
              <a:rPr lang="fr-FR" sz="2400" dirty="0">
                <a:cs typeface="Arial" pitchFamily="34" charset="0"/>
              </a:rPr>
              <a:t> Flow Index : indice de fluidité</a:t>
            </a:r>
          </a:p>
          <a:p>
            <a:endParaRPr lang="fr-FR" sz="2400" dirty="0">
              <a:cs typeface="Arial" pitchFamily="34" charset="0"/>
            </a:endParaRPr>
          </a:p>
          <a:p>
            <a:r>
              <a:rPr lang="fr-FR" sz="2400" dirty="0" err="1">
                <a:cs typeface="Arial" pitchFamily="34" charset="0"/>
              </a:rPr>
              <a:t>Melting</a:t>
            </a:r>
            <a:r>
              <a:rPr lang="fr-FR" sz="2400" dirty="0">
                <a:cs typeface="Arial" pitchFamily="34" charset="0"/>
              </a:rPr>
              <a:t> point : transition vitreuse</a:t>
            </a:r>
          </a:p>
          <a:p>
            <a:endParaRPr lang="fr-FR" sz="2400" dirty="0">
              <a:cs typeface="Arial" pitchFamily="34" charset="0"/>
            </a:endParaRPr>
          </a:p>
          <a:p>
            <a:r>
              <a:rPr lang="fr-FR" sz="2400" dirty="0">
                <a:cs typeface="Arial" pitchFamily="34" charset="0"/>
              </a:rPr>
              <a:t>Die : filière</a:t>
            </a:r>
          </a:p>
          <a:p>
            <a:endParaRPr lang="fr-FR" sz="2400" dirty="0">
              <a:cs typeface="Arial" pitchFamily="34" charset="0"/>
            </a:endParaRPr>
          </a:p>
          <a:p>
            <a:r>
              <a:rPr lang="fr-FR" sz="2400" dirty="0">
                <a:cs typeface="Arial" pitchFamily="34" charset="0"/>
              </a:rPr>
              <a:t>Piston : piston</a:t>
            </a:r>
          </a:p>
          <a:p>
            <a:endParaRPr lang="fr-FR" sz="2400" dirty="0">
              <a:cs typeface="Arial" pitchFamily="34" charset="0"/>
            </a:endParaRPr>
          </a:p>
          <a:p>
            <a:endParaRPr lang="fr-FR" sz="2400" dirty="0">
              <a:cs typeface="Arial" pitchFamily="34" charset="0"/>
            </a:endParaRPr>
          </a:p>
        </p:txBody>
      </p:sp>
    </p:spTree>
    <p:extLst>
      <p:ext uri="{BB962C8B-B14F-4D97-AF65-F5344CB8AC3E}">
        <p14:creationId xmlns:p14="http://schemas.microsoft.com/office/powerpoint/2010/main" val="31245157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a:xfrm>
            <a:off x="9448800" y="6487374"/>
            <a:ext cx="2743200" cy="365125"/>
          </a:xfrm>
        </p:spPr>
        <p:txBody>
          <a:bodyPr/>
          <a:lstStyle/>
          <a:p>
            <a:fld id="{19164C0E-5842-43BF-BCC1-810351AC69BF}" type="slidenum">
              <a:rPr lang="fr-FR" sz="2000" smtClean="0">
                <a:solidFill>
                  <a:schemeClr val="tx1"/>
                </a:solidFill>
              </a:rPr>
              <a:pPr/>
              <a:t>12</a:t>
            </a:fld>
            <a:endParaRPr lang="fr-FR" sz="2000" dirty="0">
              <a:solidFill>
                <a:schemeClr val="tx1"/>
              </a:solidFill>
            </a:endParaRPr>
          </a:p>
        </p:txBody>
      </p:sp>
      <p:sp>
        <p:nvSpPr>
          <p:cNvPr id="5" name="ZoneTexte 4"/>
          <p:cNvSpPr txBox="1"/>
          <p:nvPr/>
        </p:nvSpPr>
        <p:spPr>
          <a:xfrm>
            <a:off x="-1058" y="777651"/>
            <a:ext cx="12192000" cy="830997"/>
          </a:xfrm>
          <a:prstGeom prst="rect">
            <a:avLst/>
          </a:prstGeom>
          <a:noFill/>
        </p:spPr>
        <p:txBody>
          <a:bodyPr wrap="square" rtlCol="0">
            <a:spAutoFit/>
          </a:bodyPr>
          <a:lstStyle/>
          <a:p>
            <a:r>
              <a:rPr lang="fr-FR" sz="4800" dirty="0"/>
              <a:t>	8. source</a:t>
            </a:r>
          </a:p>
        </p:txBody>
      </p:sp>
      <p:sp>
        <p:nvSpPr>
          <p:cNvPr id="6" name="Rectangle 3"/>
          <p:cNvSpPr txBox="1">
            <a:spLocks noChangeArrowheads="1"/>
          </p:cNvSpPr>
          <p:nvPr/>
        </p:nvSpPr>
        <p:spPr>
          <a:xfrm>
            <a:off x="1172585" y="1726931"/>
            <a:ext cx="10670937" cy="45508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ts val="0"/>
              </a:spcBef>
              <a:buNone/>
            </a:pPr>
            <a:endParaRPr lang="fr-FR" sz="1600" b="1" dirty="0"/>
          </a:p>
        </p:txBody>
      </p:sp>
      <p:sp>
        <p:nvSpPr>
          <p:cNvPr id="12" name="Rectangle 11"/>
          <p:cNvSpPr/>
          <p:nvPr/>
        </p:nvSpPr>
        <p:spPr>
          <a:xfrm>
            <a:off x="0" y="377372"/>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Sous-titre 2"/>
          <p:cNvSpPr txBox="1">
            <a:spLocks/>
          </p:cNvSpPr>
          <p:nvPr/>
        </p:nvSpPr>
        <p:spPr>
          <a:xfrm rot="16200000">
            <a:off x="-1909309" y="3162302"/>
            <a:ext cx="5735639"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dirty="0">
                <a:solidFill>
                  <a:schemeClr val="bg1">
                    <a:lumMod val="65000"/>
                  </a:schemeClr>
                </a:solidFill>
              </a:rPr>
              <a:t>M.F.I</a:t>
            </a:r>
          </a:p>
        </p:txBody>
      </p:sp>
      <p:pic>
        <p:nvPicPr>
          <p:cNvPr id="14" name="Imag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10751" y="8227"/>
            <a:ext cx="2381250" cy="1238250"/>
          </a:xfrm>
          <a:prstGeom prst="rect">
            <a:avLst/>
          </a:prstGeom>
        </p:spPr>
      </p:pic>
      <p:sp>
        <p:nvSpPr>
          <p:cNvPr id="15" name="ZoneTexte 14"/>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a:solidFill>
                  <a:srgbClr val="10069F"/>
                </a:solidFill>
              </a:rPr>
              <a:t>Héloïse GAY– Gabriel MOREAU</a:t>
            </a:r>
          </a:p>
        </p:txBody>
      </p:sp>
      <p:sp>
        <p:nvSpPr>
          <p:cNvPr id="10" name="ZoneTexte 9"/>
          <p:cNvSpPr txBox="1"/>
          <p:nvPr/>
        </p:nvSpPr>
        <p:spPr>
          <a:xfrm>
            <a:off x="1196885" y="1660653"/>
            <a:ext cx="10390956" cy="4154984"/>
          </a:xfrm>
          <a:prstGeom prst="rect">
            <a:avLst/>
          </a:prstGeom>
          <a:noFill/>
        </p:spPr>
        <p:txBody>
          <a:bodyPr wrap="square" rtlCol="0">
            <a:spAutoFit/>
          </a:bodyPr>
          <a:lstStyle/>
          <a:p>
            <a:pPr marL="285750" indent="-285750" algn="just">
              <a:buFont typeface="Arial" panose="020B0604020202020204" pitchFamily="34" charset="0"/>
              <a:buChar char="•"/>
            </a:pPr>
            <a:endParaRPr lang="fr-FR" altLang="fr-FR" sz="2400" u="sng" dirty="0">
              <a:solidFill>
                <a:srgbClr val="009999"/>
              </a:solidFill>
              <a:latin typeface="Arial" charset="0"/>
              <a:hlinkClick r:id="rId4"/>
            </a:endParaRPr>
          </a:p>
          <a:p>
            <a:pPr marL="285750" indent="-285750" algn="just">
              <a:buFont typeface="Arial" panose="020B0604020202020204" pitchFamily="34" charset="0"/>
              <a:buChar char="•"/>
            </a:pPr>
            <a:r>
              <a:rPr lang="fr-FR" sz="2400" dirty="0">
                <a:latin typeface="Arial" pitchFamily="34" charset="0"/>
                <a:cs typeface="Arial" pitchFamily="34" charset="0"/>
                <a:hlinkClick r:id="rId5"/>
              </a:rPr>
              <a:t>http://schwendiplasturgie.free.fr/lycee/cours/Laboratoire.pdf</a:t>
            </a:r>
            <a:endParaRPr lang="fr-FR" sz="2400" dirty="0">
              <a:latin typeface="Arial" pitchFamily="34" charset="0"/>
              <a:cs typeface="Arial" pitchFamily="34" charset="0"/>
            </a:endParaRPr>
          </a:p>
          <a:p>
            <a:pPr marL="285750" indent="-285750" algn="just">
              <a:buFont typeface="Arial" panose="020B0604020202020204" pitchFamily="34" charset="0"/>
              <a:buChar char="•"/>
            </a:pPr>
            <a:endParaRPr lang="fr-FR" altLang="fr-FR" sz="2400" u="sng" dirty="0">
              <a:solidFill>
                <a:srgbClr val="009999"/>
              </a:solidFill>
              <a:latin typeface="Arial" charset="0"/>
            </a:endParaRPr>
          </a:p>
          <a:p>
            <a:pPr algn="just"/>
            <a:endParaRPr lang="fr-FR" altLang="fr-FR" sz="2400" u="sng" dirty="0">
              <a:solidFill>
                <a:srgbClr val="009999"/>
              </a:solidFill>
              <a:latin typeface="Arial" charset="0"/>
              <a:hlinkClick r:id="rId4"/>
            </a:endParaRPr>
          </a:p>
          <a:p>
            <a:pPr marL="285750" indent="-285750" algn="just">
              <a:buFont typeface="Arial" panose="020B0604020202020204" pitchFamily="34" charset="0"/>
              <a:buChar char="•"/>
            </a:pPr>
            <a:r>
              <a:rPr lang="fr-FR" sz="2400" dirty="0">
                <a:latin typeface="Arial" pitchFamily="34" charset="0"/>
                <a:cs typeface="Arial" pitchFamily="34" charset="0"/>
                <a:hlinkClick r:id="rId6"/>
              </a:rPr>
              <a:t>http://www.sgm.univ-savoie.fr/LP/carac_2014/Navarro_Trionfini/Navarro_Trionfini_MFI.mht</a:t>
            </a:r>
            <a:endParaRPr lang="fr-FR" sz="2400" dirty="0">
              <a:latin typeface="Arial" pitchFamily="34" charset="0"/>
              <a:cs typeface="Arial" pitchFamily="34" charset="0"/>
            </a:endParaRPr>
          </a:p>
          <a:p>
            <a:pPr algn="just"/>
            <a:endParaRPr lang="fr-FR" sz="2400" dirty="0">
              <a:latin typeface="Arial" pitchFamily="34" charset="0"/>
              <a:cs typeface="Arial" pitchFamily="34" charset="0"/>
            </a:endParaRPr>
          </a:p>
          <a:p>
            <a:pPr algn="just"/>
            <a:endParaRPr lang="fr-FR" sz="2400" dirty="0">
              <a:latin typeface="Arial" pitchFamily="34" charset="0"/>
              <a:cs typeface="Arial" pitchFamily="34" charset="0"/>
            </a:endParaRPr>
          </a:p>
          <a:p>
            <a:pPr marL="285750" indent="-285750" algn="just">
              <a:buFont typeface="Arial" panose="020B0604020202020204" pitchFamily="34" charset="0"/>
              <a:buChar char="•"/>
            </a:pPr>
            <a:r>
              <a:rPr lang="fr-FR" altLang="fr-FR" sz="2400" u="sng" dirty="0">
                <a:solidFill>
                  <a:srgbClr val="009999"/>
                </a:solidFill>
                <a:latin typeface="Arial" charset="0"/>
                <a:hlinkClick r:id="rId7"/>
              </a:rPr>
              <a:t>http://plasturgiejp.free.fr/Laboratoire/Comportement%20rh%E9ologique/Fluidit%E9/Cours-Fluidit%E9%20ISO%201133.pdf</a:t>
            </a:r>
            <a:endParaRPr lang="fr-FR" altLang="fr-FR" sz="2400" u="sng" dirty="0">
              <a:solidFill>
                <a:srgbClr val="009999"/>
              </a:solidFill>
              <a:latin typeface="Arial" charset="0"/>
            </a:endParaRPr>
          </a:p>
          <a:p>
            <a:pPr algn="just"/>
            <a:endParaRPr lang="fr-FR" sz="2400" dirty="0">
              <a:latin typeface="Arial" pitchFamily="34" charset="0"/>
              <a:cs typeface="Arial" pitchFamily="34" charset="0"/>
            </a:endParaRPr>
          </a:p>
        </p:txBody>
      </p:sp>
    </p:spTree>
    <p:extLst>
      <p:ext uri="{BB962C8B-B14F-4D97-AF65-F5344CB8AC3E}">
        <p14:creationId xmlns:p14="http://schemas.microsoft.com/office/powerpoint/2010/main" val="40217401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a:xfrm>
            <a:off x="9448800" y="6487373"/>
            <a:ext cx="27432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19164C0E-5842-43BF-BCC1-810351AC69BF}" type="slidenum">
              <a:rPr kumimoji="0" lang="fr-FR" sz="2000" b="0" i="0" u="none" strike="noStrike" kern="0" cap="none" spc="0" normalizeH="0" baseline="0" noProof="0" smtClean="0">
                <a:ln>
                  <a:noFill/>
                </a:ln>
                <a:solidFill>
                  <a:schemeClr val="tx1"/>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2</a:t>
            </a:fld>
            <a:endParaRPr kumimoji="0" lang="fr-FR" sz="2000" b="0" i="0" u="none" strike="noStrike" kern="0" cap="none" spc="0" normalizeH="0" baseline="0" noProof="0" dirty="0">
              <a:ln>
                <a:noFill/>
              </a:ln>
              <a:solidFill>
                <a:schemeClr val="tx1"/>
              </a:solidFill>
              <a:effectLst/>
              <a:uLnTx/>
              <a:uFillTx/>
            </a:endParaRPr>
          </a:p>
        </p:txBody>
      </p:sp>
      <p:sp>
        <p:nvSpPr>
          <p:cNvPr id="9" name="ZoneTexte 8"/>
          <p:cNvSpPr txBox="1"/>
          <p:nvPr/>
        </p:nvSpPr>
        <p:spPr>
          <a:xfrm>
            <a:off x="-1057" y="777650"/>
            <a:ext cx="12192000" cy="83099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4800" b="0" i="0" u="none" strike="noStrike" kern="0" cap="none" spc="0" normalizeH="0" baseline="0" noProof="0" dirty="0">
                <a:ln>
                  <a:noFill/>
                </a:ln>
                <a:solidFill>
                  <a:sysClr val="windowText" lastClr="000000"/>
                </a:solidFill>
                <a:effectLst/>
                <a:uLnTx/>
                <a:uFillTx/>
              </a:rPr>
              <a:t>			Mise en garde</a:t>
            </a:r>
          </a:p>
        </p:txBody>
      </p:sp>
      <p:sp>
        <p:nvSpPr>
          <p:cNvPr id="10" name="Rectangle 3"/>
          <p:cNvSpPr txBox="1">
            <a:spLocks noChangeArrowheads="1"/>
          </p:cNvSpPr>
          <p:nvPr/>
        </p:nvSpPr>
        <p:spPr>
          <a:xfrm>
            <a:off x="5965598" y="1729269"/>
            <a:ext cx="4644344" cy="506128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FR" altLang="fr-FR" sz="1600" b="0" i="0" u="none" strike="noStrike" kern="1200" cap="none" spc="0" normalizeH="0" baseline="0" noProof="0" dirty="0">
                <a:ln>
                  <a:noFill/>
                </a:ln>
                <a:solidFill>
                  <a:schemeClr val="tx1"/>
                </a:solidFill>
                <a:effectLst/>
                <a:uLnTx/>
                <a:uFillTx/>
                <a:latin typeface="+mn-lt"/>
                <a:ea typeface="+mn-ea"/>
                <a:cs typeface="+mn-cs"/>
              </a:rPr>
              <a:t>Cette présentation a été réalisée dans le cadre de notre formation en licence professionnelle plasturgie ; elle résulte de la synthèse des sources (Cf. fin de présentation) que nous avons pu trouver, et nous ne pouvons en aucun cas être tenu responsable des éventuelles erreurs techniques.</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FR" altLang="fr-FR" sz="1600" b="0" i="0" u="none" strike="noStrike" kern="1200" cap="none" spc="0" normalizeH="0" baseline="0" noProof="0" dirty="0">
                <a:ln>
                  <a:noFill/>
                </a:ln>
                <a:solidFill>
                  <a:schemeClr val="tx1"/>
                </a:solidFill>
                <a:effectLst/>
                <a:uLnTx/>
                <a:uFillTx/>
                <a:latin typeface="+mn-lt"/>
                <a:ea typeface="+mn-ea"/>
                <a:cs typeface="+mn-cs"/>
              </a:rPr>
              <a:t>Vous devrez être critique quand à l’utilisation de ce support, et nous vous invitons à vous référer directement aux sources citées.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FR" altLang="fr-FR" sz="1600" b="0" i="0" u="none" strike="noStrike" kern="1200" cap="none" spc="0" normalizeH="0" baseline="0" noProof="0" dirty="0">
                <a:ln>
                  <a:noFill/>
                </a:ln>
                <a:solidFill>
                  <a:schemeClr val="tx1"/>
                </a:solidFill>
                <a:effectLst/>
                <a:uLnTx/>
                <a:uFillTx/>
                <a:latin typeface="+mn-lt"/>
                <a:ea typeface="+mn-ea"/>
                <a:cs typeface="+mn-cs"/>
              </a:rPr>
              <a:t>Si ... </a:t>
            </a:r>
            <a:br>
              <a:rPr kumimoji="0" lang="fr-FR" altLang="fr-FR" sz="1600" b="0" i="0" u="none" strike="noStrike" kern="1200" cap="none" spc="0" normalizeH="0" baseline="0" noProof="0" dirty="0">
                <a:ln>
                  <a:noFill/>
                </a:ln>
                <a:solidFill>
                  <a:schemeClr val="tx1"/>
                </a:solidFill>
                <a:effectLst/>
                <a:uLnTx/>
                <a:uFillTx/>
                <a:latin typeface="+mn-lt"/>
                <a:ea typeface="+mn-ea"/>
                <a:cs typeface="+mn-cs"/>
              </a:rPr>
            </a:br>
            <a:r>
              <a:rPr kumimoji="0" lang="fr-FR" altLang="fr-FR" sz="1600" b="0" i="0" u="none" strike="noStrike" kern="1200" cap="none" spc="0" normalizeH="0" baseline="0" noProof="0" dirty="0">
                <a:ln>
                  <a:noFill/>
                </a:ln>
                <a:solidFill>
                  <a:schemeClr val="tx1"/>
                </a:solidFill>
                <a:effectLst/>
                <a:uLnTx/>
                <a:uFillTx/>
                <a:latin typeface="+mn-lt"/>
                <a:ea typeface="+mn-ea"/>
                <a:cs typeface="+mn-cs"/>
              </a:rPr>
              <a:t> </a:t>
            </a:r>
            <a:r>
              <a:rPr kumimoji="0" lang="fr-FR" altLang="fr-FR" sz="1600" b="1" i="0" u="none" strike="noStrike" kern="1200" cap="none" spc="0" normalizeH="0" baseline="0" noProof="0" dirty="0">
                <a:ln>
                  <a:noFill/>
                </a:ln>
                <a:solidFill>
                  <a:srgbClr val="CC6600"/>
                </a:solidFill>
                <a:effectLst/>
                <a:uLnTx/>
                <a:uFillTx/>
                <a:latin typeface="+mn-lt"/>
                <a:ea typeface="+mn-ea"/>
                <a:cs typeface="+mn-cs"/>
              </a:rPr>
              <a:t>- vous rencontrez un problème de navigation (type </a:t>
            </a:r>
            <a:r>
              <a:rPr kumimoji="0" lang="fr-FR" altLang="fr-FR" sz="1600" b="1" i="0" u="none" strike="noStrike" kern="1200" cap="none" spc="0" normalizeH="0" baseline="0" noProof="0" dirty="0" err="1">
                <a:ln>
                  <a:noFill/>
                </a:ln>
                <a:solidFill>
                  <a:srgbClr val="CC6600"/>
                </a:solidFill>
                <a:effectLst/>
                <a:uLnTx/>
                <a:uFillTx/>
                <a:latin typeface="+mn-lt"/>
                <a:ea typeface="+mn-ea"/>
                <a:cs typeface="+mn-cs"/>
              </a:rPr>
              <a:t>error</a:t>
            </a:r>
            <a:r>
              <a:rPr kumimoji="0" lang="fr-FR" altLang="fr-FR" sz="1600" b="1" i="0" u="none" strike="noStrike" kern="1200" cap="none" spc="0" normalizeH="0" baseline="0" noProof="0" dirty="0">
                <a:ln>
                  <a:noFill/>
                </a:ln>
                <a:solidFill>
                  <a:srgbClr val="CC6600"/>
                </a:solidFill>
                <a:effectLst/>
                <a:uLnTx/>
                <a:uFillTx/>
                <a:latin typeface="+mn-lt"/>
                <a:ea typeface="+mn-ea"/>
                <a:cs typeface="+mn-cs"/>
              </a:rPr>
              <a:t> 404),</a:t>
            </a:r>
            <a:br>
              <a:rPr kumimoji="0" lang="fr-FR" altLang="fr-FR" sz="1600" b="1" i="0" u="none" strike="noStrike" kern="1200" cap="none" spc="0" normalizeH="0" baseline="0" noProof="0" dirty="0">
                <a:ln>
                  <a:noFill/>
                </a:ln>
                <a:solidFill>
                  <a:srgbClr val="CC6600"/>
                </a:solidFill>
                <a:effectLst/>
                <a:uLnTx/>
                <a:uFillTx/>
                <a:latin typeface="+mn-lt"/>
                <a:ea typeface="+mn-ea"/>
                <a:cs typeface="+mn-cs"/>
              </a:rPr>
            </a:br>
            <a:r>
              <a:rPr kumimoji="0" lang="fr-FR" altLang="fr-FR" sz="1600" b="1" i="0" u="none" strike="noStrike" kern="1200" cap="none" spc="0" normalizeH="0" baseline="0" noProof="0" dirty="0">
                <a:ln>
                  <a:noFill/>
                </a:ln>
                <a:solidFill>
                  <a:srgbClr val="CC6600"/>
                </a:solidFill>
                <a:effectLst/>
                <a:uLnTx/>
                <a:uFillTx/>
                <a:latin typeface="+mn-lt"/>
                <a:ea typeface="+mn-ea"/>
                <a:cs typeface="+mn-cs"/>
              </a:rPr>
              <a:t> - vous tombez sur une faute ... de frappe,</a:t>
            </a:r>
            <a:br>
              <a:rPr kumimoji="0" lang="fr-FR" altLang="fr-FR" sz="1600" b="1" i="0" u="none" strike="noStrike" kern="1200" cap="none" spc="0" normalizeH="0" baseline="0" noProof="0" dirty="0">
                <a:ln>
                  <a:noFill/>
                </a:ln>
                <a:solidFill>
                  <a:srgbClr val="CC6600"/>
                </a:solidFill>
                <a:effectLst/>
                <a:uLnTx/>
                <a:uFillTx/>
                <a:latin typeface="+mn-lt"/>
                <a:ea typeface="+mn-ea"/>
                <a:cs typeface="+mn-cs"/>
              </a:rPr>
            </a:br>
            <a:r>
              <a:rPr kumimoji="0" lang="fr-FR" altLang="fr-FR" sz="1600" b="1" i="0" u="none" strike="noStrike" kern="1200" cap="none" spc="0" normalizeH="0" baseline="0" noProof="0" dirty="0">
                <a:ln>
                  <a:noFill/>
                </a:ln>
                <a:solidFill>
                  <a:srgbClr val="CC6600"/>
                </a:solidFill>
                <a:effectLst/>
                <a:uLnTx/>
                <a:uFillTx/>
                <a:latin typeface="+mn-lt"/>
                <a:ea typeface="+mn-ea"/>
                <a:cs typeface="+mn-cs"/>
              </a:rPr>
              <a:t> - vous pensez que des choses manques ou sont en trop,</a:t>
            </a:r>
            <a:br>
              <a:rPr kumimoji="0" lang="fr-FR" altLang="fr-FR" sz="1600" b="1" i="0" u="none" strike="noStrike" kern="1200" cap="none" spc="0" normalizeH="0" baseline="0" noProof="0" dirty="0">
                <a:ln>
                  <a:noFill/>
                </a:ln>
                <a:solidFill>
                  <a:srgbClr val="CC6600"/>
                </a:solidFill>
                <a:effectLst/>
                <a:uLnTx/>
                <a:uFillTx/>
                <a:latin typeface="+mn-lt"/>
                <a:ea typeface="+mn-ea"/>
                <a:cs typeface="+mn-cs"/>
              </a:rPr>
            </a:br>
            <a:r>
              <a:rPr kumimoji="0" lang="fr-FR" altLang="fr-FR" sz="1600" b="1" i="0" u="none" strike="noStrike" kern="1200" cap="none" spc="0" normalizeH="0" baseline="0" noProof="0" dirty="0">
                <a:ln>
                  <a:noFill/>
                </a:ln>
                <a:solidFill>
                  <a:srgbClr val="CC6600"/>
                </a:solidFill>
                <a:effectLst/>
                <a:uLnTx/>
                <a:uFillTx/>
                <a:latin typeface="+mn-lt"/>
                <a:ea typeface="+mn-ea"/>
                <a:cs typeface="+mn-cs"/>
              </a:rPr>
              <a:t> - vous pensez que nous ne respectons pas vos droits d'auteur,</a:t>
            </a:r>
            <a:br>
              <a:rPr kumimoji="0" lang="fr-FR" altLang="fr-FR" sz="1600" b="1" i="0" u="none" strike="noStrike" kern="1200" cap="none" spc="0" normalizeH="0" baseline="0" noProof="0" dirty="0">
                <a:ln>
                  <a:noFill/>
                </a:ln>
                <a:solidFill>
                  <a:srgbClr val="CC6600"/>
                </a:solidFill>
                <a:effectLst/>
                <a:uLnTx/>
                <a:uFillTx/>
                <a:latin typeface="+mn-lt"/>
                <a:ea typeface="+mn-ea"/>
                <a:cs typeface="+mn-cs"/>
              </a:rPr>
            </a:br>
            <a:br>
              <a:rPr kumimoji="0" lang="fr-FR" altLang="fr-FR" sz="1600" b="0" i="0" u="none" strike="noStrike" kern="1200" cap="none" spc="0" normalizeH="0" baseline="0" noProof="0" dirty="0">
                <a:ln>
                  <a:noFill/>
                </a:ln>
                <a:solidFill>
                  <a:schemeClr val="tx1"/>
                </a:solidFill>
                <a:effectLst/>
                <a:uLnTx/>
                <a:uFillTx/>
                <a:latin typeface="+mn-lt"/>
                <a:ea typeface="+mn-ea"/>
                <a:cs typeface="+mn-cs"/>
              </a:rPr>
            </a:br>
            <a:r>
              <a:rPr kumimoji="0" lang="fr-FR" altLang="fr-FR" sz="1600" b="0" i="0" u="none" strike="noStrike" kern="1200" cap="none" spc="0" normalizeH="0" baseline="0" noProof="0" dirty="0">
                <a:ln>
                  <a:noFill/>
                </a:ln>
                <a:solidFill>
                  <a:schemeClr val="tx1"/>
                </a:solidFill>
                <a:effectLst/>
                <a:uLnTx/>
                <a:uFillTx/>
                <a:latin typeface="+mn-lt"/>
                <a:ea typeface="+mn-ea"/>
                <a:cs typeface="+mn-cs"/>
              </a:rPr>
              <a:t>en d'autres termes si vous pensez que ce site doit être modifié.</a:t>
            </a:r>
            <a:br>
              <a:rPr kumimoji="0" lang="fr-FR" altLang="fr-FR" sz="1600" b="0" i="0" u="none" strike="noStrike" kern="1200" cap="none" spc="0" normalizeH="0" baseline="0" noProof="0" dirty="0">
                <a:ln>
                  <a:noFill/>
                </a:ln>
                <a:solidFill>
                  <a:schemeClr val="tx1"/>
                </a:solidFill>
                <a:effectLst/>
                <a:uLnTx/>
                <a:uFillTx/>
                <a:latin typeface="+mn-lt"/>
                <a:ea typeface="+mn-ea"/>
                <a:cs typeface="+mn-cs"/>
              </a:rPr>
            </a:br>
            <a:br>
              <a:rPr kumimoji="0" lang="fr-FR" altLang="fr-FR" sz="1600" b="0" i="0" u="none" strike="noStrike" kern="1200" cap="none" spc="0" normalizeH="0" baseline="0" noProof="0" dirty="0">
                <a:ln>
                  <a:noFill/>
                </a:ln>
                <a:solidFill>
                  <a:schemeClr val="tx1"/>
                </a:solidFill>
                <a:effectLst/>
                <a:uLnTx/>
                <a:uFillTx/>
                <a:latin typeface="+mn-lt"/>
                <a:ea typeface="+mn-ea"/>
                <a:cs typeface="+mn-cs"/>
              </a:rPr>
            </a:br>
            <a:r>
              <a:rPr kumimoji="0" lang="fr-FR" altLang="fr-FR" sz="1600" b="0" i="0" u="none" strike="noStrike" kern="1200" cap="none" spc="0" normalizeH="0" baseline="0" noProof="0" dirty="0">
                <a:ln>
                  <a:noFill/>
                </a:ln>
                <a:solidFill>
                  <a:schemeClr val="tx1"/>
                </a:solidFill>
                <a:effectLst/>
                <a:uLnTx/>
                <a:uFillTx/>
                <a:latin typeface="+mn-lt"/>
                <a:ea typeface="+mn-ea"/>
                <a:cs typeface="+mn-cs"/>
              </a:rPr>
              <a:t>Merci de </a:t>
            </a:r>
            <a:r>
              <a:rPr kumimoji="0" lang="fr-FR" altLang="fr-FR" sz="1600" b="0" i="0" u="none" strike="noStrike" kern="1200" cap="none" spc="0" normalizeH="0" baseline="0" noProof="0" dirty="0">
                <a:ln>
                  <a:noFill/>
                </a:ln>
                <a:solidFill>
                  <a:schemeClr val="tx1"/>
                </a:solidFill>
                <a:effectLst/>
                <a:uLnTx/>
                <a:uFillTx/>
                <a:latin typeface="+mn-lt"/>
                <a:ea typeface="+mn-ea"/>
                <a:cs typeface="+mn-cs"/>
                <a:hlinkClick r:id="rId3"/>
              </a:rPr>
              <a:t>nous contacter </a:t>
            </a:r>
            <a:r>
              <a:rPr kumimoji="0" lang="fr-FR" altLang="fr-FR" sz="1600" b="0" i="0" u="none" strike="noStrike" kern="1200" cap="none" spc="0" normalizeH="0" baseline="0" noProof="0" dirty="0">
                <a:ln>
                  <a:noFill/>
                </a:ln>
                <a:solidFill>
                  <a:schemeClr val="tx1"/>
                </a:solidFill>
                <a:effectLst/>
                <a:uLnTx/>
                <a:uFillTx/>
                <a:latin typeface="+mn-lt"/>
                <a:ea typeface="+mn-ea"/>
                <a:cs typeface="+mn-cs"/>
              </a:rPr>
              <a:t>pour nous suggérer vos modifications, nous corrigerons ...</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fr-FR" altLang="fr-FR" sz="1400" b="0" i="0" u="none" strike="noStrike" kern="1200" cap="none" spc="0" normalizeH="0" baseline="0" noProof="0" dirty="0">
              <a:ln>
                <a:noFill/>
              </a:ln>
              <a:solidFill>
                <a:schemeClr val="tx1"/>
              </a:solidFill>
              <a:effectLst/>
              <a:uLnTx/>
              <a:uFillTx/>
              <a:latin typeface="+mn-lt"/>
              <a:ea typeface="+mn-ea"/>
              <a:cs typeface="+mn-cs"/>
            </a:endParaRPr>
          </a:p>
        </p:txBody>
      </p:sp>
      <p:sp>
        <p:nvSpPr>
          <p:cNvPr id="11" name="Rectangle 10"/>
          <p:cNvSpPr/>
          <p:nvPr/>
        </p:nvSpPr>
        <p:spPr>
          <a:xfrm>
            <a:off x="0" y="377371"/>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Text" lastClr="000000"/>
              </a:solidFill>
              <a:effectLst/>
              <a:uLnTx/>
              <a:uFillTx/>
            </a:endParaRPr>
          </a:p>
        </p:txBody>
      </p:sp>
      <p:sp>
        <p:nvSpPr>
          <p:cNvPr id="12" name="Sous-titre 2"/>
          <p:cNvSpPr txBox="1">
            <a:spLocks/>
          </p:cNvSpPr>
          <p:nvPr/>
        </p:nvSpPr>
        <p:spPr>
          <a:xfrm rot="16200000">
            <a:off x="-1909309" y="3162302"/>
            <a:ext cx="5735639"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3200" b="0" i="0" u="none" strike="noStrike" kern="1200" cap="none" spc="0" normalizeH="0" baseline="0" noProof="0" dirty="0">
                <a:ln>
                  <a:noFill/>
                </a:ln>
                <a:solidFill>
                  <a:schemeClr val="bg1">
                    <a:lumMod val="65000"/>
                  </a:schemeClr>
                </a:solidFill>
                <a:effectLst/>
                <a:uLnTx/>
                <a:uFillTx/>
                <a:latin typeface="+mn-lt"/>
                <a:ea typeface="+mn-ea"/>
                <a:cs typeface="+mn-cs"/>
              </a:rPr>
              <a:t>M.F.I</a:t>
            </a:r>
          </a:p>
        </p:txBody>
      </p:sp>
      <p:pic>
        <p:nvPicPr>
          <p:cNvPr id="13" name="Imag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10750" y="8227"/>
            <a:ext cx="2381250" cy="1238250"/>
          </a:xfrm>
          <a:prstGeom prst="rect">
            <a:avLst/>
          </a:prstGeom>
        </p:spPr>
      </p:pic>
      <p:pic>
        <p:nvPicPr>
          <p:cNvPr id="14" name="Picture 2" descr="Afficher l'image d'origin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44766" y="1948087"/>
            <a:ext cx="3484034" cy="41998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04888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a:xfrm>
            <a:off x="9448800" y="6487374"/>
            <a:ext cx="2743200" cy="365125"/>
          </a:xfrm>
        </p:spPr>
        <p:txBody>
          <a:bodyPr/>
          <a:lstStyle/>
          <a:p>
            <a:fld id="{19164C0E-5842-43BF-BCC1-810351AC69BF}" type="slidenum">
              <a:rPr lang="fr-FR" sz="2000" smtClean="0">
                <a:solidFill>
                  <a:schemeClr val="tx1"/>
                </a:solidFill>
              </a:rPr>
              <a:pPr/>
              <a:t>3</a:t>
            </a:fld>
            <a:endParaRPr lang="fr-FR" sz="2000" dirty="0">
              <a:solidFill>
                <a:schemeClr val="tx1"/>
              </a:solidFill>
            </a:endParaRPr>
          </a:p>
        </p:txBody>
      </p:sp>
      <p:sp>
        <p:nvSpPr>
          <p:cNvPr id="4" name="ZoneTexte 3"/>
          <p:cNvSpPr txBox="1"/>
          <p:nvPr/>
        </p:nvSpPr>
        <p:spPr>
          <a:xfrm>
            <a:off x="-1058" y="777651"/>
            <a:ext cx="12192000" cy="830997"/>
          </a:xfrm>
          <a:prstGeom prst="rect">
            <a:avLst/>
          </a:prstGeom>
          <a:noFill/>
        </p:spPr>
        <p:txBody>
          <a:bodyPr wrap="square" rtlCol="0">
            <a:spAutoFit/>
          </a:bodyPr>
          <a:lstStyle/>
          <a:p>
            <a:r>
              <a:rPr lang="fr-FR" sz="4800" dirty="0"/>
              <a:t>			Sommaire</a:t>
            </a:r>
          </a:p>
        </p:txBody>
      </p:sp>
      <p:sp>
        <p:nvSpPr>
          <p:cNvPr id="5" name="Rectangle 3"/>
          <p:cNvSpPr txBox="1">
            <a:spLocks noChangeArrowheads="1"/>
          </p:cNvSpPr>
          <p:nvPr/>
        </p:nvSpPr>
        <p:spPr>
          <a:xfrm>
            <a:off x="1319645" y="2005445"/>
            <a:ext cx="10525991" cy="484705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altLang="fr-FR" dirty="0"/>
              <a:t>1. But</a:t>
            </a:r>
          </a:p>
          <a:p>
            <a:pPr marL="0" indent="0">
              <a:buNone/>
            </a:pPr>
            <a:r>
              <a:rPr lang="fr-FR" altLang="fr-FR" dirty="0"/>
              <a:t>2. Appareil</a:t>
            </a:r>
          </a:p>
          <a:p>
            <a:pPr marL="0" indent="0">
              <a:buNone/>
            </a:pPr>
            <a:r>
              <a:rPr lang="fr-FR" altLang="fr-FR" dirty="0"/>
              <a:t>3. Principe </a:t>
            </a:r>
          </a:p>
          <a:p>
            <a:pPr marL="0" indent="0">
              <a:buNone/>
            </a:pPr>
            <a:r>
              <a:rPr lang="fr-FR" altLang="fr-FR" dirty="0"/>
              <a:t>4. Mode opératoire</a:t>
            </a:r>
          </a:p>
          <a:p>
            <a:pPr marL="0" indent="0">
              <a:buNone/>
            </a:pPr>
            <a:r>
              <a:rPr lang="fr-FR" altLang="fr-FR" dirty="0"/>
              <a:t>5. Exemple</a:t>
            </a:r>
          </a:p>
          <a:p>
            <a:pPr marL="0" indent="0">
              <a:buNone/>
            </a:pPr>
            <a:r>
              <a:rPr lang="fr-FR" altLang="fr-FR" dirty="0"/>
              <a:t>6. Interrelation </a:t>
            </a:r>
          </a:p>
          <a:p>
            <a:pPr marL="0" indent="0">
              <a:buNone/>
            </a:pPr>
            <a:r>
              <a:rPr lang="fr-FR" altLang="fr-FR" dirty="0"/>
              <a:t>7. Lexique</a:t>
            </a:r>
          </a:p>
          <a:p>
            <a:pPr marL="0" indent="0">
              <a:buNone/>
            </a:pPr>
            <a:r>
              <a:rPr lang="fr-FR" altLang="fr-FR" dirty="0"/>
              <a:t>7. Sources </a:t>
            </a:r>
          </a:p>
          <a:p>
            <a:pPr marL="0" indent="0" algn="ctr">
              <a:buNone/>
            </a:pPr>
            <a:endParaRPr lang="fr-FR" altLang="fr-FR" sz="1400" dirty="0"/>
          </a:p>
        </p:txBody>
      </p:sp>
      <p:sp>
        <p:nvSpPr>
          <p:cNvPr id="9" name="ZoneTexte 8"/>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a:solidFill>
                  <a:srgbClr val="10069F"/>
                </a:solidFill>
              </a:rPr>
              <a:t>Héloïse GAY – Gabriel MOREAU</a:t>
            </a:r>
          </a:p>
        </p:txBody>
      </p:sp>
      <p:sp>
        <p:nvSpPr>
          <p:cNvPr id="10" name="Rectangle 9"/>
          <p:cNvSpPr/>
          <p:nvPr/>
        </p:nvSpPr>
        <p:spPr>
          <a:xfrm>
            <a:off x="0" y="377372"/>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1" name="Sous-titre 2"/>
          <p:cNvSpPr txBox="1">
            <a:spLocks/>
          </p:cNvSpPr>
          <p:nvPr/>
        </p:nvSpPr>
        <p:spPr>
          <a:xfrm rot="16200000">
            <a:off x="-1909309" y="3162302"/>
            <a:ext cx="5735639"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dirty="0">
                <a:solidFill>
                  <a:schemeClr val="bg1">
                    <a:lumMod val="65000"/>
                  </a:schemeClr>
                </a:solidFill>
              </a:rPr>
              <a:t>M.F.I</a:t>
            </a:r>
          </a:p>
        </p:txBody>
      </p:sp>
      <p:pic>
        <p:nvPicPr>
          <p:cNvPr id="12" name="Imag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10751" y="8227"/>
            <a:ext cx="2381250" cy="1238250"/>
          </a:xfrm>
          <a:prstGeom prst="rect">
            <a:avLst/>
          </a:prstGeom>
        </p:spPr>
      </p:pic>
    </p:spTree>
    <p:extLst>
      <p:ext uri="{BB962C8B-B14F-4D97-AF65-F5344CB8AC3E}">
        <p14:creationId xmlns:p14="http://schemas.microsoft.com/office/powerpoint/2010/main" val="10518880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a:xfrm>
            <a:off x="9448800" y="6487374"/>
            <a:ext cx="2743200" cy="365125"/>
          </a:xfrm>
        </p:spPr>
        <p:txBody>
          <a:bodyPr/>
          <a:lstStyle/>
          <a:p>
            <a:fld id="{19164C0E-5842-43BF-BCC1-810351AC69BF}" type="slidenum">
              <a:rPr lang="fr-FR" sz="2000" smtClean="0">
                <a:solidFill>
                  <a:schemeClr val="tx1"/>
                </a:solidFill>
              </a:rPr>
              <a:pPr/>
              <a:t>4</a:t>
            </a:fld>
            <a:endParaRPr lang="fr-FR" sz="2000" dirty="0">
              <a:solidFill>
                <a:schemeClr val="tx1"/>
              </a:solidFill>
            </a:endParaRPr>
          </a:p>
        </p:txBody>
      </p:sp>
      <p:sp>
        <p:nvSpPr>
          <p:cNvPr id="4" name="Rectangle 3"/>
          <p:cNvSpPr txBox="1">
            <a:spLocks noChangeArrowheads="1"/>
          </p:cNvSpPr>
          <p:nvPr/>
        </p:nvSpPr>
        <p:spPr>
          <a:xfrm>
            <a:off x="1133137" y="1936523"/>
            <a:ext cx="9230064" cy="45508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ts val="0"/>
              </a:spcBef>
              <a:buNone/>
            </a:pPr>
            <a:r>
              <a:rPr lang="fr-FR" sz="2400" dirty="0"/>
              <a:t>L’indice de fluidité (aussi appelé grade) des matières plastiques permet déterminer le procédé de transformation le plus adapté pour la matière étudiée. </a:t>
            </a:r>
          </a:p>
          <a:p>
            <a:pPr marL="0" indent="0" algn="just">
              <a:spcBef>
                <a:spcPts val="0"/>
              </a:spcBef>
              <a:buNone/>
            </a:pPr>
            <a:endParaRPr lang="fr-FR" sz="2400" dirty="0"/>
          </a:p>
          <a:p>
            <a:pPr marL="0" indent="0" algn="just">
              <a:spcBef>
                <a:spcPts val="0"/>
              </a:spcBef>
              <a:buNone/>
            </a:pPr>
            <a:r>
              <a:rPr lang="fr-FR" sz="2400" dirty="0"/>
              <a:t>Cette méthode de mesure est essentiellement utilisée en contrôle qualité.</a:t>
            </a:r>
          </a:p>
          <a:p>
            <a:pPr marL="0" indent="0" algn="just">
              <a:spcBef>
                <a:spcPts val="0"/>
              </a:spcBef>
              <a:buNone/>
            </a:pPr>
            <a:endParaRPr lang="fr-FR" sz="2400" dirty="0"/>
          </a:p>
        </p:txBody>
      </p:sp>
      <p:sp>
        <p:nvSpPr>
          <p:cNvPr id="5" name="ZoneTexte 4"/>
          <p:cNvSpPr txBox="1"/>
          <p:nvPr/>
        </p:nvSpPr>
        <p:spPr>
          <a:xfrm>
            <a:off x="-1058" y="777651"/>
            <a:ext cx="12192000" cy="830997"/>
          </a:xfrm>
          <a:prstGeom prst="rect">
            <a:avLst/>
          </a:prstGeom>
          <a:noFill/>
        </p:spPr>
        <p:txBody>
          <a:bodyPr wrap="square" rtlCol="0">
            <a:spAutoFit/>
          </a:bodyPr>
          <a:lstStyle/>
          <a:p>
            <a:r>
              <a:rPr lang="fr-FR" sz="4800" dirty="0"/>
              <a:t>			1. But</a:t>
            </a:r>
          </a:p>
        </p:txBody>
      </p:sp>
      <p:sp>
        <p:nvSpPr>
          <p:cNvPr id="10" name="Rectangle 9"/>
          <p:cNvSpPr/>
          <p:nvPr/>
        </p:nvSpPr>
        <p:spPr>
          <a:xfrm>
            <a:off x="0" y="377372"/>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1" name="Sous-titre 2"/>
          <p:cNvSpPr txBox="1">
            <a:spLocks/>
          </p:cNvSpPr>
          <p:nvPr/>
        </p:nvSpPr>
        <p:spPr>
          <a:xfrm rot="16200000">
            <a:off x="-1909309" y="3162302"/>
            <a:ext cx="5735639"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dirty="0">
                <a:solidFill>
                  <a:schemeClr val="bg1">
                    <a:lumMod val="65000"/>
                  </a:schemeClr>
                </a:solidFill>
              </a:rPr>
              <a:t>M.F.I</a:t>
            </a:r>
          </a:p>
        </p:txBody>
      </p:sp>
      <p:pic>
        <p:nvPicPr>
          <p:cNvPr id="12" name="Imag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10751" y="8227"/>
            <a:ext cx="2381250" cy="1238250"/>
          </a:xfrm>
          <a:prstGeom prst="rect">
            <a:avLst/>
          </a:prstGeom>
        </p:spPr>
      </p:pic>
      <p:sp>
        <p:nvSpPr>
          <p:cNvPr id="13" name="ZoneTexte 12"/>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a:solidFill>
                  <a:srgbClr val="10069F"/>
                </a:solidFill>
              </a:rPr>
              <a:t>Héloïse GAY – Gabriel MOREAU</a:t>
            </a:r>
          </a:p>
        </p:txBody>
      </p:sp>
    </p:spTree>
    <p:extLst>
      <p:ext uri="{BB962C8B-B14F-4D97-AF65-F5344CB8AC3E}">
        <p14:creationId xmlns:p14="http://schemas.microsoft.com/office/powerpoint/2010/main" val="23872715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a:xfrm>
            <a:off x="9448800" y="6487374"/>
            <a:ext cx="2743200" cy="365125"/>
          </a:xfrm>
        </p:spPr>
        <p:txBody>
          <a:bodyPr/>
          <a:lstStyle/>
          <a:p>
            <a:fld id="{19164C0E-5842-43BF-BCC1-810351AC69BF}" type="slidenum">
              <a:rPr lang="fr-FR" sz="2000" smtClean="0">
                <a:solidFill>
                  <a:schemeClr val="tx1"/>
                </a:solidFill>
              </a:rPr>
              <a:pPr/>
              <a:t>5</a:t>
            </a:fld>
            <a:endParaRPr lang="fr-FR" sz="2000" dirty="0">
              <a:solidFill>
                <a:schemeClr val="tx1"/>
              </a:solidFill>
            </a:endParaRPr>
          </a:p>
        </p:txBody>
      </p:sp>
      <p:sp>
        <p:nvSpPr>
          <p:cNvPr id="5" name="ZoneTexte 4"/>
          <p:cNvSpPr txBox="1"/>
          <p:nvPr/>
        </p:nvSpPr>
        <p:spPr>
          <a:xfrm>
            <a:off x="-1058" y="777651"/>
            <a:ext cx="12192000" cy="830997"/>
          </a:xfrm>
          <a:prstGeom prst="rect">
            <a:avLst/>
          </a:prstGeom>
          <a:noFill/>
        </p:spPr>
        <p:txBody>
          <a:bodyPr wrap="square" rtlCol="0">
            <a:spAutoFit/>
          </a:bodyPr>
          <a:lstStyle/>
          <a:p>
            <a:r>
              <a:rPr lang="fr-FR" sz="4800" dirty="0"/>
              <a:t>			2. Principe</a:t>
            </a:r>
          </a:p>
        </p:txBody>
      </p:sp>
      <p:sp>
        <p:nvSpPr>
          <p:cNvPr id="6" name="Rectangle 3"/>
          <p:cNvSpPr txBox="1">
            <a:spLocks noChangeArrowheads="1"/>
          </p:cNvSpPr>
          <p:nvPr/>
        </p:nvSpPr>
        <p:spPr>
          <a:xfrm>
            <a:off x="1172585" y="1726931"/>
            <a:ext cx="10670937" cy="45508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ts val="0"/>
              </a:spcBef>
              <a:buNone/>
            </a:pPr>
            <a:r>
              <a:rPr lang="fr-FR" sz="2400" dirty="0"/>
              <a:t>Mesurer la masse de polymère écoulée à travers une filière (de dimensions connues) en 10 minutes, sous l’action d’une charge normalisée. L’essai se fait dans des conditions de pression et température définis. Le polymère doit être chauffé au dessus de sa température de transition vitreuse.</a:t>
            </a:r>
          </a:p>
          <a:p>
            <a:pPr marL="0" indent="0" algn="just">
              <a:spcBef>
                <a:spcPts val="0"/>
              </a:spcBef>
              <a:buNone/>
            </a:pPr>
            <a:r>
              <a:rPr lang="fr-FR" sz="2400" dirty="0"/>
              <a:t>Seules les matières thermoplastiques peuvent être mesurées. </a:t>
            </a:r>
          </a:p>
          <a:p>
            <a:pPr marL="0" indent="0" algn="just">
              <a:spcBef>
                <a:spcPts val="0"/>
              </a:spcBef>
              <a:buNone/>
            </a:pPr>
            <a:endParaRPr lang="fr-FR" sz="2400" dirty="0"/>
          </a:p>
          <a:p>
            <a:pPr marL="0" indent="0" algn="just">
              <a:spcBef>
                <a:spcPts val="0"/>
              </a:spcBef>
              <a:buNone/>
            </a:pPr>
            <a:r>
              <a:rPr lang="fr-FR" sz="2400" dirty="0"/>
              <a:t>La valeur de l’indice de fluidité est en lien direct avec la viscosité du polymère. Un polymère très visqueux s’écoulera doucement. L’IF donne donc une indication direct sur la structure du polymère  (le degré de ramification, longueur et nombre de chaine…) </a:t>
            </a:r>
          </a:p>
          <a:p>
            <a:pPr marL="0" indent="0" algn="just">
              <a:spcBef>
                <a:spcPts val="0"/>
              </a:spcBef>
              <a:buNone/>
            </a:pPr>
            <a:endParaRPr lang="fr-FR" sz="2400" dirty="0"/>
          </a:p>
        </p:txBody>
      </p:sp>
      <p:sp>
        <p:nvSpPr>
          <p:cNvPr id="12" name="Rectangle 11"/>
          <p:cNvSpPr/>
          <p:nvPr/>
        </p:nvSpPr>
        <p:spPr>
          <a:xfrm>
            <a:off x="0" y="377372"/>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Sous-titre 2"/>
          <p:cNvSpPr txBox="1">
            <a:spLocks/>
          </p:cNvSpPr>
          <p:nvPr/>
        </p:nvSpPr>
        <p:spPr>
          <a:xfrm rot="16200000">
            <a:off x="-1909309" y="3162302"/>
            <a:ext cx="5735639"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dirty="0">
                <a:solidFill>
                  <a:schemeClr val="bg1">
                    <a:lumMod val="65000"/>
                  </a:schemeClr>
                </a:solidFill>
              </a:rPr>
              <a:t>M.F.I</a:t>
            </a:r>
          </a:p>
        </p:txBody>
      </p:sp>
      <p:pic>
        <p:nvPicPr>
          <p:cNvPr id="14" name="Imag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10751" y="8227"/>
            <a:ext cx="2381250" cy="1238250"/>
          </a:xfrm>
          <a:prstGeom prst="rect">
            <a:avLst/>
          </a:prstGeom>
        </p:spPr>
      </p:pic>
      <p:sp>
        <p:nvSpPr>
          <p:cNvPr id="15" name="ZoneTexte 14"/>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a:solidFill>
                  <a:srgbClr val="10069F"/>
                </a:solidFill>
              </a:rPr>
              <a:t>Héloïse GAY – Gabriel MOREAU</a:t>
            </a:r>
          </a:p>
        </p:txBody>
      </p:sp>
      <p:pic>
        <p:nvPicPr>
          <p:cNvPr id="2" name="Image 1"/>
          <p:cNvPicPr>
            <a:picLocks noChangeAspect="1"/>
          </p:cNvPicPr>
          <p:nvPr/>
        </p:nvPicPr>
        <p:blipFill>
          <a:blip r:embed="rId4"/>
          <a:stretch>
            <a:fillRect/>
          </a:stretch>
        </p:blipFill>
        <p:spPr>
          <a:xfrm>
            <a:off x="3836861" y="5098629"/>
            <a:ext cx="3176291" cy="1469263"/>
          </a:xfrm>
          <a:prstGeom prst="rect">
            <a:avLst/>
          </a:prstGeom>
        </p:spPr>
      </p:pic>
    </p:spTree>
    <p:extLst>
      <p:ext uri="{BB962C8B-B14F-4D97-AF65-F5344CB8AC3E}">
        <p14:creationId xmlns:p14="http://schemas.microsoft.com/office/powerpoint/2010/main" val="11852308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e 17"/>
          <p:cNvGrpSpPr/>
          <p:nvPr/>
        </p:nvGrpSpPr>
        <p:grpSpPr>
          <a:xfrm>
            <a:off x="6728017" y="1604797"/>
            <a:ext cx="5076056" cy="4248472"/>
            <a:chOff x="4067944" y="1412776"/>
            <a:chExt cx="5076056" cy="4248472"/>
          </a:xfrm>
        </p:grpSpPr>
        <p:pic>
          <p:nvPicPr>
            <p:cNvPr id="19" name="Image 18" descr="hh.PNG"/>
            <p:cNvPicPr>
              <a:picLocks noChangeAspect="1"/>
            </p:cNvPicPr>
            <p:nvPr/>
          </p:nvPicPr>
          <p:blipFill>
            <a:blip r:embed="rId3" cstate="print"/>
            <a:srcRect l="17256"/>
            <a:stretch>
              <a:fillRect/>
            </a:stretch>
          </p:blipFill>
          <p:spPr>
            <a:xfrm>
              <a:off x="4103440" y="1412776"/>
              <a:ext cx="5040560" cy="4248472"/>
            </a:xfrm>
            <a:prstGeom prst="rect">
              <a:avLst/>
            </a:prstGeom>
          </p:spPr>
        </p:pic>
        <p:sp>
          <p:nvSpPr>
            <p:cNvPr id="20" name="Rectangle 19"/>
            <p:cNvSpPr/>
            <p:nvPr/>
          </p:nvSpPr>
          <p:spPr>
            <a:xfrm>
              <a:off x="4067944" y="2996952"/>
              <a:ext cx="1728192" cy="22322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8" name="Espace réservé du numéro de diapositive 7"/>
          <p:cNvSpPr>
            <a:spLocks noGrp="1"/>
          </p:cNvSpPr>
          <p:nvPr>
            <p:ph type="sldNum" sz="quarter" idx="12"/>
          </p:nvPr>
        </p:nvSpPr>
        <p:spPr>
          <a:xfrm>
            <a:off x="9448800" y="6487374"/>
            <a:ext cx="2743200" cy="365125"/>
          </a:xfrm>
        </p:spPr>
        <p:txBody>
          <a:bodyPr/>
          <a:lstStyle/>
          <a:p>
            <a:fld id="{19164C0E-5842-43BF-BCC1-810351AC69BF}" type="slidenum">
              <a:rPr lang="fr-FR" sz="2000" smtClean="0">
                <a:solidFill>
                  <a:schemeClr val="tx1"/>
                </a:solidFill>
              </a:rPr>
              <a:pPr/>
              <a:t>6</a:t>
            </a:fld>
            <a:endParaRPr lang="fr-FR" sz="2000" dirty="0">
              <a:solidFill>
                <a:schemeClr val="tx1"/>
              </a:solidFill>
            </a:endParaRPr>
          </a:p>
        </p:txBody>
      </p:sp>
      <p:sp>
        <p:nvSpPr>
          <p:cNvPr id="5" name="ZoneTexte 4"/>
          <p:cNvSpPr txBox="1"/>
          <p:nvPr/>
        </p:nvSpPr>
        <p:spPr>
          <a:xfrm>
            <a:off x="-1058" y="777651"/>
            <a:ext cx="12192000" cy="830997"/>
          </a:xfrm>
          <a:prstGeom prst="rect">
            <a:avLst/>
          </a:prstGeom>
          <a:noFill/>
        </p:spPr>
        <p:txBody>
          <a:bodyPr wrap="square" rtlCol="0">
            <a:spAutoFit/>
          </a:bodyPr>
          <a:lstStyle/>
          <a:p>
            <a:r>
              <a:rPr lang="fr-FR" sz="4800" dirty="0"/>
              <a:t>			3. Appareil</a:t>
            </a:r>
          </a:p>
        </p:txBody>
      </p:sp>
      <p:sp>
        <p:nvSpPr>
          <p:cNvPr id="6" name="Rectangle 3"/>
          <p:cNvSpPr txBox="1">
            <a:spLocks noChangeArrowheads="1"/>
          </p:cNvSpPr>
          <p:nvPr/>
        </p:nvSpPr>
        <p:spPr>
          <a:xfrm>
            <a:off x="1172585" y="1726931"/>
            <a:ext cx="10670937" cy="45508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ts val="0"/>
              </a:spcBef>
              <a:buNone/>
            </a:pPr>
            <a:endParaRPr lang="fr-FR" sz="1600" b="1" dirty="0"/>
          </a:p>
        </p:txBody>
      </p:sp>
      <p:sp>
        <p:nvSpPr>
          <p:cNvPr id="12" name="Rectangle 11"/>
          <p:cNvSpPr/>
          <p:nvPr/>
        </p:nvSpPr>
        <p:spPr>
          <a:xfrm>
            <a:off x="0" y="377372"/>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Sous-titre 2"/>
          <p:cNvSpPr txBox="1">
            <a:spLocks/>
          </p:cNvSpPr>
          <p:nvPr/>
        </p:nvSpPr>
        <p:spPr>
          <a:xfrm rot="16200000">
            <a:off x="-1909309" y="3162302"/>
            <a:ext cx="5735639"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dirty="0">
                <a:solidFill>
                  <a:schemeClr val="bg1">
                    <a:lumMod val="65000"/>
                  </a:schemeClr>
                </a:solidFill>
              </a:rPr>
              <a:t>M.F.I</a:t>
            </a:r>
          </a:p>
        </p:txBody>
      </p:sp>
      <p:pic>
        <p:nvPicPr>
          <p:cNvPr id="14" name="Imag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10751" y="8227"/>
            <a:ext cx="2381250" cy="1238250"/>
          </a:xfrm>
          <a:prstGeom prst="rect">
            <a:avLst/>
          </a:prstGeom>
        </p:spPr>
      </p:pic>
      <p:sp>
        <p:nvSpPr>
          <p:cNvPr id="15" name="ZoneTexte 14"/>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a:solidFill>
                  <a:srgbClr val="10069F"/>
                </a:solidFill>
              </a:rPr>
              <a:t>Héloïse GAY – Gabriel MOREAU</a:t>
            </a:r>
          </a:p>
        </p:txBody>
      </p:sp>
      <p:sp>
        <p:nvSpPr>
          <p:cNvPr id="2" name="ZoneTexte 1"/>
          <p:cNvSpPr txBox="1"/>
          <p:nvPr/>
        </p:nvSpPr>
        <p:spPr>
          <a:xfrm>
            <a:off x="838391" y="1517339"/>
            <a:ext cx="8877300" cy="830997"/>
          </a:xfrm>
          <a:prstGeom prst="rect">
            <a:avLst/>
          </a:prstGeom>
          <a:noFill/>
        </p:spPr>
        <p:txBody>
          <a:bodyPr wrap="square" rtlCol="0">
            <a:spAutoFit/>
          </a:bodyPr>
          <a:lstStyle/>
          <a:p>
            <a:r>
              <a:rPr lang="fr-FR" sz="2400" dirty="0">
                <a:cs typeface="Arial" pitchFamily="34" charset="0"/>
              </a:rPr>
              <a:t>L’appareil de mesure utilisé est un rhéomètre capillaire simple fonctionnant à faible vitesse de cisaillement.</a:t>
            </a:r>
          </a:p>
        </p:txBody>
      </p:sp>
      <p:sp>
        <p:nvSpPr>
          <p:cNvPr id="16" name="ZoneTexte 15"/>
          <p:cNvSpPr txBox="1"/>
          <p:nvPr/>
        </p:nvSpPr>
        <p:spPr>
          <a:xfrm>
            <a:off x="1346650" y="3061516"/>
            <a:ext cx="5745536" cy="3416320"/>
          </a:xfrm>
          <a:prstGeom prst="rect">
            <a:avLst/>
          </a:prstGeom>
          <a:noFill/>
        </p:spPr>
        <p:txBody>
          <a:bodyPr wrap="square" rtlCol="0">
            <a:spAutoFit/>
          </a:bodyPr>
          <a:lstStyle/>
          <a:p>
            <a:pPr algn="just">
              <a:buFont typeface="Wingdings" pitchFamily="2" charset="2"/>
              <a:buChar char="§"/>
            </a:pPr>
            <a:r>
              <a:rPr lang="fr-FR" sz="2400" dirty="0">
                <a:cs typeface="Arial" pitchFamily="34" charset="0"/>
              </a:rPr>
              <a:t> Le piston surmonté d’une charge. La valeur de la charge dépend de la matière utilisée.</a:t>
            </a:r>
          </a:p>
          <a:p>
            <a:pPr algn="just"/>
            <a:endParaRPr lang="fr-FR" sz="2400" dirty="0">
              <a:cs typeface="Arial" pitchFamily="34" charset="0"/>
            </a:endParaRPr>
          </a:p>
          <a:p>
            <a:pPr algn="just">
              <a:buFont typeface="Wingdings" pitchFamily="2" charset="2"/>
              <a:buChar char="§"/>
            </a:pPr>
            <a:r>
              <a:rPr lang="fr-FR" sz="2400" dirty="0">
                <a:cs typeface="Arial" pitchFamily="34" charset="0"/>
              </a:rPr>
              <a:t> Le cylindre en acier dans lequel s'écoule la matière. Celui-ci se termine par une filière de dimensions normée.</a:t>
            </a:r>
          </a:p>
          <a:p>
            <a:pPr algn="just"/>
            <a:endParaRPr lang="fr-FR" sz="2400" dirty="0">
              <a:cs typeface="Arial" pitchFamily="34" charset="0"/>
            </a:endParaRPr>
          </a:p>
          <a:p>
            <a:pPr algn="just">
              <a:buFont typeface="Wingdings" pitchFamily="2" charset="2"/>
              <a:buChar char="§"/>
            </a:pPr>
            <a:r>
              <a:rPr lang="fr-FR" sz="2400" dirty="0">
                <a:cs typeface="Arial" pitchFamily="34" charset="0"/>
              </a:rPr>
              <a:t> Le four entourant la filière. La valeur de la température dépend de la matière utilisée.</a:t>
            </a:r>
          </a:p>
        </p:txBody>
      </p:sp>
      <p:sp>
        <p:nvSpPr>
          <p:cNvPr id="17" name="ZoneTexte 16"/>
          <p:cNvSpPr txBox="1"/>
          <p:nvPr/>
        </p:nvSpPr>
        <p:spPr>
          <a:xfrm>
            <a:off x="838391" y="2432666"/>
            <a:ext cx="5587992" cy="830997"/>
          </a:xfrm>
          <a:prstGeom prst="rect">
            <a:avLst/>
          </a:prstGeom>
          <a:noFill/>
        </p:spPr>
        <p:txBody>
          <a:bodyPr wrap="square" rtlCol="0">
            <a:spAutoFit/>
          </a:bodyPr>
          <a:lstStyle/>
          <a:p>
            <a:r>
              <a:rPr lang="fr-FR" sz="2400" dirty="0">
                <a:cs typeface="Arial" pitchFamily="34" charset="0"/>
              </a:rPr>
              <a:t>Les 3 éléments majeurs de l’appareil sont :</a:t>
            </a:r>
          </a:p>
          <a:p>
            <a:endParaRPr lang="fr-FR" sz="2400" dirty="0"/>
          </a:p>
        </p:txBody>
      </p:sp>
    </p:spTree>
    <p:extLst>
      <p:ext uri="{BB962C8B-B14F-4D97-AF65-F5344CB8AC3E}">
        <p14:creationId xmlns:p14="http://schemas.microsoft.com/office/powerpoint/2010/main" val="30076890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a:xfrm>
            <a:off x="9448800" y="6487374"/>
            <a:ext cx="2743200" cy="365125"/>
          </a:xfrm>
        </p:spPr>
        <p:txBody>
          <a:bodyPr/>
          <a:lstStyle/>
          <a:p>
            <a:fld id="{19164C0E-5842-43BF-BCC1-810351AC69BF}" type="slidenum">
              <a:rPr lang="fr-FR" sz="2000" smtClean="0">
                <a:solidFill>
                  <a:schemeClr val="tx1"/>
                </a:solidFill>
              </a:rPr>
              <a:pPr/>
              <a:t>7</a:t>
            </a:fld>
            <a:endParaRPr lang="fr-FR" sz="2000" dirty="0">
              <a:solidFill>
                <a:schemeClr val="tx1"/>
              </a:solidFill>
            </a:endParaRPr>
          </a:p>
        </p:txBody>
      </p:sp>
      <p:sp>
        <p:nvSpPr>
          <p:cNvPr id="5" name="ZoneTexte 4"/>
          <p:cNvSpPr txBox="1"/>
          <p:nvPr/>
        </p:nvSpPr>
        <p:spPr>
          <a:xfrm>
            <a:off x="-1058" y="645131"/>
            <a:ext cx="12192000" cy="830997"/>
          </a:xfrm>
          <a:prstGeom prst="rect">
            <a:avLst/>
          </a:prstGeom>
          <a:noFill/>
        </p:spPr>
        <p:txBody>
          <a:bodyPr wrap="square" rtlCol="0">
            <a:spAutoFit/>
          </a:bodyPr>
          <a:lstStyle/>
          <a:p>
            <a:r>
              <a:rPr lang="fr-FR" sz="4800" dirty="0"/>
              <a:t>			4. Protocole</a:t>
            </a:r>
          </a:p>
        </p:txBody>
      </p:sp>
      <p:sp>
        <p:nvSpPr>
          <p:cNvPr id="6" name="Rectangle 3"/>
          <p:cNvSpPr txBox="1">
            <a:spLocks noChangeArrowheads="1"/>
          </p:cNvSpPr>
          <p:nvPr/>
        </p:nvSpPr>
        <p:spPr>
          <a:xfrm>
            <a:off x="1172585" y="1726931"/>
            <a:ext cx="10670937" cy="45508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ts val="0"/>
              </a:spcBef>
              <a:buNone/>
            </a:pPr>
            <a:endParaRPr lang="fr-FR" sz="2000" b="1" dirty="0"/>
          </a:p>
        </p:txBody>
      </p:sp>
      <p:sp>
        <p:nvSpPr>
          <p:cNvPr id="12" name="Rectangle 11"/>
          <p:cNvSpPr/>
          <p:nvPr/>
        </p:nvSpPr>
        <p:spPr>
          <a:xfrm>
            <a:off x="0" y="377372"/>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Sous-titre 2"/>
          <p:cNvSpPr txBox="1">
            <a:spLocks/>
          </p:cNvSpPr>
          <p:nvPr/>
        </p:nvSpPr>
        <p:spPr>
          <a:xfrm rot="16200000">
            <a:off x="-1909309" y="3162302"/>
            <a:ext cx="5735639"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dirty="0">
                <a:solidFill>
                  <a:schemeClr val="bg1">
                    <a:lumMod val="65000"/>
                  </a:schemeClr>
                </a:solidFill>
              </a:rPr>
              <a:t>M.F.I</a:t>
            </a:r>
          </a:p>
        </p:txBody>
      </p:sp>
      <p:pic>
        <p:nvPicPr>
          <p:cNvPr id="14" name="Imag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10751" y="8227"/>
            <a:ext cx="2381250" cy="1238250"/>
          </a:xfrm>
          <a:prstGeom prst="rect">
            <a:avLst/>
          </a:prstGeom>
        </p:spPr>
      </p:pic>
      <p:sp>
        <p:nvSpPr>
          <p:cNvPr id="15" name="ZoneTexte 14"/>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a:solidFill>
                  <a:srgbClr val="10069F"/>
                </a:solidFill>
              </a:rPr>
              <a:t>Héloïse GAY – Gabriel MOREAU</a:t>
            </a:r>
          </a:p>
        </p:txBody>
      </p:sp>
      <p:graphicFrame>
        <p:nvGraphicFramePr>
          <p:cNvPr id="17" name="Diagramme 16"/>
          <p:cNvGraphicFramePr/>
          <p:nvPr>
            <p:extLst>
              <p:ext uri="{D42A27DB-BD31-4B8C-83A1-F6EECF244321}">
                <p14:modId xmlns:p14="http://schemas.microsoft.com/office/powerpoint/2010/main" val="140671964"/>
              </p:ext>
            </p:extLst>
          </p:nvPr>
        </p:nvGraphicFramePr>
        <p:xfrm>
          <a:off x="1172584" y="1626602"/>
          <a:ext cx="10670937" cy="476044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8" name="ZoneTexte 17"/>
          <p:cNvSpPr txBox="1"/>
          <p:nvPr/>
        </p:nvSpPr>
        <p:spPr>
          <a:xfrm>
            <a:off x="2409988" y="4750676"/>
            <a:ext cx="7175529" cy="707886"/>
          </a:xfrm>
          <a:prstGeom prst="rect">
            <a:avLst/>
          </a:prstGeom>
          <a:noFill/>
        </p:spPr>
        <p:txBody>
          <a:bodyPr wrap="square" rtlCol="0">
            <a:spAutoFit/>
          </a:bodyPr>
          <a:lstStyle/>
          <a:p>
            <a:pPr>
              <a:buFont typeface="Arial" pitchFamily="34" charset="0"/>
              <a:buChar char="•"/>
            </a:pPr>
            <a:r>
              <a:rPr lang="fr-FR" sz="2000" dirty="0">
                <a:solidFill>
                  <a:srgbClr val="000000"/>
                </a:solidFill>
                <a:ea typeface="Microsoft YaHei"/>
                <a:cs typeface="Microsoft YaHei"/>
              </a:rPr>
              <a:t> Calcul de l'indice de fluidité: </a:t>
            </a:r>
          </a:p>
          <a:p>
            <a:pPr lvl="0"/>
            <a:r>
              <a:rPr lang="fr-FR" sz="2000" dirty="0">
                <a:cs typeface="Arial" pitchFamily="34" charset="0"/>
              </a:rPr>
              <a:t> </a:t>
            </a:r>
          </a:p>
        </p:txBody>
      </p:sp>
      <p:sp>
        <p:nvSpPr>
          <p:cNvPr id="19" name="ZoneTexte 18"/>
          <p:cNvSpPr txBox="1"/>
          <p:nvPr/>
        </p:nvSpPr>
        <p:spPr>
          <a:xfrm>
            <a:off x="2327875" y="2757653"/>
            <a:ext cx="7673830" cy="400110"/>
          </a:xfrm>
          <a:prstGeom prst="rect">
            <a:avLst/>
          </a:prstGeom>
          <a:noFill/>
        </p:spPr>
        <p:txBody>
          <a:bodyPr wrap="square" rtlCol="0">
            <a:spAutoFit/>
          </a:bodyPr>
          <a:lstStyle/>
          <a:p>
            <a:r>
              <a:rPr lang="fr-FR" sz="2000" dirty="0">
                <a:cs typeface="Arial" pitchFamily="34" charset="0"/>
              </a:rPr>
              <a:t> - Attendre 2 minutes que la matière devienne visqueuse.</a:t>
            </a:r>
          </a:p>
        </p:txBody>
      </p:sp>
      <p:pic>
        <p:nvPicPr>
          <p:cNvPr id="20" name="Picture 11"/>
          <p:cNvPicPr>
            <a:picLocks noChangeAspect="1" noChangeArrowheads="1"/>
          </p:cNvPicPr>
          <p:nvPr/>
        </p:nvPicPr>
        <p:blipFill>
          <a:blip r:embed="rId9" cstate="print"/>
          <a:srcRect l="6667" b="5497"/>
          <a:stretch>
            <a:fillRect/>
          </a:stretch>
        </p:blipFill>
        <p:spPr bwMode="auto">
          <a:xfrm>
            <a:off x="2629230" y="5100715"/>
            <a:ext cx="2790484" cy="612447"/>
          </a:xfrm>
          <a:prstGeom prst="rect">
            <a:avLst/>
          </a:prstGeom>
          <a:noFill/>
          <a:ln w="9525">
            <a:round/>
            <a:headEnd/>
            <a:tailEnd/>
          </a:ln>
        </p:spPr>
      </p:pic>
      <p:sp>
        <p:nvSpPr>
          <p:cNvPr id="21" name="ZoneTexte 20"/>
          <p:cNvSpPr txBox="1"/>
          <p:nvPr/>
        </p:nvSpPr>
        <p:spPr>
          <a:xfrm>
            <a:off x="6079047" y="4625868"/>
            <a:ext cx="6477908" cy="800219"/>
          </a:xfrm>
          <a:prstGeom prst="rect">
            <a:avLst/>
          </a:prstGeom>
          <a:noFill/>
        </p:spPr>
        <p:txBody>
          <a:bodyPr wrap="square" rtlCol="0">
            <a:spAutoFit/>
          </a:bodyPr>
          <a:lstStyle/>
          <a:p>
            <a:pPr defTabSz="449263" fontAlgn="base">
              <a:lnSpc>
                <a:spcPct val="115000"/>
              </a:lnSpc>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sz="2000" i="1" dirty="0">
                <a:solidFill>
                  <a:srgbClr val="000000"/>
                </a:solidFill>
                <a:ea typeface="Microsoft YaHei"/>
                <a:cs typeface="Arial" pitchFamily="34" charset="0"/>
              </a:rPr>
              <a:t>m</a:t>
            </a:r>
            <a:r>
              <a:rPr lang="fr-FR" sz="2000" i="1" baseline="-25000" dirty="0">
                <a:solidFill>
                  <a:srgbClr val="000000"/>
                </a:solidFill>
                <a:ea typeface="Microsoft YaHei"/>
                <a:cs typeface="Arial" pitchFamily="34" charset="0"/>
              </a:rPr>
              <a:t>e </a:t>
            </a:r>
            <a:r>
              <a:rPr lang="fr-FR" sz="2000" i="1" dirty="0">
                <a:solidFill>
                  <a:srgbClr val="000000"/>
                </a:solidFill>
                <a:ea typeface="Microsoft YaHei"/>
                <a:cs typeface="Arial" pitchFamily="34" charset="0"/>
              </a:rPr>
              <a:t>: masse moyenne des extrudas [g] </a:t>
            </a:r>
          </a:p>
          <a:p>
            <a:pPr defTabSz="449263" fontAlgn="base">
              <a:lnSpc>
                <a:spcPct val="115000"/>
              </a:lnSpc>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sz="2000" i="1" dirty="0" err="1">
                <a:solidFill>
                  <a:srgbClr val="000000"/>
                </a:solidFill>
                <a:ea typeface="Microsoft YaHei"/>
                <a:cs typeface="Arial" pitchFamily="34" charset="0"/>
              </a:rPr>
              <a:t>t</a:t>
            </a:r>
            <a:r>
              <a:rPr lang="fr-FR" sz="2000" i="1" baseline="-25000" dirty="0" err="1">
                <a:solidFill>
                  <a:srgbClr val="000000"/>
                </a:solidFill>
                <a:ea typeface="Microsoft YaHei"/>
                <a:cs typeface="Arial" pitchFamily="34" charset="0"/>
              </a:rPr>
              <a:t>ref</a:t>
            </a:r>
            <a:r>
              <a:rPr lang="fr-FR" sz="2000" i="1" baseline="-25000" dirty="0">
                <a:solidFill>
                  <a:srgbClr val="000000"/>
                </a:solidFill>
                <a:ea typeface="Microsoft YaHei"/>
                <a:cs typeface="Arial" pitchFamily="34" charset="0"/>
              </a:rPr>
              <a:t> </a:t>
            </a:r>
            <a:r>
              <a:rPr lang="fr-FR" sz="2000" i="1" dirty="0">
                <a:solidFill>
                  <a:srgbClr val="000000"/>
                </a:solidFill>
                <a:ea typeface="Microsoft YaHei"/>
                <a:cs typeface="Arial" pitchFamily="34" charset="0"/>
              </a:rPr>
              <a:t>: temps de référence : 600 [s]</a:t>
            </a:r>
          </a:p>
        </p:txBody>
      </p:sp>
      <p:sp>
        <p:nvSpPr>
          <p:cNvPr id="22" name="ZoneTexte 21"/>
          <p:cNvSpPr txBox="1"/>
          <p:nvPr/>
        </p:nvSpPr>
        <p:spPr>
          <a:xfrm>
            <a:off x="6023066" y="5415816"/>
            <a:ext cx="6949457" cy="400110"/>
          </a:xfrm>
          <a:prstGeom prst="rect">
            <a:avLst/>
          </a:prstGeom>
          <a:noFill/>
        </p:spPr>
        <p:txBody>
          <a:bodyPr wrap="square" rtlCol="0">
            <a:spAutoFit/>
          </a:bodyPr>
          <a:lstStyle/>
          <a:p>
            <a:r>
              <a:rPr lang="fr-FR" sz="2000" i="1" dirty="0">
                <a:solidFill>
                  <a:srgbClr val="000000"/>
                </a:solidFill>
                <a:ea typeface="Microsoft YaHei"/>
                <a:cs typeface="Arial" pitchFamily="34" charset="0"/>
              </a:rPr>
              <a:t>t : intervalle de temps entre deux coupes d’extruda [s]</a:t>
            </a:r>
          </a:p>
        </p:txBody>
      </p:sp>
    </p:spTree>
    <p:extLst>
      <p:ext uri="{BB962C8B-B14F-4D97-AF65-F5344CB8AC3E}">
        <p14:creationId xmlns:p14="http://schemas.microsoft.com/office/powerpoint/2010/main" val="9857013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a:xfrm>
            <a:off x="9448800" y="6487374"/>
            <a:ext cx="2743200" cy="365125"/>
          </a:xfrm>
        </p:spPr>
        <p:txBody>
          <a:bodyPr/>
          <a:lstStyle/>
          <a:p>
            <a:fld id="{19164C0E-5842-43BF-BCC1-810351AC69BF}" type="slidenum">
              <a:rPr lang="fr-FR" sz="2000" smtClean="0">
                <a:solidFill>
                  <a:schemeClr val="tx1"/>
                </a:solidFill>
              </a:rPr>
              <a:pPr/>
              <a:t>8</a:t>
            </a:fld>
            <a:endParaRPr lang="fr-FR" sz="2000" dirty="0">
              <a:solidFill>
                <a:schemeClr val="tx1"/>
              </a:solidFill>
            </a:endParaRPr>
          </a:p>
        </p:txBody>
      </p:sp>
      <p:sp>
        <p:nvSpPr>
          <p:cNvPr id="5" name="ZoneTexte 4"/>
          <p:cNvSpPr txBox="1"/>
          <p:nvPr/>
        </p:nvSpPr>
        <p:spPr>
          <a:xfrm>
            <a:off x="-1058" y="777651"/>
            <a:ext cx="12192000" cy="830997"/>
          </a:xfrm>
          <a:prstGeom prst="rect">
            <a:avLst/>
          </a:prstGeom>
          <a:noFill/>
        </p:spPr>
        <p:txBody>
          <a:bodyPr wrap="square" rtlCol="0">
            <a:spAutoFit/>
          </a:bodyPr>
          <a:lstStyle/>
          <a:p>
            <a:r>
              <a:rPr lang="fr-FR" sz="4800" dirty="0"/>
              <a:t>			5. Exemple</a:t>
            </a:r>
          </a:p>
        </p:txBody>
      </p:sp>
      <p:sp>
        <p:nvSpPr>
          <p:cNvPr id="6" name="Rectangle 3"/>
          <p:cNvSpPr txBox="1">
            <a:spLocks noChangeArrowheads="1"/>
          </p:cNvSpPr>
          <p:nvPr/>
        </p:nvSpPr>
        <p:spPr>
          <a:xfrm>
            <a:off x="1172585" y="1726931"/>
            <a:ext cx="10670937" cy="45508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ts val="0"/>
              </a:spcBef>
              <a:buNone/>
            </a:pPr>
            <a:endParaRPr lang="fr-FR" sz="1600" b="1" dirty="0"/>
          </a:p>
        </p:txBody>
      </p:sp>
      <p:sp>
        <p:nvSpPr>
          <p:cNvPr id="12" name="Rectangle 11"/>
          <p:cNvSpPr/>
          <p:nvPr/>
        </p:nvSpPr>
        <p:spPr>
          <a:xfrm>
            <a:off x="0" y="377372"/>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Sous-titre 2"/>
          <p:cNvSpPr txBox="1">
            <a:spLocks/>
          </p:cNvSpPr>
          <p:nvPr/>
        </p:nvSpPr>
        <p:spPr>
          <a:xfrm rot="16200000">
            <a:off x="-1909309" y="3162302"/>
            <a:ext cx="5735639"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dirty="0">
                <a:solidFill>
                  <a:schemeClr val="bg1">
                    <a:lumMod val="65000"/>
                  </a:schemeClr>
                </a:solidFill>
              </a:rPr>
              <a:t>M.F.I</a:t>
            </a:r>
          </a:p>
        </p:txBody>
      </p:sp>
      <p:pic>
        <p:nvPicPr>
          <p:cNvPr id="14" name="Imag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10751" y="8227"/>
            <a:ext cx="2381250" cy="1238250"/>
          </a:xfrm>
          <a:prstGeom prst="rect">
            <a:avLst/>
          </a:prstGeom>
        </p:spPr>
      </p:pic>
      <p:sp>
        <p:nvSpPr>
          <p:cNvPr id="15" name="ZoneTexte 14"/>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a:solidFill>
                  <a:srgbClr val="10069F"/>
                </a:solidFill>
              </a:rPr>
              <a:t>Héloïse GAY– Gabriel MOREAU</a:t>
            </a:r>
          </a:p>
        </p:txBody>
      </p:sp>
      <p:sp>
        <p:nvSpPr>
          <p:cNvPr id="16" name="ZoneTexte 15"/>
          <p:cNvSpPr txBox="1"/>
          <p:nvPr/>
        </p:nvSpPr>
        <p:spPr>
          <a:xfrm>
            <a:off x="822250" y="1588616"/>
            <a:ext cx="8626549" cy="461665"/>
          </a:xfrm>
          <a:prstGeom prst="rect">
            <a:avLst/>
          </a:prstGeom>
          <a:noFill/>
        </p:spPr>
        <p:txBody>
          <a:bodyPr wrap="square" rtlCol="0">
            <a:spAutoFit/>
          </a:bodyPr>
          <a:lstStyle/>
          <a:p>
            <a:pPr algn="just"/>
            <a:r>
              <a:rPr lang="fr-FR" sz="2400" dirty="0">
                <a:cs typeface="Arial" pitchFamily="34" charset="0"/>
              </a:rPr>
              <a:t>Le tableau ci-dessous montre la relation entre le MFI et le procédé </a:t>
            </a:r>
          </a:p>
        </p:txBody>
      </p:sp>
      <p:pic>
        <p:nvPicPr>
          <p:cNvPr id="17" name="Picture 11"/>
          <p:cNvPicPr>
            <a:picLocks noChangeAspect="1" noChangeArrowheads="1"/>
          </p:cNvPicPr>
          <p:nvPr/>
        </p:nvPicPr>
        <p:blipFill>
          <a:blip r:embed="rId4" cstate="print"/>
          <a:srcRect/>
          <a:stretch>
            <a:fillRect/>
          </a:stretch>
        </p:blipFill>
        <p:spPr bwMode="auto">
          <a:xfrm>
            <a:off x="2828348" y="2419613"/>
            <a:ext cx="5725220" cy="3020602"/>
          </a:xfrm>
          <a:prstGeom prst="rect">
            <a:avLst/>
          </a:prstGeom>
          <a:noFill/>
          <a:ln w="9525">
            <a:round/>
            <a:headEnd/>
            <a:tailEnd/>
          </a:ln>
        </p:spPr>
      </p:pic>
    </p:spTree>
    <p:extLst>
      <p:ext uri="{BB962C8B-B14F-4D97-AF65-F5344CB8AC3E}">
        <p14:creationId xmlns:p14="http://schemas.microsoft.com/office/powerpoint/2010/main" val="70909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a:xfrm>
            <a:off x="9448800" y="6487374"/>
            <a:ext cx="2743200" cy="365125"/>
          </a:xfrm>
        </p:spPr>
        <p:txBody>
          <a:bodyPr/>
          <a:lstStyle/>
          <a:p>
            <a:fld id="{19164C0E-5842-43BF-BCC1-810351AC69BF}" type="slidenum">
              <a:rPr lang="fr-FR" sz="2000" smtClean="0">
                <a:solidFill>
                  <a:schemeClr val="tx1"/>
                </a:solidFill>
              </a:rPr>
              <a:pPr/>
              <a:t>9</a:t>
            </a:fld>
            <a:endParaRPr lang="fr-FR" sz="2000" dirty="0">
              <a:solidFill>
                <a:schemeClr val="tx1"/>
              </a:solidFill>
            </a:endParaRPr>
          </a:p>
        </p:txBody>
      </p:sp>
      <p:sp>
        <p:nvSpPr>
          <p:cNvPr id="5" name="ZoneTexte 4"/>
          <p:cNvSpPr txBox="1"/>
          <p:nvPr/>
        </p:nvSpPr>
        <p:spPr>
          <a:xfrm>
            <a:off x="-1058" y="777651"/>
            <a:ext cx="12192000" cy="830997"/>
          </a:xfrm>
          <a:prstGeom prst="rect">
            <a:avLst/>
          </a:prstGeom>
          <a:noFill/>
        </p:spPr>
        <p:txBody>
          <a:bodyPr wrap="square" rtlCol="0">
            <a:spAutoFit/>
          </a:bodyPr>
          <a:lstStyle/>
          <a:p>
            <a:r>
              <a:rPr lang="fr-FR" sz="4800" dirty="0"/>
              <a:t>			5. Exemple</a:t>
            </a:r>
          </a:p>
        </p:txBody>
      </p:sp>
      <p:sp>
        <p:nvSpPr>
          <p:cNvPr id="6" name="Rectangle 3"/>
          <p:cNvSpPr txBox="1">
            <a:spLocks noChangeArrowheads="1"/>
          </p:cNvSpPr>
          <p:nvPr/>
        </p:nvSpPr>
        <p:spPr>
          <a:xfrm>
            <a:off x="1172585" y="1726931"/>
            <a:ext cx="10670937" cy="45508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ts val="0"/>
              </a:spcBef>
              <a:buNone/>
            </a:pPr>
            <a:endParaRPr lang="fr-FR" sz="1600" b="1" dirty="0"/>
          </a:p>
        </p:txBody>
      </p:sp>
      <p:sp>
        <p:nvSpPr>
          <p:cNvPr id="12" name="Rectangle 11"/>
          <p:cNvSpPr/>
          <p:nvPr/>
        </p:nvSpPr>
        <p:spPr>
          <a:xfrm>
            <a:off x="0" y="377372"/>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Sous-titre 2"/>
          <p:cNvSpPr txBox="1">
            <a:spLocks/>
          </p:cNvSpPr>
          <p:nvPr/>
        </p:nvSpPr>
        <p:spPr>
          <a:xfrm rot="16200000">
            <a:off x="-1909309" y="3162302"/>
            <a:ext cx="5735639"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dirty="0">
                <a:solidFill>
                  <a:schemeClr val="bg1">
                    <a:lumMod val="65000"/>
                  </a:schemeClr>
                </a:solidFill>
              </a:rPr>
              <a:t>M.F.I</a:t>
            </a:r>
          </a:p>
        </p:txBody>
      </p:sp>
      <p:pic>
        <p:nvPicPr>
          <p:cNvPr id="14" name="Imag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10751" y="8227"/>
            <a:ext cx="2381250" cy="1238250"/>
          </a:xfrm>
          <a:prstGeom prst="rect">
            <a:avLst/>
          </a:prstGeom>
        </p:spPr>
      </p:pic>
      <p:sp>
        <p:nvSpPr>
          <p:cNvPr id="15" name="ZoneTexte 14"/>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a:solidFill>
                  <a:srgbClr val="10069F"/>
                </a:solidFill>
              </a:rPr>
              <a:t>Héloïse GAY– Gabriel MOREAU</a:t>
            </a:r>
          </a:p>
        </p:txBody>
      </p:sp>
      <p:sp>
        <p:nvSpPr>
          <p:cNvPr id="11" name="ZoneTexte 10"/>
          <p:cNvSpPr txBox="1"/>
          <p:nvPr/>
        </p:nvSpPr>
        <p:spPr>
          <a:xfrm>
            <a:off x="823937" y="1487452"/>
            <a:ext cx="9949269" cy="830997"/>
          </a:xfrm>
          <a:prstGeom prst="rect">
            <a:avLst/>
          </a:prstGeom>
          <a:noFill/>
        </p:spPr>
        <p:txBody>
          <a:bodyPr wrap="square" rtlCol="0">
            <a:spAutoFit/>
          </a:bodyPr>
          <a:lstStyle/>
          <a:p>
            <a:pPr algn="just"/>
            <a:r>
              <a:rPr lang="fr-FR" sz="2400" dirty="0">
                <a:cs typeface="Arial" pitchFamily="34" charset="0"/>
              </a:rPr>
              <a:t>Le tableau ci-dessous montre la température et la charge à appliquer en fonction de la matière.</a:t>
            </a:r>
          </a:p>
        </p:txBody>
      </p:sp>
      <p:graphicFrame>
        <p:nvGraphicFramePr>
          <p:cNvPr id="2" name="Tableau 1"/>
          <p:cNvGraphicFramePr>
            <a:graphicFrameLocks noGrp="1"/>
          </p:cNvGraphicFramePr>
          <p:nvPr>
            <p:extLst>
              <p:ext uri="{D42A27DB-BD31-4B8C-83A1-F6EECF244321}">
                <p14:modId xmlns:p14="http://schemas.microsoft.com/office/powerpoint/2010/main" val="2406252540"/>
              </p:ext>
            </p:extLst>
          </p:nvPr>
        </p:nvGraphicFramePr>
        <p:xfrm>
          <a:off x="2987079" y="2416729"/>
          <a:ext cx="5622985" cy="3708400"/>
        </p:xfrm>
        <a:graphic>
          <a:graphicData uri="http://schemas.openxmlformats.org/drawingml/2006/table">
            <a:tbl>
              <a:tblPr firstRow="1" bandRow="1">
                <a:tableStyleId>{5C22544A-7EE6-4342-B048-85BDC9FD1C3A}</a:tableStyleId>
              </a:tblPr>
              <a:tblGrid>
                <a:gridCol w="943321">
                  <a:extLst>
                    <a:ext uri="{9D8B030D-6E8A-4147-A177-3AD203B41FA5}">
                      <a16:colId xmlns:a16="http://schemas.microsoft.com/office/drawing/2014/main" val="3965764670"/>
                    </a:ext>
                  </a:extLst>
                </a:gridCol>
                <a:gridCol w="2322212">
                  <a:extLst>
                    <a:ext uri="{9D8B030D-6E8A-4147-A177-3AD203B41FA5}">
                      <a16:colId xmlns:a16="http://schemas.microsoft.com/office/drawing/2014/main" val="4293946921"/>
                    </a:ext>
                  </a:extLst>
                </a:gridCol>
                <a:gridCol w="2357452">
                  <a:extLst>
                    <a:ext uri="{9D8B030D-6E8A-4147-A177-3AD203B41FA5}">
                      <a16:colId xmlns:a16="http://schemas.microsoft.com/office/drawing/2014/main" val="915249982"/>
                    </a:ext>
                  </a:extLst>
                </a:gridCol>
              </a:tblGrid>
              <a:tr h="370840">
                <a:tc>
                  <a:txBody>
                    <a:bodyPr/>
                    <a:lstStyle/>
                    <a:p>
                      <a:r>
                        <a:rPr lang="fr-FR" dirty="0">
                          <a:solidFill>
                            <a:schemeClr val="tx1"/>
                          </a:solidFill>
                        </a:rPr>
                        <a:t>Matière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dirty="0">
                          <a:solidFill>
                            <a:schemeClr val="tx1"/>
                          </a:solidFill>
                        </a:rPr>
                        <a:t>Température de l’essai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dirty="0">
                          <a:solidFill>
                            <a:schemeClr val="tx1"/>
                          </a:solidFill>
                        </a:rPr>
                        <a:t>Charge nominales kg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17182811"/>
                  </a:ext>
                </a:extLst>
              </a:tr>
              <a:tr h="370840">
                <a:tc>
                  <a:txBody>
                    <a:bodyPr/>
                    <a:lstStyle/>
                    <a:p>
                      <a:r>
                        <a:rPr lang="fr-FR" dirty="0"/>
                        <a:t>PS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dirty="0"/>
                        <a:t>200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dirty="0"/>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80723416"/>
                  </a:ext>
                </a:extLst>
              </a:tr>
              <a:tr h="370840">
                <a:tc>
                  <a:txBody>
                    <a:bodyPr/>
                    <a:lstStyle/>
                    <a:p>
                      <a:r>
                        <a:rPr lang="fr-FR" dirty="0"/>
                        <a:t>PP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dirty="0"/>
                        <a:t>230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dirty="0"/>
                        <a:t>2,16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04247620"/>
                  </a:ext>
                </a:extLst>
              </a:tr>
              <a:tr h="370840">
                <a:tc>
                  <a:txBody>
                    <a:bodyPr/>
                    <a:lstStyle/>
                    <a:p>
                      <a:r>
                        <a:rPr lang="fr-FR" dirty="0"/>
                        <a:t>ABS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dirty="0"/>
                        <a:t>220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dirty="0"/>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77726063"/>
                  </a:ext>
                </a:extLst>
              </a:tr>
              <a:tr h="370840">
                <a:tc>
                  <a:txBody>
                    <a:bodyPr/>
                    <a:lstStyle/>
                    <a:p>
                      <a:r>
                        <a:rPr lang="fr-FR" dirty="0"/>
                        <a:t>SAN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dirty="0"/>
                        <a:t>220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dirty="0"/>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531054"/>
                  </a:ext>
                </a:extLst>
              </a:tr>
              <a:tr h="370840">
                <a:tc>
                  <a:txBody>
                    <a:bodyPr/>
                    <a:lstStyle/>
                    <a:p>
                      <a:r>
                        <a:rPr lang="fr-FR" dirty="0"/>
                        <a:t>PC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dirty="0"/>
                        <a:t>300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dirty="0"/>
                        <a:t>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91680338"/>
                  </a:ext>
                </a:extLst>
              </a:tr>
              <a:tr h="370840">
                <a:tc>
                  <a:txBody>
                    <a:bodyPr/>
                    <a:lstStyle/>
                    <a:p>
                      <a:r>
                        <a:rPr lang="fr-FR" dirty="0"/>
                        <a:t>PMMA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dirty="0"/>
                        <a:t>230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dirty="0"/>
                        <a:t>3,8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3654603"/>
                  </a:ext>
                </a:extLst>
              </a:tr>
              <a:tr h="370840">
                <a:tc>
                  <a:txBody>
                    <a:bodyPr/>
                    <a:lstStyle/>
                    <a:p>
                      <a:r>
                        <a:rPr lang="fr-FR" dirty="0"/>
                        <a:t>PB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dirty="0"/>
                        <a:t>190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dirty="0"/>
                        <a:t>2,16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47840892"/>
                  </a:ext>
                </a:extLst>
              </a:tr>
              <a:tr h="370840">
                <a:tc>
                  <a:txBody>
                    <a:bodyPr/>
                    <a:lstStyle/>
                    <a:p>
                      <a:r>
                        <a:rPr lang="fr-FR" dirty="0"/>
                        <a:t>POM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dirty="0"/>
                        <a:t>190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dirty="0"/>
                        <a:t>2,16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12090380"/>
                  </a:ext>
                </a:extLst>
              </a:tr>
              <a:tr h="370840">
                <a:tc>
                  <a:txBody>
                    <a:bodyPr/>
                    <a:lstStyle/>
                    <a:p>
                      <a:r>
                        <a:rPr lang="fr-FR" dirty="0"/>
                        <a:t>PE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dirty="0"/>
                        <a:t>190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dirty="0"/>
                        <a:t>2,16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20807993"/>
                  </a:ext>
                </a:extLst>
              </a:tr>
            </a:tbl>
          </a:graphicData>
        </a:graphic>
      </p:graphicFrame>
    </p:spTree>
    <p:extLst>
      <p:ext uri="{BB962C8B-B14F-4D97-AF65-F5344CB8AC3E}">
        <p14:creationId xmlns:p14="http://schemas.microsoft.com/office/powerpoint/2010/main" val="191367299"/>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792</TotalTime>
  <Words>650</Words>
  <Application>Microsoft Office PowerPoint</Application>
  <PresentationFormat>Grand écran</PresentationFormat>
  <Paragraphs>152</Paragraphs>
  <Slides>12</Slides>
  <Notes>12</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12</vt:i4>
      </vt:variant>
    </vt:vector>
  </HeadingPairs>
  <TitlesOfParts>
    <vt:vector size="18" baseType="lpstr">
      <vt:lpstr>Microsoft YaHei</vt:lpstr>
      <vt:lpstr>Arial</vt:lpstr>
      <vt:lpstr>Calibri</vt:lpstr>
      <vt:lpstr>Calibri Light</vt:lpstr>
      <vt:lpstr>Wingdings</vt:lpstr>
      <vt:lpstr>Thème Office</vt:lpstr>
      <vt:lpstr>MFI : Melt Flow Index</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biodégradation</dc:title>
  <dc:creator>Antoine</dc:creator>
  <cp:lastModifiedBy>Catherine gay</cp:lastModifiedBy>
  <cp:revision>60</cp:revision>
  <dcterms:created xsi:type="dcterms:W3CDTF">2015-12-07T19:50:37Z</dcterms:created>
  <dcterms:modified xsi:type="dcterms:W3CDTF">2016-04-27T19:55:24Z</dcterms:modified>
</cp:coreProperties>
</file>