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2"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69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8" autoAdjust="0"/>
    <p:restoredTop sz="94660" autoAdjust="0"/>
  </p:normalViewPr>
  <p:slideViewPr>
    <p:cSldViewPr snapToGrid="0">
      <p:cViewPr>
        <p:scale>
          <a:sx n="80" d="100"/>
          <a:sy n="80" d="100"/>
        </p:scale>
        <p:origin x="-348" y="23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761A65-4D36-4A27-8CAA-ECCC3E4B993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9B1CBC27-14DF-4044-B859-1786BF762BC5}">
      <dgm:prSet phldrT="[Texte]"/>
      <dgm:spPr/>
      <dgm:t>
        <a:bodyPr/>
        <a:lstStyle/>
        <a:p>
          <a:r>
            <a:rPr lang="fr-FR" dirty="0" smtClean="0"/>
            <a:t>Lampe en deutérium pour le domaine de l’UV (190 à 400 nm)</a:t>
          </a:r>
          <a:endParaRPr lang="fr-FR" dirty="0"/>
        </a:p>
      </dgm:t>
    </dgm:pt>
    <dgm:pt modelId="{0AC44040-BB91-4E2B-9CD9-F41259B50725}" type="parTrans" cxnId="{2F9C0446-BF5C-4C10-97FC-87FFC3890E64}">
      <dgm:prSet/>
      <dgm:spPr/>
      <dgm:t>
        <a:bodyPr/>
        <a:lstStyle/>
        <a:p>
          <a:endParaRPr lang="fr-FR"/>
        </a:p>
      </dgm:t>
    </dgm:pt>
    <dgm:pt modelId="{002204C0-CAA4-4C23-B181-7068ABB2FF81}" type="sibTrans" cxnId="{2F9C0446-BF5C-4C10-97FC-87FFC3890E64}">
      <dgm:prSet/>
      <dgm:spPr/>
      <dgm:t>
        <a:bodyPr/>
        <a:lstStyle/>
        <a:p>
          <a:endParaRPr lang="fr-FR"/>
        </a:p>
      </dgm:t>
    </dgm:pt>
    <dgm:pt modelId="{3D4621CD-85C6-45BF-B629-FEBFE1D157F8}">
      <dgm:prSet phldrT="[Texte]"/>
      <dgm:spPr/>
      <dgm:t>
        <a:bodyPr/>
        <a:lstStyle/>
        <a:p>
          <a:r>
            <a:rPr lang="fr-FR" dirty="0" smtClean="0"/>
            <a:t>Lampe filament de tungstène pour le domaine du visible (400 à 750 nm)</a:t>
          </a:r>
          <a:endParaRPr lang="fr-FR" dirty="0"/>
        </a:p>
      </dgm:t>
    </dgm:pt>
    <dgm:pt modelId="{BF0E0948-024D-4C0E-B22D-7DF342FF3D91}" type="parTrans" cxnId="{F5D13DDB-1E04-4B4E-8375-3F3EDC5A27B2}">
      <dgm:prSet/>
      <dgm:spPr/>
      <dgm:t>
        <a:bodyPr/>
        <a:lstStyle/>
        <a:p>
          <a:endParaRPr lang="fr-FR"/>
        </a:p>
      </dgm:t>
    </dgm:pt>
    <dgm:pt modelId="{7E6FF1D8-ACC8-41BE-ACD1-968255F83E33}" type="sibTrans" cxnId="{F5D13DDB-1E04-4B4E-8375-3F3EDC5A27B2}">
      <dgm:prSet/>
      <dgm:spPr/>
      <dgm:t>
        <a:bodyPr/>
        <a:lstStyle/>
        <a:p>
          <a:endParaRPr lang="fr-FR"/>
        </a:p>
      </dgm:t>
    </dgm:pt>
    <dgm:pt modelId="{96BC9D00-12F4-465A-A2C1-884CAC00D11D}">
      <dgm:prSet phldrT="[Texte]"/>
      <dgm:spPr/>
      <dgm:t>
        <a:bodyPr/>
        <a:lstStyle/>
        <a:p>
          <a:r>
            <a:rPr lang="fr-FR" dirty="0" smtClean="0"/>
            <a:t>Les cuves peuvent être en plastique (PS ,PMMA, plastique résistant aux UV), en verre, ou en Quartz</a:t>
          </a:r>
          <a:endParaRPr lang="fr-FR" dirty="0"/>
        </a:p>
      </dgm:t>
    </dgm:pt>
    <dgm:pt modelId="{51BD8E76-9076-45F8-B3FE-3BD20998A291}" type="parTrans" cxnId="{735822A1-1781-40B4-8BD5-AD16B6504FF2}">
      <dgm:prSet/>
      <dgm:spPr/>
      <dgm:t>
        <a:bodyPr/>
        <a:lstStyle/>
        <a:p>
          <a:endParaRPr lang="fr-FR"/>
        </a:p>
      </dgm:t>
    </dgm:pt>
    <dgm:pt modelId="{1FBECF5A-0866-4998-86BD-88C125E54139}" type="sibTrans" cxnId="{735822A1-1781-40B4-8BD5-AD16B6504FF2}">
      <dgm:prSet/>
      <dgm:spPr/>
      <dgm:t>
        <a:bodyPr/>
        <a:lstStyle/>
        <a:p>
          <a:endParaRPr lang="fr-FR"/>
        </a:p>
      </dgm:t>
    </dgm:pt>
    <dgm:pt modelId="{0C531B2D-AC84-4645-B868-CFB4B5598875}" type="pres">
      <dgm:prSet presAssocID="{A5761A65-4D36-4A27-8CAA-ECCC3E4B9934}" presName="linear" presStyleCnt="0">
        <dgm:presLayoutVars>
          <dgm:dir/>
          <dgm:resizeHandles val="exact"/>
        </dgm:presLayoutVars>
      </dgm:prSet>
      <dgm:spPr/>
      <dgm:t>
        <a:bodyPr/>
        <a:lstStyle/>
        <a:p>
          <a:endParaRPr lang="fr-FR"/>
        </a:p>
      </dgm:t>
    </dgm:pt>
    <dgm:pt modelId="{ED8DD11A-6465-4F86-B96F-65D6018C6FB1}" type="pres">
      <dgm:prSet presAssocID="{9B1CBC27-14DF-4044-B859-1786BF762BC5}" presName="comp" presStyleCnt="0"/>
      <dgm:spPr/>
    </dgm:pt>
    <dgm:pt modelId="{0FBC9A7A-5335-4660-8194-A4D95A0EEA97}" type="pres">
      <dgm:prSet presAssocID="{9B1CBC27-14DF-4044-B859-1786BF762BC5}" presName="box" presStyleLbl="node1" presStyleIdx="0" presStyleCnt="3"/>
      <dgm:spPr/>
      <dgm:t>
        <a:bodyPr/>
        <a:lstStyle/>
        <a:p>
          <a:endParaRPr lang="fr-FR"/>
        </a:p>
      </dgm:t>
    </dgm:pt>
    <dgm:pt modelId="{F9E995FA-177F-471F-A860-0DF60E6918BE}" type="pres">
      <dgm:prSet presAssocID="{9B1CBC27-14DF-4044-B859-1786BF762BC5}" presName="img" presStyleLbl="fgImgPlace1" presStyleIdx="0" presStyleCnt="3"/>
      <dgm:spPr>
        <a:blipFill rotWithShape="1">
          <a:blip xmlns:r="http://schemas.openxmlformats.org/officeDocument/2006/relationships" r:embed="rId1"/>
          <a:stretch>
            <a:fillRect/>
          </a:stretch>
        </a:blipFill>
      </dgm:spPr>
    </dgm:pt>
    <dgm:pt modelId="{DA8214AA-22CD-47EE-84F7-29228D93331A}" type="pres">
      <dgm:prSet presAssocID="{9B1CBC27-14DF-4044-B859-1786BF762BC5}" presName="text" presStyleLbl="node1" presStyleIdx="0" presStyleCnt="3">
        <dgm:presLayoutVars>
          <dgm:bulletEnabled val="1"/>
        </dgm:presLayoutVars>
      </dgm:prSet>
      <dgm:spPr/>
      <dgm:t>
        <a:bodyPr/>
        <a:lstStyle/>
        <a:p>
          <a:endParaRPr lang="fr-FR"/>
        </a:p>
      </dgm:t>
    </dgm:pt>
    <dgm:pt modelId="{80D46F1F-1491-4D5E-BFA4-F8BA6F35C3D2}" type="pres">
      <dgm:prSet presAssocID="{002204C0-CAA4-4C23-B181-7068ABB2FF81}" presName="spacer" presStyleCnt="0"/>
      <dgm:spPr/>
    </dgm:pt>
    <dgm:pt modelId="{7E90A66C-C438-41F1-B73A-355DF1C1D152}" type="pres">
      <dgm:prSet presAssocID="{3D4621CD-85C6-45BF-B629-FEBFE1D157F8}" presName="comp" presStyleCnt="0"/>
      <dgm:spPr/>
    </dgm:pt>
    <dgm:pt modelId="{E5235F4A-7667-439C-80F1-BFB075CD7C3B}" type="pres">
      <dgm:prSet presAssocID="{3D4621CD-85C6-45BF-B629-FEBFE1D157F8}" presName="box" presStyleLbl="node1" presStyleIdx="1" presStyleCnt="3"/>
      <dgm:spPr/>
      <dgm:t>
        <a:bodyPr/>
        <a:lstStyle/>
        <a:p>
          <a:endParaRPr lang="fr-FR"/>
        </a:p>
      </dgm:t>
    </dgm:pt>
    <dgm:pt modelId="{B819E32D-16E4-4EBC-8D6B-1A6CAF1AFB01}" type="pres">
      <dgm:prSet presAssocID="{3D4621CD-85C6-45BF-B629-FEBFE1D157F8}" presName="img" presStyleLbl="fgImgPlace1" presStyleIdx="1" presStyleCnt="3"/>
      <dgm:spPr>
        <a:blipFill rotWithShape="1">
          <a:blip xmlns:r="http://schemas.openxmlformats.org/officeDocument/2006/relationships" r:embed="rId2"/>
          <a:stretch>
            <a:fillRect/>
          </a:stretch>
        </a:blipFill>
      </dgm:spPr>
    </dgm:pt>
    <dgm:pt modelId="{8B22D7D6-FF6A-4D53-AAC4-1060FE856519}" type="pres">
      <dgm:prSet presAssocID="{3D4621CD-85C6-45BF-B629-FEBFE1D157F8}" presName="text" presStyleLbl="node1" presStyleIdx="1" presStyleCnt="3">
        <dgm:presLayoutVars>
          <dgm:bulletEnabled val="1"/>
        </dgm:presLayoutVars>
      </dgm:prSet>
      <dgm:spPr/>
      <dgm:t>
        <a:bodyPr/>
        <a:lstStyle/>
        <a:p>
          <a:endParaRPr lang="fr-FR"/>
        </a:p>
      </dgm:t>
    </dgm:pt>
    <dgm:pt modelId="{94132D75-E579-4DF0-96DE-EC6165E22E8F}" type="pres">
      <dgm:prSet presAssocID="{7E6FF1D8-ACC8-41BE-ACD1-968255F83E33}" presName="spacer" presStyleCnt="0"/>
      <dgm:spPr/>
    </dgm:pt>
    <dgm:pt modelId="{7C466599-8658-4D6B-B2A6-98DF7992FCD6}" type="pres">
      <dgm:prSet presAssocID="{96BC9D00-12F4-465A-A2C1-884CAC00D11D}" presName="comp" presStyleCnt="0"/>
      <dgm:spPr/>
    </dgm:pt>
    <dgm:pt modelId="{E726C18C-122C-4019-8178-4EB717CACCAA}" type="pres">
      <dgm:prSet presAssocID="{96BC9D00-12F4-465A-A2C1-884CAC00D11D}" presName="box" presStyleLbl="node1" presStyleIdx="2" presStyleCnt="3"/>
      <dgm:spPr/>
      <dgm:t>
        <a:bodyPr/>
        <a:lstStyle/>
        <a:p>
          <a:endParaRPr lang="fr-FR"/>
        </a:p>
      </dgm:t>
    </dgm:pt>
    <dgm:pt modelId="{2F174BCE-417F-4E1D-87AC-57744C0108B4}" type="pres">
      <dgm:prSet presAssocID="{96BC9D00-12F4-465A-A2C1-884CAC00D11D}" presName="img" presStyleLbl="fgImgPlace1" presStyleIdx="2" presStyleCnt="3" custScaleY="98550"/>
      <dgm:spPr>
        <a:blipFill dpi="0" rotWithShape="1">
          <a:blip xmlns:r="http://schemas.openxmlformats.org/officeDocument/2006/relationships" r:embed="rId3"/>
          <a:srcRect/>
          <a:stretch>
            <a:fillRect t="-6000"/>
          </a:stretch>
        </a:blipFill>
      </dgm:spPr>
    </dgm:pt>
    <dgm:pt modelId="{6F66082D-01FF-493B-9115-795120B4ED32}" type="pres">
      <dgm:prSet presAssocID="{96BC9D00-12F4-465A-A2C1-884CAC00D11D}" presName="text" presStyleLbl="node1" presStyleIdx="2" presStyleCnt="3">
        <dgm:presLayoutVars>
          <dgm:bulletEnabled val="1"/>
        </dgm:presLayoutVars>
      </dgm:prSet>
      <dgm:spPr/>
      <dgm:t>
        <a:bodyPr/>
        <a:lstStyle/>
        <a:p>
          <a:endParaRPr lang="fr-FR"/>
        </a:p>
      </dgm:t>
    </dgm:pt>
  </dgm:ptLst>
  <dgm:cxnLst>
    <dgm:cxn modelId="{F5D13DDB-1E04-4B4E-8375-3F3EDC5A27B2}" srcId="{A5761A65-4D36-4A27-8CAA-ECCC3E4B9934}" destId="{3D4621CD-85C6-45BF-B629-FEBFE1D157F8}" srcOrd="1" destOrd="0" parTransId="{BF0E0948-024D-4C0E-B22D-7DF342FF3D91}" sibTransId="{7E6FF1D8-ACC8-41BE-ACD1-968255F83E33}"/>
    <dgm:cxn modelId="{48D11C94-9F92-4EBB-B01C-E43AD9E017A5}" type="presOf" srcId="{96BC9D00-12F4-465A-A2C1-884CAC00D11D}" destId="{6F66082D-01FF-493B-9115-795120B4ED32}" srcOrd="1" destOrd="0" presId="urn:microsoft.com/office/officeart/2005/8/layout/vList4"/>
    <dgm:cxn modelId="{2F9C0446-BF5C-4C10-97FC-87FFC3890E64}" srcId="{A5761A65-4D36-4A27-8CAA-ECCC3E4B9934}" destId="{9B1CBC27-14DF-4044-B859-1786BF762BC5}" srcOrd="0" destOrd="0" parTransId="{0AC44040-BB91-4E2B-9CD9-F41259B50725}" sibTransId="{002204C0-CAA4-4C23-B181-7068ABB2FF81}"/>
    <dgm:cxn modelId="{9148AF1E-A0C0-4991-A68C-D404C4CA0F25}" type="presOf" srcId="{9B1CBC27-14DF-4044-B859-1786BF762BC5}" destId="{0FBC9A7A-5335-4660-8194-A4D95A0EEA97}" srcOrd="0" destOrd="0" presId="urn:microsoft.com/office/officeart/2005/8/layout/vList4"/>
    <dgm:cxn modelId="{F87E41F7-A1E1-4D89-8266-6EA405B5152E}" type="presOf" srcId="{96BC9D00-12F4-465A-A2C1-884CAC00D11D}" destId="{E726C18C-122C-4019-8178-4EB717CACCAA}" srcOrd="0" destOrd="0" presId="urn:microsoft.com/office/officeart/2005/8/layout/vList4"/>
    <dgm:cxn modelId="{447F7C81-E8D6-4BA6-8AD2-F5A1817DDF03}" type="presOf" srcId="{A5761A65-4D36-4A27-8CAA-ECCC3E4B9934}" destId="{0C531B2D-AC84-4645-B868-CFB4B5598875}" srcOrd="0" destOrd="0" presId="urn:microsoft.com/office/officeart/2005/8/layout/vList4"/>
    <dgm:cxn modelId="{A3DA6052-2168-469B-9CE3-A92AD63E654E}" type="presOf" srcId="{3D4621CD-85C6-45BF-B629-FEBFE1D157F8}" destId="{E5235F4A-7667-439C-80F1-BFB075CD7C3B}" srcOrd="0" destOrd="0" presId="urn:microsoft.com/office/officeart/2005/8/layout/vList4"/>
    <dgm:cxn modelId="{6AB957D9-4CF3-4EAC-A562-BE9D688E3841}" type="presOf" srcId="{3D4621CD-85C6-45BF-B629-FEBFE1D157F8}" destId="{8B22D7D6-FF6A-4D53-AAC4-1060FE856519}" srcOrd="1" destOrd="0" presId="urn:microsoft.com/office/officeart/2005/8/layout/vList4"/>
    <dgm:cxn modelId="{A7E7FADA-EF7D-4473-80B5-F26A4BF087CC}" type="presOf" srcId="{9B1CBC27-14DF-4044-B859-1786BF762BC5}" destId="{DA8214AA-22CD-47EE-84F7-29228D93331A}" srcOrd="1" destOrd="0" presId="urn:microsoft.com/office/officeart/2005/8/layout/vList4"/>
    <dgm:cxn modelId="{735822A1-1781-40B4-8BD5-AD16B6504FF2}" srcId="{A5761A65-4D36-4A27-8CAA-ECCC3E4B9934}" destId="{96BC9D00-12F4-465A-A2C1-884CAC00D11D}" srcOrd="2" destOrd="0" parTransId="{51BD8E76-9076-45F8-B3FE-3BD20998A291}" sibTransId="{1FBECF5A-0866-4998-86BD-88C125E54139}"/>
    <dgm:cxn modelId="{6C04B7E2-9C1A-49E1-BE39-FB406497D4A3}" type="presParOf" srcId="{0C531B2D-AC84-4645-B868-CFB4B5598875}" destId="{ED8DD11A-6465-4F86-B96F-65D6018C6FB1}" srcOrd="0" destOrd="0" presId="urn:microsoft.com/office/officeart/2005/8/layout/vList4"/>
    <dgm:cxn modelId="{1023DFAC-CEB9-42E3-B6C9-39D079670CC6}" type="presParOf" srcId="{ED8DD11A-6465-4F86-B96F-65D6018C6FB1}" destId="{0FBC9A7A-5335-4660-8194-A4D95A0EEA97}" srcOrd="0" destOrd="0" presId="urn:microsoft.com/office/officeart/2005/8/layout/vList4"/>
    <dgm:cxn modelId="{95BE5F7C-683A-46CF-BA21-62A03EC3D977}" type="presParOf" srcId="{ED8DD11A-6465-4F86-B96F-65D6018C6FB1}" destId="{F9E995FA-177F-471F-A860-0DF60E6918BE}" srcOrd="1" destOrd="0" presId="urn:microsoft.com/office/officeart/2005/8/layout/vList4"/>
    <dgm:cxn modelId="{DE598D32-DBC7-4C7A-A40D-FC464CAD39A8}" type="presParOf" srcId="{ED8DD11A-6465-4F86-B96F-65D6018C6FB1}" destId="{DA8214AA-22CD-47EE-84F7-29228D93331A}" srcOrd="2" destOrd="0" presId="urn:microsoft.com/office/officeart/2005/8/layout/vList4"/>
    <dgm:cxn modelId="{FAB67F49-2616-42D9-89AE-AC1551C95EAC}" type="presParOf" srcId="{0C531B2D-AC84-4645-B868-CFB4B5598875}" destId="{80D46F1F-1491-4D5E-BFA4-F8BA6F35C3D2}" srcOrd="1" destOrd="0" presId="urn:microsoft.com/office/officeart/2005/8/layout/vList4"/>
    <dgm:cxn modelId="{960FB44F-E8DD-45C1-9C89-9A49DB047884}" type="presParOf" srcId="{0C531B2D-AC84-4645-B868-CFB4B5598875}" destId="{7E90A66C-C438-41F1-B73A-355DF1C1D152}" srcOrd="2" destOrd="0" presId="urn:microsoft.com/office/officeart/2005/8/layout/vList4"/>
    <dgm:cxn modelId="{62A57FB0-4FB7-49C7-9CEA-4A6148B3D50B}" type="presParOf" srcId="{7E90A66C-C438-41F1-B73A-355DF1C1D152}" destId="{E5235F4A-7667-439C-80F1-BFB075CD7C3B}" srcOrd="0" destOrd="0" presId="urn:microsoft.com/office/officeart/2005/8/layout/vList4"/>
    <dgm:cxn modelId="{B2242752-A614-40FB-B58B-D95A37020450}" type="presParOf" srcId="{7E90A66C-C438-41F1-B73A-355DF1C1D152}" destId="{B819E32D-16E4-4EBC-8D6B-1A6CAF1AFB01}" srcOrd="1" destOrd="0" presId="urn:microsoft.com/office/officeart/2005/8/layout/vList4"/>
    <dgm:cxn modelId="{384C72F0-B03F-4307-8299-70F257E05937}" type="presParOf" srcId="{7E90A66C-C438-41F1-B73A-355DF1C1D152}" destId="{8B22D7D6-FF6A-4D53-AAC4-1060FE856519}" srcOrd="2" destOrd="0" presId="urn:microsoft.com/office/officeart/2005/8/layout/vList4"/>
    <dgm:cxn modelId="{FA0BBD8E-762C-4C28-90BE-79D9B7D8C37B}" type="presParOf" srcId="{0C531B2D-AC84-4645-B868-CFB4B5598875}" destId="{94132D75-E579-4DF0-96DE-EC6165E22E8F}" srcOrd="3" destOrd="0" presId="urn:microsoft.com/office/officeart/2005/8/layout/vList4"/>
    <dgm:cxn modelId="{C6230BDA-E345-4695-9CE8-7D1D7748E0E5}" type="presParOf" srcId="{0C531B2D-AC84-4645-B868-CFB4B5598875}" destId="{7C466599-8658-4D6B-B2A6-98DF7992FCD6}" srcOrd="4" destOrd="0" presId="urn:microsoft.com/office/officeart/2005/8/layout/vList4"/>
    <dgm:cxn modelId="{A0373AFE-9788-46DA-8952-C216F4378194}" type="presParOf" srcId="{7C466599-8658-4D6B-B2A6-98DF7992FCD6}" destId="{E726C18C-122C-4019-8178-4EB717CACCAA}" srcOrd="0" destOrd="0" presId="urn:microsoft.com/office/officeart/2005/8/layout/vList4"/>
    <dgm:cxn modelId="{4B8B2D38-E6A1-44C4-BA3E-2B27DCB09F36}" type="presParOf" srcId="{7C466599-8658-4D6B-B2A6-98DF7992FCD6}" destId="{2F174BCE-417F-4E1D-87AC-57744C0108B4}" srcOrd="1" destOrd="0" presId="urn:microsoft.com/office/officeart/2005/8/layout/vList4"/>
    <dgm:cxn modelId="{0FEA6131-7A88-4438-A053-0F171E4736A1}" type="presParOf" srcId="{7C466599-8658-4D6B-B2A6-98DF7992FCD6}" destId="{6F66082D-01FF-493B-9115-795120B4ED32}"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264A2E-FD52-4E1E-81F5-7088269FDF0D}"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CF90748B-2176-424F-8B88-E53C735FC1B5}">
      <dgm:prSet phldrT="[Texte]"/>
      <dgm:spPr/>
      <dgm:t>
        <a:bodyPr/>
        <a:lstStyle/>
        <a:p>
          <a:r>
            <a:rPr lang="fr-FR" dirty="0" smtClean="0">
              <a:latin typeface="Arial" panose="020B0604020202020204" pitchFamily="34" charset="0"/>
              <a:cs typeface="Arial" panose="020B0604020202020204" pitchFamily="34" charset="0"/>
            </a:rPr>
            <a:t>Préparation</a:t>
          </a:r>
          <a:endParaRPr lang="fr-FR" dirty="0">
            <a:latin typeface="Arial" panose="020B0604020202020204" pitchFamily="34" charset="0"/>
            <a:cs typeface="Arial" panose="020B0604020202020204" pitchFamily="34" charset="0"/>
          </a:endParaRPr>
        </a:p>
      </dgm:t>
    </dgm:pt>
    <dgm:pt modelId="{507D7E12-B8E3-4013-9E91-E208C6AE8C5B}" type="parTrans" cxnId="{C2703A77-45B0-4BAF-B85D-DE59E8B821E1}">
      <dgm:prSet/>
      <dgm:spPr/>
      <dgm:t>
        <a:bodyPr/>
        <a:lstStyle/>
        <a:p>
          <a:endParaRPr lang="fr-FR">
            <a:latin typeface="Arial" panose="020B0604020202020204" pitchFamily="34" charset="0"/>
            <a:cs typeface="Arial" panose="020B0604020202020204" pitchFamily="34" charset="0"/>
          </a:endParaRPr>
        </a:p>
      </dgm:t>
    </dgm:pt>
    <dgm:pt modelId="{313997ED-0F1C-4A56-B414-1AFD1E24A0E4}" type="sibTrans" cxnId="{C2703A77-45B0-4BAF-B85D-DE59E8B821E1}">
      <dgm:prSet/>
      <dgm:spPr/>
      <dgm:t>
        <a:bodyPr/>
        <a:lstStyle/>
        <a:p>
          <a:endParaRPr lang="fr-FR">
            <a:latin typeface="Arial" panose="020B0604020202020204" pitchFamily="34" charset="0"/>
            <a:cs typeface="Arial" panose="020B0604020202020204" pitchFamily="34" charset="0"/>
          </a:endParaRPr>
        </a:p>
      </dgm:t>
    </dgm:pt>
    <dgm:pt modelId="{D8FAD866-F772-4D50-B2D5-79177BCF8CB4}">
      <dgm:prSet phldrT="[Texte]"/>
      <dgm:spPr/>
      <dgm:t>
        <a:bodyPr/>
        <a:lstStyle/>
        <a:p>
          <a:r>
            <a:rPr lang="fr-FR" dirty="0" smtClean="0">
              <a:latin typeface="Arial" panose="020B0604020202020204" pitchFamily="34" charset="0"/>
              <a:cs typeface="Arial" panose="020B0604020202020204" pitchFamily="34" charset="0"/>
            </a:rPr>
            <a:t>On mesure la largeur de la  cuve (attention suivant la solution à analyser choisir une cuve adaptée)</a:t>
          </a:r>
          <a:endParaRPr lang="fr-FR" dirty="0">
            <a:latin typeface="Arial" panose="020B0604020202020204" pitchFamily="34" charset="0"/>
            <a:cs typeface="Arial" panose="020B0604020202020204" pitchFamily="34" charset="0"/>
          </a:endParaRPr>
        </a:p>
      </dgm:t>
    </dgm:pt>
    <dgm:pt modelId="{030D8A21-4595-472D-8833-14903B3B6DAA}" type="parTrans" cxnId="{8E003CC2-8441-4666-BE72-8606F9F5F246}">
      <dgm:prSet/>
      <dgm:spPr/>
      <dgm:t>
        <a:bodyPr/>
        <a:lstStyle/>
        <a:p>
          <a:endParaRPr lang="fr-FR">
            <a:latin typeface="Arial" panose="020B0604020202020204" pitchFamily="34" charset="0"/>
            <a:cs typeface="Arial" panose="020B0604020202020204" pitchFamily="34" charset="0"/>
          </a:endParaRPr>
        </a:p>
      </dgm:t>
    </dgm:pt>
    <dgm:pt modelId="{77A1ED03-2AD3-423A-B390-98DD3B97D213}" type="sibTrans" cxnId="{8E003CC2-8441-4666-BE72-8606F9F5F246}">
      <dgm:prSet/>
      <dgm:spPr/>
      <dgm:t>
        <a:bodyPr/>
        <a:lstStyle/>
        <a:p>
          <a:endParaRPr lang="fr-FR">
            <a:latin typeface="Arial" panose="020B0604020202020204" pitchFamily="34" charset="0"/>
            <a:cs typeface="Arial" panose="020B0604020202020204" pitchFamily="34" charset="0"/>
          </a:endParaRPr>
        </a:p>
      </dgm:t>
    </dgm:pt>
    <dgm:pt modelId="{29B0B839-2C43-4E1B-B976-353558066546}">
      <dgm:prSet phldrT="[Texte]"/>
      <dgm:spPr/>
      <dgm:t>
        <a:bodyPr/>
        <a:lstStyle/>
        <a:p>
          <a:r>
            <a:rPr lang="fr-FR" dirty="0" smtClean="0">
              <a:latin typeface="Arial" panose="020B0604020202020204" pitchFamily="34" charset="0"/>
              <a:cs typeface="Arial" panose="020B0604020202020204" pitchFamily="34" charset="0"/>
            </a:rPr>
            <a:t>Faire le blanc de la machine avec la cuve </a:t>
          </a:r>
          <a:endParaRPr lang="fr-FR" dirty="0">
            <a:latin typeface="Arial" panose="020B0604020202020204" pitchFamily="34" charset="0"/>
            <a:cs typeface="Arial" panose="020B0604020202020204" pitchFamily="34" charset="0"/>
          </a:endParaRPr>
        </a:p>
      </dgm:t>
    </dgm:pt>
    <dgm:pt modelId="{E2CFC96B-A3B8-4375-8F2B-0EC55C9E2DC1}" type="parTrans" cxnId="{9C8742FE-8D11-4600-941E-C3A8B8A9FD9C}">
      <dgm:prSet/>
      <dgm:spPr/>
      <dgm:t>
        <a:bodyPr/>
        <a:lstStyle/>
        <a:p>
          <a:endParaRPr lang="fr-FR">
            <a:latin typeface="Arial" panose="020B0604020202020204" pitchFamily="34" charset="0"/>
            <a:cs typeface="Arial" panose="020B0604020202020204" pitchFamily="34" charset="0"/>
          </a:endParaRPr>
        </a:p>
      </dgm:t>
    </dgm:pt>
    <dgm:pt modelId="{F7D44D37-4017-4B2B-8160-274C2D93DD99}" type="sibTrans" cxnId="{9C8742FE-8D11-4600-941E-C3A8B8A9FD9C}">
      <dgm:prSet/>
      <dgm:spPr/>
      <dgm:t>
        <a:bodyPr/>
        <a:lstStyle/>
        <a:p>
          <a:endParaRPr lang="fr-FR">
            <a:latin typeface="Arial" panose="020B0604020202020204" pitchFamily="34" charset="0"/>
            <a:cs typeface="Arial" panose="020B0604020202020204" pitchFamily="34" charset="0"/>
          </a:endParaRPr>
        </a:p>
      </dgm:t>
    </dgm:pt>
    <dgm:pt modelId="{19B9E909-152A-4F6E-B305-CD9DC5E29B1B}">
      <dgm:prSet phldrT="[Texte]"/>
      <dgm:spPr/>
      <dgm:t>
        <a:bodyPr/>
        <a:lstStyle/>
        <a:p>
          <a:r>
            <a:rPr lang="fr-FR" dirty="0" smtClean="0">
              <a:latin typeface="Arial" panose="020B0604020202020204" pitchFamily="34" charset="0"/>
              <a:cs typeface="Arial" panose="020B0604020202020204" pitchFamily="34" charset="0"/>
            </a:rPr>
            <a:t>essai</a:t>
          </a:r>
          <a:endParaRPr lang="fr-FR" dirty="0">
            <a:latin typeface="Arial" panose="020B0604020202020204" pitchFamily="34" charset="0"/>
            <a:cs typeface="Arial" panose="020B0604020202020204" pitchFamily="34" charset="0"/>
          </a:endParaRPr>
        </a:p>
      </dgm:t>
    </dgm:pt>
    <dgm:pt modelId="{EB8271B7-1311-4B48-A347-5354540B8722}" type="parTrans" cxnId="{57F7A97F-D395-4F17-80D5-01B2ABFDB573}">
      <dgm:prSet/>
      <dgm:spPr/>
      <dgm:t>
        <a:bodyPr/>
        <a:lstStyle/>
        <a:p>
          <a:endParaRPr lang="fr-FR">
            <a:latin typeface="Arial" panose="020B0604020202020204" pitchFamily="34" charset="0"/>
            <a:cs typeface="Arial" panose="020B0604020202020204" pitchFamily="34" charset="0"/>
          </a:endParaRPr>
        </a:p>
      </dgm:t>
    </dgm:pt>
    <dgm:pt modelId="{9419B299-8261-4A42-9761-5934E4958EF7}" type="sibTrans" cxnId="{57F7A97F-D395-4F17-80D5-01B2ABFDB573}">
      <dgm:prSet/>
      <dgm:spPr/>
      <dgm:t>
        <a:bodyPr/>
        <a:lstStyle/>
        <a:p>
          <a:endParaRPr lang="fr-FR">
            <a:latin typeface="Arial" panose="020B0604020202020204" pitchFamily="34" charset="0"/>
            <a:cs typeface="Arial" panose="020B0604020202020204" pitchFamily="34" charset="0"/>
          </a:endParaRPr>
        </a:p>
      </dgm:t>
    </dgm:pt>
    <dgm:pt modelId="{84B1B9BC-8A63-4CF3-BE22-96189B8506AD}">
      <dgm:prSet phldrT="[Texte]"/>
      <dgm:spPr/>
      <dgm:t>
        <a:bodyPr/>
        <a:lstStyle/>
        <a:p>
          <a:r>
            <a:rPr lang="fr-FR" dirty="0" smtClean="0">
              <a:latin typeface="Arial" panose="020B0604020202020204" pitchFamily="34" charset="0"/>
              <a:cs typeface="Arial" panose="020B0604020202020204" pitchFamily="34" charset="0"/>
            </a:rPr>
            <a:t>Démarrer l’analyse pour obtenir le spectre d’absorption ou de transmittance</a:t>
          </a:r>
          <a:endParaRPr lang="fr-FR" dirty="0">
            <a:latin typeface="Arial" panose="020B0604020202020204" pitchFamily="34" charset="0"/>
            <a:cs typeface="Arial" panose="020B0604020202020204" pitchFamily="34" charset="0"/>
          </a:endParaRPr>
        </a:p>
      </dgm:t>
    </dgm:pt>
    <dgm:pt modelId="{E221D24B-781E-42CD-90C7-DDEE238D1AF2}" type="parTrans" cxnId="{A16CC296-D733-4AD4-B03F-E20408C9294F}">
      <dgm:prSet/>
      <dgm:spPr/>
      <dgm:t>
        <a:bodyPr/>
        <a:lstStyle/>
        <a:p>
          <a:endParaRPr lang="fr-FR">
            <a:latin typeface="Arial" panose="020B0604020202020204" pitchFamily="34" charset="0"/>
            <a:cs typeface="Arial" panose="020B0604020202020204" pitchFamily="34" charset="0"/>
          </a:endParaRPr>
        </a:p>
      </dgm:t>
    </dgm:pt>
    <dgm:pt modelId="{6EC1B453-CEE7-41DB-BC14-2FBD127FB73B}" type="sibTrans" cxnId="{A16CC296-D733-4AD4-B03F-E20408C9294F}">
      <dgm:prSet/>
      <dgm:spPr/>
      <dgm:t>
        <a:bodyPr/>
        <a:lstStyle/>
        <a:p>
          <a:endParaRPr lang="fr-FR">
            <a:latin typeface="Arial" panose="020B0604020202020204" pitchFamily="34" charset="0"/>
            <a:cs typeface="Arial" panose="020B0604020202020204" pitchFamily="34" charset="0"/>
          </a:endParaRPr>
        </a:p>
      </dgm:t>
    </dgm:pt>
    <dgm:pt modelId="{2DDB5650-E26F-48BB-9298-247C1A4D7EE3}">
      <dgm:prSet phldrT="[Texte]"/>
      <dgm:spPr/>
      <dgm:t>
        <a:bodyPr/>
        <a:lstStyle/>
        <a:p>
          <a:r>
            <a:rPr lang="fr-FR" dirty="0" smtClean="0">
              <a:latin typeface="Arial" panose="020B0604020202020204" pitchFamily="34" charset="0"/>
              <a:cs typeface="Arial" panose="020B0604020202020204" pitchFamily="34" charset="0"/>
            </a:rPr>
            <a:t>Résultat</a:t>
          </a:r>
          <a:endParaRPr lang="fr-FR" dirty="0">
            <a:latin typeface="Arial" panose="020B0604020202020204" pitchFamily="34" charset="0"/>
            <a:cs typeface="Arial" panose="020B0604020202020204" pitchFamily="34" charset="0"/>
          </a:endParaRPr>
        </a:p>
      </dgm:t>
    </dgm:pt>
    <dgm:pt modelId="{CF6FF2F9-79C2-45CF-8943-51626FEDE459}" type="parTrans" cxnId="{933E229F-2580-4ADE-AD9C-4682D6143B25}">
      <dgm:prSet/>
      <dgm:spPr/>
      <dgm:t>
        <a:bodyPr/>
        <a:lstStyle/>
        <a:p>
          <a:endParaRPr lang="fr-FR">
            <a:latin typeface="Arial" panose="020B0604020202020204" pitchFamily="34" charset="0"/>
            <a:cs typeface="Arial" panose="020B0604020202020204" pitchFamily="34" charset="0"/>
          </a:endParaRPr>
        </a:p>
      </dgm:t>
    </dgm:pt>
    <dgm:pt modelId="{58F224F2-2EA0-463B-9784-EBDEF0E7C918}" type="sibTrans" cxnId="{933E229F-2580-4ADE-AD9C-4682D6143B25}">
      <dgm:prSet/>
      <dgm:spPr/>
      <dgm:t>
        <a:bodyPr/>
        <a:lstStyle/>
        <a:p>
          <a:endParaRPr lang="fr-FR">
            <a:latin typeface="Arial" panose="020B0604020202020204" pitchFamily="34" charset="0"/>
            <a:cs typeface="Arial" panose="020B0604020202020204" pitchFamily="34" charset="0"/>
          </a:endParaRPr>
        </a:p>
      </dgm:t>
    </dgm:pt>
    <dgm:pt modelId="{B11D833D-6E39-4064-81CF-062EDF8A9419}">
      <dgm:prSet phldrT="[Texte]"/>
      <dgm:spPr/>
      <dgm:t>
        <a:bodyPr/>
        <a:lstStyle/>
        <a:p>
          <a:r>
            <a:rPr lang="fr-FR" dirty="0" smtClean="0">
              <a:latin typeface="Arial" panose="020B0604020202020204" pitchFamily="34" charset="0"/>
              <a:cs typeface="Arial" panose="020B0604020202020204" pitchFamily="34" charset="0"/>
            </a:rPr>
            <a:t>Observer le spectre de transmittance ou d’absorbance en fonction de la longueur d’onde (nm) relever le </a:t>
          </a:r>
          <a:r>
            <a:rPr lang="el-GR" dirty="0" smtClean="0">
              <a:latin typeface="Arial" panose="020B0604020202020204" pitchFamily="34" charset="0"/>
              <a:cs typeface="Arial" panose="020B0604020202020204" pitchFamily="34" charset="0"/>
            </a:rPr>
            <a:t>λ</a:t>
          </a:r>
          <a:r>
            <a:rPr lang="fr-FR" dirty="0" smtClean="0">
              <a:latin typeface="Arial" panose="020B0604020202020204" pitchFamily="34" charset="0"/>
              <a:cs typeface="Arial" panose="020B0604020202020204" pitchFamily="34" charset="0"/>
            </a:rPr>
            <a:t>max pour déterminer avec la loi de </a:t>
          </a:r>
          <a:r>
            <a:rPr lang="fr-FR" dirty="0" err="1" smtClean="0">
              <a:latin typeface="Arial" panose="020B0604020202020204" pitchFamily="34" charset="0"/>
              <a:cs typeface="Arial" panose="020B0604020202020204" pitchFamily="34" charset="0"/>
            </a:rPr>
            <a:t>Beer</a:t>
          </a:r>
          <a:r>
            <a:rPr lang="fr-FR" dirty="0" smtClean="0">
              <a:latin typeface="Arial" panose="020B0604020202020204" pitchFamily="34" charset="0"/>
              <a:cs typeface="Arial" panose="020B0604020202020204" pitchFamily="34" charset="0"/>
            </a:rPr>
            <a:t>-Lambert la concentration de l’échantillon</a:t>
          </a:r>
          <a:endParaRPr lang="fr-FR" dirty="0">
            <a:latin typeface="Arial" panose="020B0604020202020204" pitchFamily="34" charset="0"/>
            <a:cs typeface="Arial" panose="020B0604020202020204" pitchFamily="34" charset="0"/>
          </a:endParaRPr>
        </a:p>
      </dgm:t>
    </dgm:pt>
    <dgm:pt modelId="{5C8354AC-E703-4CBA-A5CE-B93A90929070}" type="parTrans" cxnId="{07FEF66C-AA43-48F7-9930-014BD4244810}">
      <dgm:prSet/>
      <dgm:spPr/>
      <dgm:t>
        <a:bodyPr/>
        <a:lstStyle/>
        <a:p>
          <a:endParaRPr lang="fr-FR">
            <a:latin typeface="Arial" panose="020B0604020202020204" pitchFamily="34" charset="0"/>
            <a:cs typeface="Arial" panose="020B0604020202020204" pitchFamily="34" charset="0"/>
          </a:endParaRPr>
        </a:p>
      </dgm:t>
    </dgm:pt>
    <dgm:pt modelId="{7F5DD488-2923-4D60-9C98-D65E3757651D}" type="sibTrans" cxnId="{07FEF66C-AA43-48F7-9930-014BD4244810}">
      <dgm:prSet/>
      <dgm:spPr/>
      <dgm:t>
        <a:bodyPr/>
        <a:lstStyle/>
        <a:p>
          <a:endParaRPr lang="fr-FR">
            <a:latin typeface="Arial" panose="020B0604020202020204" pitchFamily="34" charset="0"/>
            <a:cs typeface="Arial" panose="020B0604020202020204" pitchFamily="34" charset="0"/>
          </a:endParaRPr>
        </a:p>
      </dgm:t>
    </dgm:pt>
    <dgm:pt modelId="{0E5BFDB2-623D-45BC-9387-5EFFA66FB1DB}">
      <dgm:prSet phldrT="[Texte]"/>
      <dgm:spPr/>
      <dgm:t>
        <a:bodyPr/>
        <a:lstStyle/>
        <a:p>
          <a:r>
            <a:rPr lang="fr-FR" dirty="0" smtClean="0">
              <a:latin typeface="Arial" panose="020B0604020202020204" pitchFamily="34" charset="0"/>
              <a:cs typeface="Arial" panose="020B0604020202020204" pitchFamily="34" charset="0"/>
            </a:rPr>
            <a:t>Remplir la cuve et la placer dans l’appareil</a:t>
          </a:r>
          <a:endParaRPr lang="fr-FR" dirty="0">
            <a:latin typeface="Arial" panose="020B0604020202020204" pitchFamily="34" charset="0"/>
            <a:cs typeface="Arial" panose="020B0604020202020204" pitchFamily="34" charset="0"/>
          </a:endParaRPr>
        </a:p>
      </dgm:t>
    </dgm:pt>
    <dgm:pt modelId="{CB75DB0A-62A6-4068-853C-5E2527F01375}" type="parTrans" cxnId="{DE25D8E9-5444-48CD-B0A9-39F7C7F2C8E2}">
      <dgm:prSet/>
      <dgm:spPr/>
      <dgm:t>
        <a:bodyPr/>
        <a:lstStyle/>
        <a:p>
          <a:endParaRPr lang="fr-FR">
            <a:latin typeface="Arial" panose="020B0604020202020204" pitchFamily="34" charset="0"/>
            <a:cs typeface="Arial" panose="020B0604020202020204" pitchFamily="34" charset="0"/>
          </a:endParaRPr>
        </a:p>
      </dgm:t>
    </dgm:pt>
    <dgm:pt modelId="{2E9DFA9E-C43F-4DE8-8966-090A6EFC132E}" type="sibTrans" cxnId="{DE25D8E9-5444-48CD-B0A9-39F7C7F2C8E2}">
      <dgm:prSet/>
      <dgm:spPr/>
      <dgm:t>
        <a:bodyPr/>
        <a:lstStyle/>
        <a:p>
          <a:endParaRPr lang="fr-FR">
            <a:latin typeface="Arial" panose="020B0604020202020204" pitchFamily="34" charset="0"/>
            <a:cs typeface="Arial" panose="020B0604020202020204" pitchFamily="34" charset="0"/>
          </a:endParaRPr>
        </a:p>
      </dgm:t>
    </dgm:pt>
    <dgm:pt modelId="{D1EA744A-D8B1-4CED-B176-E700A8830C35}">
      <dgm:prSet phldrT="[Texte]"/>
      <dgm:spPr/>
      <dgm:t>
        <a:bodyPr/>
        <a:lstStyle/>
        <a:p>
          <a:r>
            <a:rPr lang="fr-FR" dirty="0" smtClean="0">
              <a:latin typeface="Arial" panose="020B0604020202020204" pitchFamily="34" charset="0"/>
              <a:cs typeface="Arial" panose="020B0604020202020204" pitchFamily="34" charset="0"/>
            </a:rPr>
            <a:t>Trouver la couleur complémentaire du </a:t>
          </a:r>
          <a:r>
            <a:rPr lang="el-GR" dirty="0" smtClean="0">
              <a:latin typeface="Arial" panose="020B0604020202020204" pitchFamily="34" charset="0"/>
              <a:cs typeface="Arial" panose="020B0604020202020204" pitchFamily="34" charset="0"/>
            </a:rPr>
            <a:t>λ</a:t>
          </a:r>
          <a:r>
            <a:rPr lang="fr-FR" dirty="0" smtClean="0">
              <a:latin typeface="Arial" panose="020B0604020202020204" pitchFamily="34" charset="0"/>
              <a:cs typeface="Arial" panose="020B0604020202020204" pitchFamily="34" charset="0"/>
            </a:rPr>
            <a:t>max pour déterminer la couleur de l’échantillon</a:t>
          </a:r>
          <a:endParaRPr lang="fr-FR" dirty="0">
            <a:latin typeface="Arial" panose="020B0604020202020204" pitchFamily="34" charset="0"/>
            <a:cs typeface="Arial" panose="020B0604020202020204" pitchFamily="34" charset="0"/>
          </a:endParaRPr>
        </a:p>
      </dgm:t>
    </dgm:pt>
    <dgm:pt modelId="{6A84BE6F-366A-48C0-A7A7-16CAE5318C12}" type="parTrans" cxnId="{49F6FE91-31AC-4118-A029-DD49D2789E6D}">
      <dgm:prSet/>
      <dgm:spPr/>
      <dgm:t>
        <a:bodyPr/>
        <a:lstStyle/>
        <a:p>
          <a:endParaRPr lang="fr-FR">
            <a:latin typeface="Arial" panose="020B0604020202020204" pitchFamily="34" charset="0"/>
            <a:cs typeface="Arial" panose="020B0604020202020204" pitchFamily="34" charset="0"/>
          </a:endParaRPr>
        </a:p>
      </dgm:t>
    </dgm:pt>
    <dgm:pt modelId="{99F512C4-EBA8-4257-868D-1BB1361F6142}" type="sibTrans" cxnId="{49F6FE91-31AC-4118-A029-DD49D2789E6D}">
      <dgm:prSet/>
      <dgm:spPr/>
      <dgm:t>
        <a:bodyPr/>
        <a:lstStyle/>
        <a:p>
          <a:endParaRPr lang="fr-FR">
            <a:latin typeface="Arial" panose="020B0604020202020204" pitchFamily="34" charset="0"/>
            <a:cs typeface="Arial" panose="020B0604020202020204" pitchFamily="34" charset="0"/>
          </a:endParaRPr>
        </a:p>
      </dgm:t>
    </dgm:pt>
    <dgm:pt modelId="{DB5C68A2-CA2B-4060-89CA-DA71E7DA0F63}" type="pres">
      <dgm:prSet presAssocID="{01264A2E-FD52-4E1E-81F5-7088269FDF0D}" presName="linearFlow" presStyleCnt="0">
        <dgm:presLayoutVars>
          <dgm:dir/>
          <dgm:animLvl val="lvl"/>
          <dgm:resizeHandles val="exact"/>
        </dgm:presLayoutVars>
      </dgm:prSet>
      <dgm:spPr/>
      <dgm:t>
        <a:bodyPr/>
        <a:lstStyle/>
        <a:p>
          <a:endParaRPr lang="fr-FR"/>
        </a:p>
      </dgm:t>
    </dgm:pt>
    <dgm:pt modelId="{5D5B48BC-A2AA-4EB4-98F0-5D9474F61A19}" type="pres">
      <dgm:prSet presAssocID="{CF90748B-2176-424F-8B88-E53C735FC1B5}" presName="composite" presStyleCnt="0"/>
      <dgm:spPr/>
    </dgm:pt>
    <dgm:pt modelId="{79029502-73E8-4821-BEFC-FB6092A1C5B1}" type="pres">
      <dgm:prSet presAssocID="{CF90748B-2176-424F-8B88-E53C735FC1B5}" presName="parentText" presStyleLbl="alignNode1" presStyleIdx="0" presStyleCnt="3">
        <dgm:presLayoutVars>
          <dgm:chMax val="1"/>
          <dgm:bulletEnabled val="1"/>
        </dgm:presLayoutVars>
      </dgm:prSet>
      <dgm:spPr/>
      <dgm:t>
        <a:bodyPr/>
        <a:lstStyle/>
        <a:p>
          <a:endParaRPr lang="fr-FR"/>
        </a:p>
      </dgm:t>
    </dgm:pt>
    <dgm:pt modelId="{FDAC103D-9F99-48E8-A4AA-6A66280EF0BD}" type="pres">
      <dgm:prSet presAssocID="{CF90748B-2176-424F-8B88-E53C735FC1B5}" presName="descendantText" presStyleLbl="alignAcc1" presStyleIdx="0" presStyleCnt="3">
        <dgm:presLayoutVars>
          <dgm:bulletEnabled val="1"/>
        </dgm:presLayoutVars>
      </dgm:prSet>
      <dgm:spPr/>
      <dgm:t>
        <a:bodyPr/>
        <a:lstStyle/>
        <a:p>
          <a:endParaRPr lang="fr-FR"/>
        </a:p>
      </dgm:t>
    </dgm:pt>
    <dgm:pt modelId="{A6D639DC-24F7-48EE-A656-E48970294911}" type="pres">
      <dgm:prSet presAssocID="{313997ED-0F1C-4A56-B414-1AFD1E24A0E4}" presName="sp" presStyleCnt="0"/>
      <dgm:spPr/>
    </dgm:pt>
    <dgm:pt modelId="{C21E176F-E1B0-4240-90A6-18E598E94B68}" type="pres">
      <dgm:prSet presAssocID="{19B9E909-152A-4F6E-B305-CD9DC5E29B1B}" presName="composite" presStyleCnt="0"/>
      <dgm:spPr/>
    </dgm:pt>
    <dgm:pt modelId="{AADBC9E5-8F41-4962-B2A7-90700E043A40}" type="pres">
      <dgm:prSet presAssocID="{19B9E909-152A-4F6E-B305-CD9DC5E29B1B}" presName="parentText" presStyleLbl="alignNode1" presStyleIdx="1" presStyleCnt="3" custLinFactNeighborX="878" custLinFactNeighborY="1844">
        <dgm:presLayoutVars>
          <dgm:chMax val="1"/>
          <dgm:bulletEnabled val="1"/>
        </dgm:presLayoutVars>
      </dgm:prSet>
      <dgm:spPr/>
      <dgm:t>
        <a:bodyPr/>
        <a:lstStyle/>
        <a:p>
          <a:endParaRPr lang="fr-FR"/>
        </a:p>
      </dgm:t>
    </dgm:pt>
    <dgm:pt modelId="{5BA77C4B-1E28-4265-8B92-B957C27F7126}" type="pres">
      <dgm:prSet presAssocID="{19B9E909-152A-4F6E-B305-CD9DC5E29B1B}" presName="descendantText" presStyleLbl="alignAcc1" presStyleIdx="1" presStyleCnt="3">
        <dgm:presLayoutVars>
          <dgm:bulletEnabled val="1"/>
        </dgm:presLayoutVars>
      </dgm:prSet>
      <dgm:spPr/>
      <dgm:t>
        <a:bodyPr/>
        <a:lstStyle/>
        <a:p>
          <a:endParaRPr lang="fr-FR"/>
        </a:p>
      </dgm:t>
    </dgm:pt>
    <dgm:pt modelId="{313B4044-E936-42F0-9F14-D546FA3BCF3F}" type="pres">
      <dgm:prSet presAssocID="{9419B299-8261-4A42-9761-5934E4958EF7}" presName="sp" presStyleCnt="0"/>
      <dgm:spPr/>
    </dgm:pt>
    <dgm:pt modelId="{FB6ED7CC-6106-457C-B9E6-D732EBAF8D49}" type="pres">
      <dgm:prSet presAssocID="{2DDB5650-E26F-48BB-9298-247C1A4D7EE3}" presName="composite" presStyleCnt="0"/>
      <dgm:spPr/>
    </dgm:pt>
    <dgm:pt modelId="{55DCEEA7-E665-4BD7-9959-4535937ED117}" type="pres">
      <dgm:prSet presAssocID="{2DDB5650-E26F-48BB-9298-247C1A4D7EE3}" presName="parentText" presStyleLbl="alignNode1" presStyleIdx="2" presStyleCnt="3">
        <dgm:presLayoutVars>
          <dgm:chMax val="1"/>
          <dgm:bulletEnabled val="1"/>
        </dgm:presLayoutVars>
      </dgm:prSet>
      <dgm:spPr/>
      <dgm:t>
        <a:bodyPr/>
        <a:lstStyle/>
        <a:p>
          <a:endParaRPr lang="fr-FR"/>
        </a:p>
      </dgm:t>
    </dgm:pt>
    <dgm:pt modelId="{AFDA1EC0-59A4-4A2A-9E68-686201763F4B}" type="pres">
      <dgm:prSet presAssocID="{2DDB5650-E26F-48BB-9298-247C1A4D7EE3}" presName="descendantText" presStyleLbl="alignAcc1" presStyleIdx="2" presStyleCnt="3">
        <dgm:presLayoutVars>
          <dgm:bulletEnabled val="1"/>
        </dgm:presLayoutVars>
      </dgm:prSet>
      <dgm:spPr/>
      <dgm:t>
        <a:bodyPr/>
        <a:lstStyle/>
        <a:p>
          <a:endParaRPr lang="fr-FR"/>
        </a:p>
      </dgm:t>
    </dgm:pt>
  </dgm:ptLst>
  <dgm:cxnLst>
    <dgm:cxn modelId="{FCAAB7C7-6AB5-42CA-9EEC-E67C6F64D8CB}" type="presOf" srcId="{29B0B839-2C43-4E1B-B976-353558066546}" destId="{FDAC103D-9F99-48E8-A4AA-6A66280EF0BD}" srcOrd="0" destOrd="1" presId="urn:microsoft.com/office/officeart/2005/8/layout/chevron2"/>
    <dgm:cxn modelId="{935C216A-4FB0-441C-9108-B9DC44846755}" type="presOf" srcId="{01264A2E-FD52-4E1E-81F5-7088269FDF0D}" destId="{DB5C68A2-CA2B-4060-89CA-DA71E7DA0F63}" srcOrd="0" destOrd="0" presId="urn:microsoft.com/office/officeart/2005/8/layout/chevron2"/>
    <dgm:cxn modelId="{5C0B0978-FF78-4DD0-86CC-8AE3382493A1}" type="presOf" srcId="{19B9E909-152A-4F6E-B305-CD9DC5E29B1B}" destId="{AADBC9E5-8F41-4962-B2A7-90700E043A40}" srcOrd="0" destOrd="0" presId="urn:microsoft.com/office/officeart/2005/8/layout/chevron2"/>
    <dgm:cxn modelId="{8E003CC2-8441-4666-BE72-8606F9F5F246}" srcId="{CF90748B-2176-424F-8B88-E53C735FC1B5}" destId="{D8FAD866-F772-4D50-B2D5-79177BCF8CB4}" srcOrd="0" destOrd="0" parTransId="{030D8A21-4595-472D-8833-14903B3B6DAA}" sibTransId="{77A1ED03-2AD3-423A-B390-98DD3B97D213}"/>
    <dgm:cxn modelId="{382EA939-DC1A-4132-A8D5-0A81194E424C}" type="presOf" srcId="{B11D833D-6E39-4064-81CF-062EDF8A9419}" destId="{AFDA1EC0-59A4-4A2A-9E68-686201763F4B}" srcOrd="0" destOrd="0" presId="urn:microsoft.com/office/officeart/2005/8/layout/chevron2"/>
    <dgm:cxn modelId="{9C8742FE-8D11-4600-941E-C3A8B8A9FD9C}" srcId="{CF90748B-2176-424F-8B88-E53C735FC1B5}" destId="{29B0B839-2C43-4E1B-B976-353558066546}" srcOrd="1" destOrd="0" parTransId="{E2CFC96B-A3B8-4375-8F2B-0EC55C9E2DC1}" sibTransId="{F7D44D37-4017-4B2B-8160-274C2D93DD99}"/>
    <dgm:cxn modelId="{07FEF66C-AA43-48F7-9930-014BD4244810}" srcId="{2DDB5650-E26F-48BB-9298-247C1A4D7EE3}" destId="{B11D833D-6E39-4064-81CF-062EDF8A9419}" srcOrd="0" destOrd="0" parTransId="{5C8354AC-E703-4CBA-A5CE-B93A90929070}" sibTransId="{7F5DD488-2923-4D60-9C98-D65E3757651D}"/>
    <dgm:cxn modelId="{C2703A77-45B0-4BAF-B85D-DE59E8B821E1}" srcId="{01264A2E-FD52-4E1E-81F5-7088269FDF0D}" destId="{CF90748B-2176-424F-8B88-E53C735FC1B5}" srcOrd="0" destOrd="0" parTransId="{507D7E12-B8E3-4013-9E91-E208C6AE8C5B}" sibTransId="{313997ED-0F1C-4A56-B414-1AFD1E24A0E4}"/>
    <dgm:cxn modelId="{DE25D8E9-5444-48CD-B0A9-39F7C7F2C8E2}" srcId="{CF90748B-2176-424F-8B88-E53C735FC1B5}" destId="{0E5BFDB2-623D-45BC-9387-5EFFA66FB1DB}" srcOrd="2" destOrd="0" parTransId="{CB75DB0A-62A6-4068-853C-5E2527F01375}" sibTransId="{2E9DFA9E-C43F-4DE8-8966-090A6EFC132E}"/>
    <dgm:cxn modelId="{933E229F-2580-4ADE-AD9C-4682D6143B25}" srcId="{01264A2E-FD52-4E1E-81F5-7088269FDF0D}" destId="{2DDB5650-E26F-48BB-9298-247C1A4D7EE3}" srcOrd="2" destOrd="0" parTransId="{CF6FF2F9-79C2-45CF-8943-51626FEDE459}" sibTransId="{58F224F2-2EA0-463B-9784-EBDEF0E7C918}"/>
    <dgm:cxn modelId="{7E50D7C4-4D1A-4F81-BE89-41A0D053E787}" type="presOf" srcId="{2DDB5650-E26F-48BB-9298-247C1A4D7EE3}" destId="{55DCEEA7-E665-4BD7-9959-4535937ED117}" srcOrd="0" destOrd="0" presId="urn:microsoft.com/office/officeart/2005/8/layout/chevron2"/>
    <dgm:cxn modelId="{A16CC296-D733-4AD4-B03F-E20408C9294F}" srcId="{19B9E909-152A-4F6E-B305-CD9DC5E29B1B}" destId="{84B1B9BC-8A63-4CF3-BE22-96189B8506AD}" srcOrd="0" destOrd="0" parTransId="{E221D24B-781E-42CD-90C7-DDEE238D1AF2}" sibTransId="{6EC1B453-CEE7-41DB-BC14-2FBD127FB73B}"/>
    <dgm:cxn modelId="{CE406F85-E51C-49FB-BAF2-867C1D029B4C}" type="presOf" srcId="{CF90748B-2176-424F-8B88-E53C735FC1B5}" destId="{79029502-73E8-4821-BEFC-FB6092A1C5B1}" srcOrd="0" destOrd="0" presId="urn:microsoft.com/office/officeart/2005/8/layout/chevron2"/>
    <dgm:cxn modelId="{F513BD0F-1F3D-43BD-BFDC-B6FAF30A31D1}" type="presOf" srcId="{D1EA744A-D8B1-4CED-B176-E700A8830C35}" destId="{AFDA1EC0-59A4-4A2A-9E68-686201763F4B}" srcOrd="0" destOrd="1" presId="urn:microsoft.com/office/officeart/2005/8/layout/chevron2"/>
    <dgm:cxn modelId="{06DD36D0-C3E6-49CC-8A1E-8440430F4765}" type="presOf" srcId="{0E5BFDB2-623D-45BC-9387-5EFFA66FB1DB}" destId="{FDAC103D-9F99-48E8-A4AA-6A66280EF0BD}" srcOrd="0" destOrd="2" presId="urn:microsoft.com/office/officeart/2005/8/layout/chevron2"/>
    <dgm:cxn modelId="{538E172F-9C00-45F7-892E-1685007F3B89}" type="presOf" srcId="{D8FAD866-F772-4D50-B2D5-79177BCF8CB4}" destId="{FDAC103D-9F99-48E8-A4AA-6A66280EF0BD}" srcOrd="0" destOrd="0" presId="urn:microsoft.com/office/officeart/2005/8/layout/chevron2"/>
    <dgm:cxn modelId="{E960247C-B479-40E8-912B-006CC998A2A2}" type="presOf" srcId="{84B1B9BC-8A63-4CF3-BE22-96189B8506AD}" destId="{5BA77C4B-1E28-4265-8B92-B957C27F7126}" srcOrd="0" destOrd="0" presId="urn:microsoft.com/office/officeart/2005/8/layout/chevron2"/>
    <dgm:cxn modelId="{49F6FE91-31AC-4118-A029-DD49D2789E6D}" srcId="{2DDB5650-E26F-48BB-9298-247C1A4D7EE3}" destId="{D1EA744A-D8B1-4CED-B176-E700A8830C35}" srcOrd="1" destOrd="0" parTransId="{6A84BE6F-366A-48C0-A7A7-16CAE5318C12}" sibTransId="{99F512C4-EBA8-4257-868D-1BB1361F6142}"/>
    <dgm:cxn modelId="{57F7A97F-D395-4F17-80D5-01B2ABFDB573}" srcId="{01264A2E-FD52-4E1E-81F5-7088269FDF0D}" destId="{19B9E909-152A-4F6E-B305-CD9DC5E29B1B}" srcOrd="1" destOrd="0" parTransId="{EB8271B7-1311-4B48-A347-5354540B8722}" sibTransId="{9419B299-8261-4A42-9761-5934E4958EF7}"/>
    <dgm:cxn modelId="{43A0FA11-C204-4357-9132-180B466FB28D}" type="presParOf" srcId="{DB5C68A2-CA2B-4060-89CA-DA71E7DA0F63}" destId="{5D5B48BC-A2AA-4EB4-98F0-5D9474F61A19}" srcOrd="0" destOrd="0" presId="urn:microsoft.com/office/officeart/2005/8/layout/chevron2"/>
    <dgm:cxn modelId="{C946C99F-4A70-496E-A1B2-8902B7F1C01A}" type="presParOf" srcId="{5D5B48BC-A2AA-4EB4-98F0-5D9474F61A19}" destId="{79029502-73E8-4821-BEFC-FB6092A1C5B1}" srcOrd="0" destOrd="0" presId="urn:microsoft.com/office/officeart/2005/8/layout/chevron2"/>
    <dgm:cxn modelId="{34BD8673-B21F-4DF2-97A8-F9F0EDE0971F}" type="presParOf" srcId="{5D5B48BC-A2AA-4EB4-98F0-5D9474F61A19}" destId="{FDAC103D-9F99-48E8-A4AA-6A66280EF0BD}" srcOrd="1" destOrd="0" presId="urn:microsoft.com/office/officeart/2005/8/layout/chevron2"/>
    <dgm:cxn modelId="{B38FE468-FFA2-4E41-8A60-E428D3C57023}" type="presParOf" srcId="{DB5C68A2-CA2B-4060-89CA-DA71E7DA0F63}" destId="{A6D639DC-24F7-48EE-A656-E48970294911}" srcOrd="1" destOrd="0" presId="urn:microsoft.com/office/officeart/2005/8/layout/chevron2"/>
    <dgm:cxn modelId="{9DE4901A-2C39-4CF5-92BB-8C8D86643CB0}" type="presParOf" srcId="{DB5C68A2-CA2B-4060-89CA-DA71E7DA0F63}" destId="{C21E176F-E1B0-4240-90A6-18E598E94B68}" srcOrd="2" destOrd="0" presId="urn:microsoft.com/office/officeart/2005/8/layout/chevron2"/>
    <dgm:cxn modelId="{493354FC-460E-459D-8CD4-EDC954831035}" type="presParOf" srcId="{C21E176F-E1B0-4240-90A6-18E598E94B68}" destId="{AADBC9E5-8F41-4962-B2A7-90700E043A40}" srcOrd="0" destOrd="0" presId="urn:microsoft.com/office/officeart/2005/8/layout/chevron2"/>
    <dgm:cxn modelId="{C254B4E2-6576-4D60-B964-83E005338064}" type="presParOf" srcId="{C21E176F-E1B0-4240-90A6-18E598E94B68}" destId="{5BA77C4B-1E28-4265-8B92-B957C27F7126}" srcOrd="1" destOrd="0" presId="urn:microsoft.com/office/officeart/2005/8/layout/chevron2"/>
    <dgm:cxn modelId="{ACFB00FC-4063-4AFD-BD68-F46C67A99D23}" type="presParOf" srcId="{DB5C68A2-CA2B-4060-89CA-DA71E7DA0F63}" destId="{313B4044-E936-42F0-9F14-D546FA3BCF3F}" srcOrd="3" destOrd="0" presId="urn:microsoft.com/office/officeart/2005/8/layout/chevron2"/>
    <dgm:cxn modelId="{0064896F-7745-4C7C-9120-9F27352D8FA1}" type="presParOf" srcId="{DB5C68A2-CA2B-4060-89CA-DA71E7DA0F63}" destId="{FB6ED7CC-6106-457C-B9E6-D732EBAF8D49}" srcOrd="4" destOrd="0" presId="urn:microsoft.com/office/officeart/2005/8/layout/chevron2"/>
    <dgm:cxn modelId="{67D71A29-2D37-4403-A91B-A301EC71F16F}" type="presParOf" srcId="{FB6ED7CC-6106-457C-B9E6-D732EBAF8D49}" destId="{55DCEEA7-E665-4BD7-9959-4535937ED117}" srcOrd="0" destOrd="0" presId="urn:microsoft.com/office/officeart/2005/8/layout/chevron2"/>
    <dgm:cxn modelId="{E9A6AB21-93F1-401D-B649-9C37646D9F42}" type="presParOf" srcId="{FB6ED7CC-6106-457C-B9E6-D732EBAF8D49}" destId="{AFDA1EC0-59A4-4A2A-9E68-686201763F4B}"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1E4E02-E5D7-4DD4-9AA7-BC1C0292E08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DC2E5FB2-82A9-41FF-B706-18EE2A9E33FB}">
      <dgm:prSet phldrT="[Texte]"/>
      <dgm:spPr/>
      <dgm:t>
        <a:bodyPr/>
        <a:lstStyle/>
        <a:p>
          <a:r>
            <a:rPr lang="fr-FR" dirty="0" smtClean="0"/>
            <a:t>Colorimétrie</a:t>
          </a:r>
          <a:endParaRPr lang="fr-FR" dirty="0"/>
        </a:p>
      </dgm:t>
    </dgm:pt>
    <dgm:pt modelId="{E62C171E-D755-4B25-98AC-26C843AC0EB7}" type="parTrans" cxnId="{972AB280-5B63-486B-A1DD-AB866C9CFA9E}">
      <dgm:prSet/>
      <dgm:spPr/>
      <dgm:t>
        <a:bodyPr/>
        <a:lstStyle/>
        <a:p>
          <a:endParaRPr lang="fr-FR"/>
        </a:p>
      </dgm:t>
    </dgm:pt>
    <dgm:pt modelId="{EA76D9E9-FD21-43F3-8C06-ECFB7F8028FB}" type="sibTrans" cxnId="{972AB280-5B63-486B-A1DD-AB866C9CFA9E}">
      <dgm:prSet/>
      <dgm:spPr/>
      <dgm:t>
        <a:bodyPr/>
        <a:lstStyle/>
        <a:p>
          <a:endParaRPr lang="fr-FR"/>
        </a:p>
      </dgm:t>
    </dgm:pt>
    <dgm:pt modelId="{26E21602-E282-4902-8E5E-5DAB1078DB9D}">
      <dgm:prSet phldrT="[Texte]"/>
      <dgm:spPr/>
      <dgm:t>
        <a:bodyPr/>
        <a:lstStyle/>
        <a:p>
          <a:r>
            <a:rPr lang="fr-FR" dirty="0" smtClean="0"/>
            <a:t>Spectroscopie infrarouge</a:t>
          </a:r>
          <a:endParaRPr lang="fr-FR" dirty="0"/>
        </a:p>
      </dgm:t>
    </dgm:pt>
    <dgm:pt modelId="{918AA250-B5FF-4315-B7F7-AC5DADA19D91}" type="parTrans" cxnId="{E65A1F98-A293-4095-BC1E-0518B7F0989A}">
      <dgm:prSet/>
      <dgm:spPr/>
      <dgm:t>
        <a:bodyPr/>
        <a:lstStyle/>
        <a:p>
          <a:endParaRPr lang="fr-FR"/>
        </a:p>
      </dgm:t>
    </dgm:pt>
    <dgm:pt modelId="{57DC82C7-2814-4F3A-821C-1C0C52286DE9}" type="sibTrans" cxnId="{E65A1F98-A293-4095-BC1E-0518B7F0989A}">
      <dgm:prSet/>
      <dgm:spPr/>
      <dgm:t>
        <a:bodyPr/>
        <a:lstStyle/>
        <a:p>
          <a:endParaRPr lang="fr-FR"/>
        </a:p>
      </dgm:t>
    </dgm:pt>
    <dgm:pt modelId="{3441B5E4-D81E-4833-A0E7-AE48876E5FD1}">
      <dgm:prSet phldrT="[Texte]"/>
      <dgm:spPr/>
      <dgm:t>
        <a:bodyPr/>
        <a:lstStyle/>
        <a:p>
          <a:r>
            <a:rPr lang="fr-FR" dirty="0" err="1" smtClean="0"/>
            <a:t>fluorimétrie</a:t>
          </a:r>
          <a:endParaRPr lang="fr-FR" dirty="0"/>
        </a:p>
      </dgm:t>
    </dgm:pt>
    <dgm:pt modelId="{4A76EBC1-9589-4B81-A584-09B9AF4FE0AB}" type="parTrans" cxnId="{462ADF6D-33A3-40F2-BEFE-F3B8366A1197}">
      <dgm:prSet/>
      <dgm:spPr/>
      <dgm:t>
        <a:bodyPr/>
        <a:lstStyle/>
        <a:p>
          <a:endParaRPr lang="fr-FR"/>
        </a:p>
      </dgm:t>
    </dgm:pt>
    <dgm:pt modelId="{045C5758-19AF-48AD-A76F-D14382D72350}" type="sibTrans" cxnId="{462ADF6D-33A3-40F2-BEFE-F3B8366A1197}">
      <dgm:prSet/>
      <dgm:spPr/>
      <dgm:t>
        <a:bodyPr/>
        <a:lstStyle/>
        <a:p>
          <a:endParaRPr lang="fr-FR"/>
        </a:p>
      </dgm:t>
    </dgm:pt>
    <dgm:pt modelId="{13B191CD-A316-4295-AD24-F2417FF17E05}" type="pres">
      <dgm:prSet presAssocID="{221E4E02-E5D7-4DD4-9AA7-BC1C0292E084}" presName="linear" presStyleCnt="0">
        <dgm:presLayoutVars>
          <dgm:dir/>
          <dgm:resizeHandles val="exact"/>
        </dgm:presLayoutVars>
      </dgm:prSet>
      <dgm:spPr/>
      <dgm:t>
        <a:bodyPr/>
        <a:lstStyle/>
        <a:p>
          <a:endParaRPr lang="fr-FR"/>
        </a:p>
      </dgm:t>
    </dgm:pt>
    <dgm:pt modelId="{8F586669-CA0A-47C9-B62F-B34D25F876BC}" type="pres">
      <dgm:prSet presAssocID="{DC2E5FB2-82A9-41FF-B706-18EE2A9E33FB}" presName="comp" presStyleCnt="0"/>
      <dgm:spPr/>
    </dgm:pt>
    <dgm:pt modelId="{CAA4A00F-96EF-49AE-88ED-4EDAB3C7B0E2}" type="pres">
      <dgm:prSet presAssocID="{DC2E5FB2-82A9-41FF-B706-18EE2A9E33FB}" presName="box" presStyleLbl="node1" presStyleIdx="0" presStyleCnt="3"/>
      <dgm:spPr/>
      <dgm:t>
        <a:bodyPr/>
        <a:lstStyle/>
        <a:p>
          <a:endParaRPr lang="fr-FR"/>
        </a:p>
      </dgm:t>
    </dgm:pt>
    <dgm:pt modelId="{809D7AFA-7420-4C34-AB31-9408F3061F14}" type="pres">
      <dgm:prSet presAssocID="{DC2E5FB2-82A9-41FF-B706-18EE2A9E33FB}" presName="img" presStyleLbl="fgImgPlace1" presStyleIdx="0" presStyleCnt="3"/>
      <dgm:spPr>
        <a:blipFill rotWithShape="1">
          <a:blip xmlns:r="http://schemas.openxmlformats.org/officeDocument/2006/relationships" r:embed="rId1"/>
          <a:stretch>
            <a:fillRect/>
          </a:stretch>
        </a:blipFill>
      </dgm:spPr>
    </dgm:pt>
    <dgm:pt modelId="{91F47ABF-D686-4E9A-A30F-187301D5FA3A}" type="pres">
      <dgm:prSet presAssocID="{DC2E5FB2-82A9-41FF-B706-18EE2A9E33FB}" presName="text" presStyleLbl="node1" presStyleIdx="0" presStyleCnt="3">
        <dgm:presLayoutVars>
          <dgm:bulletEnabled val="1"/>
        </dgm:presLayoutVars>
      </dgm:prSet>
      <dgm:spPr/>
      <dgm:t>
        <a:bodyPr/>
        <a:lstStyle/>
        <a:p>
          <a:endParaRPr lang="fr-FR"/>
        </a:p>
      </dgm:t>
    </dgm:pt>
    <dgm:pt modelId="{7AA99D60-77F4-4BF2-9F80-94C50D15A8AB}" type="pres">
      <dgm:prSet presAssocID="{EA76D9E9-FD21-43F3-8C06-ECFB7F8028FB}" presName="spacer" presStyleCnt="0"/>
      <dgm:spPr/>
    </dgm:pt>
    <dgm:pt modelId="{8EE23BDA-C651-4D9E-9B9B-F0926D7194E4}" type="pres">
      <dgm:prSet presAssocID="{26E21602-E282-4902-8E5E-5DAB1078DB9D}" presName="comp" presStyleCnt="0"/>
      <dgm:spPr/>
    </dgm:pt>
    <dgm:pt modelId="{AD337109-0F38-4B17-B784-B7CEBE8421B1}" type="pres">
      <dgm:prSet presAssocID="{26E21602-E282-4902-8E5E-5DAB1078DB9D}" presName="box" presStyleLbl="node1" presStyleIdx="1" presStyleCnt="3"/>
      <dgm:spPr/>
      <dgm:t>
        <a:bodyPr/>
        <a:lstStyle/>
        <a:p>
          <a:endParaRPr lang="fr-FR"/>
        </a:p>
      </dgm:t>
    </dgm:pt>
    <dgm:pt modelId="{513436D3-ABE4-4D4E-A5C4-E0A965DB4E8F}" type="pres">
      <dgm:prSet presAssocID="{26E21602-E282-4902-8E5E-5DAB1078DB9D}" presName="img" presStyleLbl="fgImgPlace1" presStyleIdx="1" presStyleCnt="3"/>
      <dgm:spPr>
        <a:blipFill rotWithShape="1">
          <a:blip xmlns:r="http://schemas.openxmlformats.org/officeDocument/2006/relationships" r:embed="rId2"/>
          <a:stretch>
            <a:fillRect/>
          </a:stretch>
        </a:blipFill>
      </dgm:spPr>
    </dgm:pt>
    <dgm:pt modelId="{589AE77F-C248-49B0-8C73-B3AE7E2B9F3E}" type="pres">
      <dgm:prSet presAssocID="{26E21602-E282-4902-8E5E-5DAB1078DB9D}" presName="text" presStyleLbl="node1" presStyleIdx="1" presStyleCnt="3">
        <dgm:presLayoutVars>
          <dgm:bulletEnabled val="1"/>
        </dgm:presLayoutVars>
      </dgm:prSet>
      <dgm:spPr/>
      <dgm:t>
        <a:bodyPr/>
        <a:lstStyle/>
        <a:p>
          <a:endParaRPr lang="fr-FR"/>
        </a:p>
      </dgm:t>
    </dgm:pt>
    <dgm:pt modelId="{661EC4BB-E42F-4554-96C2-769EF71826E2}" type="pres">
      <dgm:prSet presAssocID="{57DC82C7-2814-4F3A-821C-1C0C52286DE9}" presName="spacer" presStyleCnt="0"/>
      <dgm:spPr/>
    </dgm:pt>
    <dgm:pt modelId="{D578CE3F-D473-4418-A5CD-BE270574873D}" type="pres">
      <dgm:prSet presAssocID="{3441B5E4-D81E-4833-A0E7-AE48876E5FD1}" presName="comp" presStyleCnt="0"/>
      <dgm:spPr/>
    </dgm:pt>
    <dgm:pt modelId="{ABC7FBF2-FB32-4DC6-9909-4C67300FFEC2}" type="pres">
      <dgm:prSet presAssocID="{3441B5E4-D81E-4833-A0E7-AE48876E5FD1}" presName="box" presStyleLbl="node1" presStyleIdx="2" presStyleCnt="3"/>
      <dgm:spPr/>
      <dgm:t>
        <a:bodyPr/>
        <a:lstStyle/>
        <a:p>
          <a:endParaRPr lang="fr-FR"/>
        </a:p>
      </dgm:t>
    </dgm:pt>
    <dgm:pt modelId="{E8A6CAA8-2EE4-4DB4-BDA0-766F88509DE0}" type="pres">
      <dgm:prSet presAssocID="{3441B5E4-D81E-4833-A0E7-AE48876E5FD1}" presName="img" presStyleLbl="fgImgPlace1" presStyleIdx="2" presStyleCnt="3"/>
      <dgm:spPr>
        <a:blipFill rotWithShape="1">
          <a:blip xmlns:r="http://schemas.openxmlformats.org/officeDocument/2006/relationships" r:embed="rId3"/>
          <a:stretch>
            <a:fillRect/>
          </a:stretch>
        </a:blipFill>
      </dgm:spPr>
    </dgm:pt>
    <dgm:pt modelId="{E0D97AA3-1188-4483-93A4-3BD9C5B9A669}" type="pres">
      <dgm:prSet presAssocID="{3441B5E4-D81E-4833-A0E7-AE48876E5FD1}" presName="text" presStyleLbl="node1" presStyleIdx="2" presStyleCnt="3">
        <dgm:presLayoutVars>
          <dgm:bulletEnabled val="1"/>
        </dgm:presLayoutVars>
      </dgm:prSet>
      <dgm:spPr/>
      <dgm:t>
        <a:bodyPr/>
        <a:lstStyle/>
        <a:p>
          <a:endParaRPr lang="fr-FR"/>
        </a:p>
      </dgm:t>
    </dgm:pt>
  </dgm:ptLst>
  <dgm:cxnLst>
    <dgm:cxn modelId="{462ADF6D-33A3-40F2-BEFE-F3B8366A1197}" srcId="{221E4E02-E5D7-4DD4-9AA7-BC1C0292E084}" destId="{3441B5E4-D81E-4833-A0E7-AE48876E5FD1}" srcOrd="2" destOrd="0" parTransId="{4A76EBC1-9589-4B81-A584-09B9AF4FE0AB}" sibTransId="{045C5758-19AF-48AD-A76F-D14382D72350}"/>
    <dgm:cxn modelId="{EAFA1F30-2881-459F-AE4E-E5CED2956DA0}" type="presOf" srcId="{26E21602-E282-4902-8E5E-5DAB1078DB9D}" destId="{AD337109-0F38-4B17-B784-B7CEBE8421B1}" srcOrd="0" destOrd="0" presId="urn:microsoft.com/office/officeart/2005/8/layout/vList4"/>
    <dgm:cxn modelId="{6A76DC14-276C-4529-9BF5-3679233F1B48}" type="presOf" srcId="{3441B5E4-D81E-4833-A0E7-AE48876E5FD1}" destId="{ABC7FBF2-FB32-4DC6-9909-4C67300FFEC2}" srcOrd="0" destOrd="0" presId="urn:microsoft.com/office/officeart/2005/8/layout/vList4"/>
    <dgm:cxn modelId="{972AB280-5B63-486B-A1DD-AB866C9CFA9E}" srcId="{221E4E02-E5D7-4DD4-9AA7-BC1C0292E084}" destId="{DC2E5FB2-82A9-41FF-B706-18EE2A9E33FB}" srcOrd="0" destOrd="0" parTransId="{E62C171E-D755-4B25-98AC-26C843AC0EB7}" sibTransId="{EA76D9E9-FD21-43F3-8C06-ECFB7F8028FB}"/>
    <dgm:cxn modelId="{A2888A6D-0603-4180-8D53-7676CD7DF71A}" type="presOf" srcId="{DC2E5FB2-82A9-41FF-B706-18EE2A9E33FB}" destId="{91F47ABF-D686-4E9A-A30F-187301D5FA3A}" srcOrd="1" destOrd="0" presId="urn:microsoft.com/office/officeart/2005/8/layout/vList4"/>
    <dgm:cxn modelId="{E65A1F98-A293-4095-BC1E-0518B7F0989A}" srcId="{221E4E02-E5D7-4DD4-9AA7-BC1C0292E084}" destId="{26E21602-E282-4902-8E5E-5DAB1078DB9D}" srcOrd="1" destOrd="0" parTransId="{918AA250-B5FF-4315-B7F7-AC5DADA19D91}" sibTransId="{57DC82C7-2814-4F3A-821C-1C0C52286DE9}"/>
    <dgm:cxn modelId="{7B647DB0-A6A8-469B-A751-FB67DD75F7B2}" type="presOf" srcId="{3441B5E4-D81E-4833-A0E7-AE48876E5FD1}" destId="{E0D97AA3-1188-4483-93A4-3BD9C5B9A669}" srcOrd="1" destOrd="0" presId="urn:microsoft.com/office/officeart/2005/8/layout/vList4"/>
    <dgm:cxn modelId="{C582B243-EDE8-41B9-B832-976873A1AB5A}" type="presOf" srcId="{DC2E5FB2-82A9-41FF-B706-18EE2A9E33FB}" destId="{CAA4A00F-96EF-49AE-88ED-4EDAB3C7B0E2}" srcOrd="0" destOrd="0" presId="urn:microsoft.com/office/officeart/2005/8/layout/vList4"/>
    <dgm:cxn modelId="{E1B6AC7C-33F4-4A38-9212-79719264CFB1}" type="presOf" srcId="{221E4E02-E5D7-4DD4-9AA7-BC1C0292E084}" destId="{13B191CD-A316-4295-AD24-F2417FF17E05}" srcOrd="0" destOrd="0" presId="urn:microsoft.com/office/officeart/2005/8/layout/vList4"/>
    <dgm:cxn modelId="{106465E6-1BF3-443E-8F1E-C441CA4CBF11}" type="presOf" srcId="{26E21602-E282-4902-8E5E-5DAB1078DB9D}" destId="{589AE77F-C248-49B0-8C73-B3AE7E2B9F3E}" srcOrd="1" destOrd="0" presId="urn:microsoft.com/office/officeart/2005/8/layout/vList4"/>
    <dgm:cxn modelId="{D175BAFA-68C6-445D-BF76-8F837CE3350E}" type="presParOf" srcId="{13B191CD-A316-4295-AD24-F2417FF17E05}" destId="{8F586669-CA0A-47C9-B62F-B34D25F876BC}" srcOrd="0" destOrd="0" presId="urn:microsoft.com/office/officeart/2005/8/layout/vList4"/>
    <dgm:cxn modelId="{57E17F55-DA17-4F85-82EA-FE1DB666B433}" type="presParOf" srcId="{8F586669-CA0A-47C9-B62F-B34D25F876BC}" destId="{CAA4A00F-96EF-49AE-88ED-4EDAB3C7B0E2}" srcOrd="0" destOrd="0" presId="urn:microsoft.com/office/officeart/2005/8/layout/vList4"/>
    <dgm:cxn modelId="{C60DA46A-7B38-4DED-B4ED-9B5D3505168B}" type="presParOf" srcId="{8F586669-CA0A-47C9-B62F-B34D25F876BC}" destId="{809D7AFA-7420-4C34-AB31-9408F3061F14}" srcOrd="1" destOrd="0" presId="urn:microsoft.com/office/officeart/2005/8/layout/vList4"/>
    <dgm:cxn modelId="{EBFC2EC9-8A3C-4978-A94E-14B03AB053A9}" type="presParOf" srcId="{8F586669-CA0A-47C9-B62F-B34D25F876BC}" destId="{91F47ABF-D686-4E9A-A30F-187301D5FA3A}" srcOrd="2" destOrd="0" presId="urn:microsoft.com/office/officeart/2005/8/layout/vList4"/>
    <dgm:cxn modelId="{2DB49781-B6E0-45CE-91BC-97982BFE2457}" type="presParOf" srcId="{13B191CD-A316-4295-AD24-F2417FF17E05}" destId="{7AA99D60-77F4-4BF2-9F80-94C50D15A8AB}" srcOrd="1" destOrd="0" presId="urn:microsoft.com/office/officeart/2005/8/layout/vList4"/>
    <dgm:cxn modelId="{6FC9C6A1-E7DA-4CA8-A1D1-9022BC43833E}" type="presParOf" srcId="{13B191CD-A316-4295-AD24-F2417FF17E05}" destId="{8EE23BDA-C651-4D9E-9B9B-F0926D7194E4}" srcOrd="2" destOrd="0" presId="urn:microsoft.com/office/officeart/2005/8/layout/vList4"/>
    <dgm:cxn modelId="{7472FE9E-7376-403F-B57A-F9370BFB7406}" type="presParOf" srcId="{8EE23BDA-C651-4D9E-9B9B-F0926D7194E4}" destId="{AD337109-0F38-4B17-B784-B7CEBE8421B1}" srcOrd="0" destOrd="0" presId="urn:microsoft.com/office/officeart/2005/8/layout/vList4"/>
    <dgm:cxn modelId="{987F2931-7F56-485E-BCC0-95CB60BD089E}" type="presParOf" srcId="{8EE23BDA-C651-4D9E-9B9B-F0926D7194E4}" destId="{513436D3-ABE4-4D4E-A5C4-E0A965DB4E8F}" srcOrd="1" destOrd="0" presId="urn:microsoft.com/office/officeart/2005/8/layout/vList4"/>
    <dgm:cxn modelId="{6D1DE1F9-6141-4597-84DE-D2D50E439767}" type="presParOf" srcId="{8EE23BDA-C651-4D9E-9B9B-F0926D7194E4}" destId="{589AE77F-C248-49B0-8C73-B3AE7E2B9F3E}" srcOrd="2" destOrd="0" presId="urn:microsoft.com/office/officeart/2005/8/layout/vList4"/>
    <dgm:cxn modelId="{4CCED11C-1E7E-4507-9268-4DFB77417222}" type="presParOf" srcId="{13B191CD-A316-4295-AD24-F2417FF17E05}" destId="{661EC4BB-E42F-4554-96C2-769EF71826E2}" srcOrd="3" destOrd="0" presId="urn:microsoft.com/office/officeart/2005/8/layout/vList4"/>
    <dgm:cxn modelId="{23CC07C0-92A1-437F-88FC-639411B4C321}" type="presParOf" srcId="{13B191CD-A316-4295-AD24-F2417FF17E05}" destId="{D578CE3F-D473-4418-A5CD-BE270574873D}" srcOrd="4" destOrd="0" presId="urn:microsoft.com/office/officeart/2005/8/layout/vList4"/>
    <dgm:cxn modelId="{F608FD22-23F7-4D04-96F6-589C2DD73C7A}" type="presParOf" srcId="{D578CE3F-D473-4418-A5CD-BE270574873D}" destId="{ABC7FBF2-FB32-4DC6-9909-4C67300FFEC2}" srcOrd="0" destOrd="0" presId="urn:microsoft.com/office/officeart/2005/8/layout/vList4"/>
    <dgm:cxn modelId="{A2935C32-9E1F-4196-A565-98915AFB499E}" type="presParOf" srcId="{D578CE3F-D473-4418-A5CD-BE270574873D}" destId="{E8A6CAA8-2EE4-4DB4-BDA0-766F88509DE0}" srcOrd="1" destOrd="0" presId="urn:microsoft.com/office/officeart/2005/8/layout/vList4"/>
    <dgm:cxn modelId="{DE7F6461-7E0C-4BB0-99D5-7EB1D67C45D9}" type="presParOf" srcId="{D578CE3F-D473-4418-A5CD-BE270574873D}" destId="{E0D97AA3-1188-4483-93A4-3BD9C5B9A66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C9A7A-5335-4660-8194-A4D95A0EEA97}">
      <dsp:nvSpPr>
        <dsp:cNvPr id="0" name=""/>
        <dsp:cNvSpPr/>
      </dsp:nvSpPr>
      <dsp:spPr>
        <a:xfrm>
          <a:off x="0" y="0"/>
          <a:ext cx="7713683" cy="14155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fr-FR" sz="2800" kern="1200" dirty="0" smtClean="0"/>
            <a:t>Lampe en deutérium pour le domaine de l’UV (190 à 400 nm)</a:t>
          </a:r>
          <a:endParaRPr lang="fr-FR" sz="2800" kern="1200" dirty="0"/>
        </a:p>
      </dsp:txBody>
      <dsp:txXfrm>
        <a:off x="1684289" y="0"/>
        <a:ext cx="6029393" cy="1415526"/>
      </dsp:txXfrm>
    </dsp:sp>
    <dsp:sp modelId="{F9E995FA-177F-471F-A860-0DF60E6918BE}">
      <dsp:nvSpPr>
        <dsp:cNvPr id="0" name=""/>
        <dsp:cNvSpPr/>
      </dsp:nvSpPr>
      <dsp:spPr>
        <a:xfrm>
          <a:off x="141552" y="141552"/>
          <a:ext cx="1542736" cy="1132421"/>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235F4A-7667-439C-80F1-BFB075CD7C3B}">
      <dsp:nvSpPr>
        <dsp:cNvPr id="0" name=""/>
        <dsp:cNvSpPr/>
      </dsp:nvSpPr>
      <dsp:spPr>
        <a:xfrm>
          <a:off x="0" y="1557079"/>
          <a:ext cx="7713683" cy="14155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fr-FR" sz="2800" kern="1200" dirty="0" smtClean="0"/>
            <a:t>Lampe filament de tungstène pour le domaine du visible (400 à 750 nm)</a:t>
          </a:r>
          <a:endParaRPr lang="fr-FR" sz="2800" kern="1200" dirty="0"/>
        </a:p>
      </dsp:txBody>
      <dsp:txXfrm>
        <a:off x="1684289" y="1557079"/>
        <a:ext cx="6029393" cy="1415526"/>
      </dsp:txXfrm>
    </dsp:sp>
    <dsp:sp modelId="{B819E32D-16E4-4EBC-8D6B-1A6CAF1AFB01}">
      <dsp:nvSpPr>
        <dsp:cNvPr id="0" name=""/>
        <dsp:cNvSpPr/>
      </dsp:nvSpPr>
      <dsp:spPr>
        <a:xfrm>
          <a:off x="141552" y="1698631"/>
          <a:ext cx="1542736" cy="1132421"/>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26C18C-122C-4019-8178-4EB717CACCAA}">
      <dsp:nvSpPr>
        <dsp:cNvPr id="0" name=""/>
        <dsp:cNvSpPr/>
      </dsp:nvSpPr>
      <dsp:spPr>
        <a:xfrm>
          <a:off x="0" y="3114158"/>
          <a:ext cx="7713683" cy="14155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fr-FR" sz="2800" kern="1200" dirty="0" smtClean="0"/>
            <a:t>Les cuves peuvent être en plastique (PS ,PMMA, plastique résistant aux UV), en verre, ou en Quartz</a:t>
          </a:r>
          <a:endParaRPr lang="fr-FR" sz="2800" kern="1200" dirty="0"/>
        </a:p>
      </dsp:txBody>
      <dsp:txXfrm>
        <a:off x="1684289" y="3114158"/>
        <a:ext cx="6029393" cy="1415526"/>
      </dsp:txXfrm>
    </dsp:sp>
    <dsp:sp modelId="{2F174BCE-417F-4E1D-87AC-57744C0108B4}">
      <dsp:nvSpPr>
        <dsp:cNvPr id="0" name=""/>
        <dsp:cNvSpPr/>
      </dsp:nvSpPr>
      <dsp:spPr>
        <a:xfrm>
          <a:off x="141552" y="3263921"/>
          <a:ext cx="1542736" cy="1116001"/>
        </a:xfrm>
        <a:prstGeom prst="roundRect">
          <a:avLst>
            <a:gd name="adj" fmla="val 10000"/>
          </a:avLst>
        </a:prstGeom>
        <a:blipFill dpi="0" rotWithShape="1">
          <a:blip xmlns:r="http://schemas.openxmlformats.org/officeDocument/2006/relationships" r:embed="rId3"/>
          <a:srcRect/>
          <a:stretch>
            <a:fillRect t="-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29502-73E8-4821-BEFC-FB6092A1C5B1}">
      <dsp:nvSpPr>
        <dsp:cNvPr id="0" name=""/>
        <dsp:cNvSpPr/>
      </dsp:nvSpPr>
      <dsp:spPr>
        <a:xfrm rot="5400000">
          <a:off x="-231263" y="232631"/>
          <a:ext cx="1541757" cy="107923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latin typeface="Arial" panose="020B0604020202020204" pitchFamily="34" charset="0"/>
              <a:cs typeface="Arial" panose="020B0604020202020204" pitchFamily="34" charset="0"/>
            </a:rPr>
            <a:t>Préparation</a:t>
          </a:r>
          <a:endParaRPr lang="fr-FR" sz="1600" kern="1200" dirty="0">
            <a:latin typeface="Arial" panose="020B0604020202020204" pitchFamily="34" charset="0"/>
            <a:cs typeface="Arial" panose="020B0604020202020204" pitchFamily="34" charset="0"/>
          </a:endParaRPr>
        </a:p>
      </dsp:txBody>
      <dsp:txXfrm rot="-5400000">
        <a:off x="1" y="540982"/>
        <a:ext cx="1079230" cy="462527"/>
      </dsp:txXfrm>
    </dsp:sp>
    <dsp:sp modelId="{FDAC103D-9F99-48E8-A4AA-6A66280EF0BD}">
      <dsp:nvSpPr>
        <dsp:cNvPr id="0" name=""/>
        <dsp:cNvSpPr/>
      </dsp:nvSpPr>
      <dsp:spPr>
        <a:xfrm rot="5400000">
          <a:off x="3517354" y="-2436755"/>
          <a:ext cx="1002142" cy="587839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fr-FR" sz="1300" kern="1200" dirty="0" smtClean="0">
              <a:latin typeface="Arial" panose="020B0604020202020204" pitchFamily="34" charset="0"/>
              <a:cs typeface="Arial" panose="020B0604020202020204" pitchFamily="34" charset="0"/>
            </a:rPr>
            <a:t>On mesure la largeur de la  cuve (attention suivant la solution à analyser choisir une cuve adaptée)</a:t>
          </a:r>
          <a:endParaRPr lang="fr-FR" sz="1300" kern="1200" dirty="0">
            <a:latin typeface="Arial" panose="020B0604020202020204" pitchFamily="34" charset="0"/>
            <a:cs typeface="Arial" panose="020B0604020202020204" pitchFamily="34" charset="0"/>
          </a:endParaRPr>
        </a:p>
        <a:p>
          <a:pPr marL="114300" lvl="1" indent="-114300" algn="l" defTabSz="577850">
            <a:lnSpc>
              <a:spcPct val="90000"/>
            </a:lnSpc>
            <a:spcBef>
              <a:spcPct val="0"/>
            </a:spcBef>
            <a:spcAft>
              <a:spcPct val="15000"/>
            </a:spcAft>
            <a:buChar char="••"/>
          </a:pPr>
          <a:r>
            <a:rPr lang="fr-FR" sz="1300" kern="1200" dirty="0" smtClean="0">
              <a:latin typeface="Arial" panose="020B0604020202020204" pitchFamily="34" charset="0"/>
              <a:cs typeface="Arial" panose="020B0604020202020204" pitchFamily="34" charset="0"/>
            </a:rPr>
            <a:t>Faire le blanc de la machine avec la cuve </a:t>
          </a:r>
          <a:endParaRPr lang="fr-FR" sz="1300" kern="1200" dirty="0">
            <a:latin typeface="Arial" panose="020B0604020202020204" pitchFamily="34" charset="0"/>
            <a:cs typeface="Arial" panose="020B0604020202020204" pitchFamily="34" charset="0"/>
          </a:endParaRPr>
        </a:p>
        <a:p>
          <a:pPr marL="114300" lvl="1" indent="-114300" algn="l" defTabSz="577850">
            <a:lnSpc>
              <a:spcPct val="90000"/>
            </a:lnSpc>
            <a:spcBef>
              <a:spcPct val="0"/>
            </a:spcBef>
            <a:spcAft>
              <a:spcPct val="15000"/>
            </a:spcAft>
            <a:buChar char="••"/>
          </a:pPr>
          <a:r>
            <a:rPr lang="fr-FR" sz="1300" kern="1200" dirty="0" smtClean="0">
              <a:latin typeface="Arial" panose="020B0604020202020204" pitchFamily="34" charset="0"/>
              <a:cs typeface="Arial" panose="020B0604020202020204" pitchFamily="34" charset="0"/>
            </a:rPr>
            <a:t>Remplir la cuve et la placer dans l’appareil</a:t>
          </a:r>
          <a:endParaRPr lang="fr-FR" sz="1300" kern="1200" dirty="0">
            <a:latin typeface="Arial" panose="020B0604020202020204" pitchFamily="34" charset="0"/>
            <a:cs typeface="Arial" panose="020B0604020202020204" pitchFamily="34" charset="0"/>
          </a:endParaRPr>
        </a:p>
      </dsp:txBody>
      <dsp:txXfrm rot="-5400000">
        <a:off x="1079231" y="50289"/>
        <a:ext cx="5829469" cy="904300"/>
      </dsp:txXfrm>
    </dsp:sp>
    <dsp:sp modelId="{AADBC9E5-8F41-4962-B2A7-90700E043A40}">
      <dsp:nvSpPr>
        <dsp:cNvPr id="0" name=""/>
        <dsp:cNvSpPr/>
      </dsp:nvSpPr>
      <dsp:spPr>
        <a:xfrm rot="5400000">
          <a:off x="-221788" y="1607955"/>
          <a:ext cx="1541757" cy="107923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latin typeface="Arial" panose="020B0604020202020204" pitchFamily="34" charset="0"/>
              <a:cs typeface="Arial" panose="020B0604020202020204" pitchFamily="34" charset="0"/>
            </a:rPr>
            <a:t>essai</a:t>
          </a:r>
          <a:endParaRPr lang="fr-FR" sz="1600" kern="1200" dirty="0">
            <a:latin typeface="Arial" panose="020B0604020202020204" pitchFamily="34" charset="0"/>
            <a:cs typeface="Arial" panose="020B0604020202020204" pitchFamily="34" charset="0"/>
          </a:endParaRPr>
        </a:p>
      </dsp:txBody>
      <dsp:txXfrm rot="-5400000">
        <a:off x="9476" y="1916306"/>
        <a:ext cx="1079230" cy="462527"/>
      </dsp:txXfrm>
    </dsp:sp>
    <dsp:sp modelId="{5BA77C4B-1E28-4265-8B92-B957C27F7126}">
      <dsp:nvSpPr>
        <dsp:cNvPr id="0" name=""/>
        <dsp:cNvSpPr/>
      </dsp:nvSpPr>
      <dsp:spPr>
        <a:xfrm rot="5400000">
          <a:off x="3517354" y="-1089861"/>
          <a:ext cx="1002142" cy="587839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fr-FR" sz="1300" kern="1200" dirty="0" smtClean="0">
              <a:latin typeface="Arial" panose="020B0604020202020204" pitchFamily="34" charset="0"/>
              <a:cs typeface="Arial" panose="020B0604020202020204" pitchFamily="34" charset="0"/>
            </a:rPr>
            <a:t>Démarrer l’analyse pour obtenir le spectre d’absorption ou de transmittance</a:t>
          </a:r>
          <a:endParaRPr lang="fr-FR" sz="1300" kern="1200" dirty="0">
            <a:latin typeface="Arial" panose="020B0604020202020204" pitchFamily="34" charset="0"/>
            <a:cs typeface="Arial" panose="020B0604020202020204" pitchFamily="34" charset="0"/>
          </a:endParaRPr>
        </a:p>
      </dsp:txBody>
      <dsp:txXfrm rot="-5400000">
        <a:off x="1079231" y="1397183"/>
        <a:ext cx="5829469" cy="904300"/>
      </dsp:txXfrm>
    </dsp:sp>
    <dsp:sp modelId="{55DCEEA7-E665-4BD7-9959-4535937ED117}">
      <dsp:nvSpPr>
        <dsp:cNvPr id="0" name=""/>
        <dsp:cNvSpPr/>
      </dsp:nvSpPr>
      <dsp:spPr>
        <a:xfrm rot="5400000">
          <a:off x="-231263" y="2926419"/>
          <a:ext cx="1541757" cy="107923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latin typeface="Arial" panose="020B0604020202020204" pitchFamily="34" charset="0"/>
              <a:cs typeface="Arial" panose="020B0604020202020204" pitchFamily="34" charset="0"/>
            </a:rPr>
            <a:t>Résultat</a:t>
          </a:r>
          <a:endParaRPr lang="fr-FR" sz="1600" kern="1200" dirty="0">
            <a:latin typeface="Arial" panose="020B0604020202020204" pitchFamily="34" charset="0"/>
            <a:cs typeface="Arial" panose="020B0604020202020204" pitchFamily="34" charset="0"/>
          </a:endParaRPr>
        </a:p>
      </dsp:txBody>
      <dsp:txXfrm rot="-5400000">
        <a:off x="1" y="3234770"/>
        <a:ext cx="1079230" cy="462527"/>
      </dsp:txXfrm>
    </dsp:sp>
    <dsp:sp modelId="{AFDA1EC0-59A4-4A2A-9E68-686201763F4B}">
      <dsp:nvSpPr>
        <dsp:cNvPr id="0" name=""/>
        <dsp:cNvSpPr/>
      </dsp:nvSpPr>
      <dsp:spPr>
        <a:xfrm rot="5400000">
          <a:off x="3517354" y="257031"/>
          <a:ext cx="1002142" cy="587839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fr-FR" sz="1300" kern="1200" dirty="0" smtClean="0">
              <a:latin typeface="Arial" panose="020B0604020202020204" pitchFamily="34" charset="0"/>
              <a:cs typeface="Arial" panose="020B0604020202020204" pitchFamily="34" charset="0"/>
            </a:rPr>
            <a:t>Observer le spectre de transmittance ou d’absorbance en fonction de la longueur d’onde (nm) relever le </a:t>
          </a:r>
          <a:r>
            <a:rPr lang="el-GR" sz="1300" kern="1200" dirty="0" smtClean="0">
              <a:latin typeface="Arial" panose="020B0604020202020204" pitchFamily="34" charset="0"/>
              <a:cs typeface="Arial" panose="020B0604020202020204" pitchFamily="34" charset="0"/>
            </a:rPr>
            <a:t>λ</a:t>
          </a:r>
          <a:r>
            <a:rPr lang="fr-FR" sz="1300" kern="1200" dirty="0" smtClean="0">
              <a:latin typeface="Arial" panose="020B0604020202020204" pitchFamily="34" charset="0"/>
              <a:cs typeface="Arial" panose="020B0604020202020204" pitchFamily="34" charset="0"/>
            </a:rPr>
            <a:t>max pour déterminer avec la loi de </a:t>
          </a:r>
          <a:r>
            <a:rPr lang="fr-FR" sz="1300" kern="1200" dirty="0" err="1" smtClean="0">
              <a:latin typeface="Arial" panose="020B0604020202020204" pitchFamily="34" charset="0"/>
              <a:cs typeface="Arial" panose="020B0604020202020204" pitchFamily="34" charset="0"/>
            </a:rPr>
            <a:t>Beer</a:t>
          </a:r>
          <a:r>
            <a:rPr lang="fr-FR" sz="1300" kern="1200" dirty="0" smtClean="0">
              <a:latin typeface="Arial" panose="020B0604020202020204" pitchFamily="34" charset="0"/>
              <a:cs typeface="Arial" panose="020B0604020202020204" pitchFamily="34" charset="0"/>
            </a:rPr>
            <a:t>-Lambert la concentration de l’échantillon</a:t>
          </a:r>
          <a:endParaRPr lang="fr-FR" sz="1300" kern="1200" dirty="0">
            <a:latin typeface="Arial" panose="020B0604020202020204" pitchFamily="34" charset="0"/>
            <a:cs typeface="Arial" panose="020B0604020202020204" pitchFamily="34" charset="0"/>
          </a:endParaRPr>
        </a:p>
        <a:p>
          <a:pPr marL="114300" lvl="1" indent="-114300" algn="l" defTabSz="577850">
            <a:lnSpc>
              <a:spcPct val="90000"/>
            </a:lnSpc>
            <a:spcBef>
              <a:spcPct val="0"/>
            </a:spcBef>
            <a:spcAft>
              <a:spcPct val="15000"/>
            </a:spcAft>
            <a:buChar char="••"/>
          </a:pPr>
          <a:r>
            <a:rPr lang="fr-FR" sz="1300" kern="1200" dirty="0" smtClean="0">
              <a:latin typeface="Arial" panose="020B0604020202020204" pitchFamily="34" charset="0"/>
              <a:cs typeface="Arial" panose="020B0604020202020204" pitchFamily="34" charset="0"/>
            </a:rPr>
            <a:t>Trouver la couleur complémentaire du </a:t>
          </a:r>
          <a:r>
            <a:rPr lang="el-GR" sz="1300" kern="1200" dirty="0" smtClean="0">
              <a:latin typeface="Arial" panose="020B0604020202020204" pitchFamily="34" charset="0"/>
              <a:cs typeface="Arial" panose="020B0604020202020204" pitchFamily="34" charset="0"/>
            </a:rPr>
            <a:t>λ</a:t>
          </a:r>
          <a:r>
            <a:rPr lang="fr-FR" sz="1300" kern="1200" dirty="0" smtClean="0">
              <a:latin typeface="Arial" panose="020B0604020202020204" pitchFamily="34" charset="0"/>
              <a:cs typeface="Arial" panose="020B0604020202020204" pitchFamily="34" charset="0"/>
            </a:rPr>
            <a:t>max pour déterminer la couleur de l’échantillon</a:t>
          </a:r>
          <a:endParaRPr lang="fr-FR" sz="1300" kern="1200" dirty="0">
            <a:latin typeface="Arial" panose="020B0604020202020204" pitchFamily="34" charset="0"/>
            <a:cs typeface="Arial" panose="020B0604020202020204" pitchFamily="34" charset="0"/>
          </a:endParaRPr>
        </a:p>
      </dsp:txBody>
      <dsp:txXfrm rot="-5400000">
        <a:off x="1079231" y="2744076"/>
        <a:ext cx="5829469" cy="904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4A00F-96EF-49AE-88ED-4EDAB3C7B0E2}">
      <dsp:nvSpPr>
        <dsp:cNvPr id="0" name=""/>
        <dsp:cNvSpPr/>
      </dsp:nvSpPr>
      <dsp:spPr>
        <a:xfrm>
          <a:off x="0" y="0"/>
          <a:ext cx="7278255" cy="1227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fr-FR" sz="4100" kern="1200" dirty="0" smtClean="0"/>
            <a:t>Colorimétrie</a:t>
          </a:r>
          <a:endParaRPr lang="fr-FR" sz="4100" kern="1200" dirty="0"/>
        </a:p>
      </dsp:txBody>
      <dsp:txXfrm>
        <a:off x="1578448" y="0"/>
        <a:ext cx="5699806" cy="1227975"/>
      </dsp:txXfrm>
    </dsp:sp>
    <dsp:sp modelId="{809D7AFA-7420-4C34-AB31-9408F3061F14}">
      <dsp:nvSpPr>
        <dsp:cNvPr id="0" name=""/>
        <dsp:cNvSpPr/>
      </dsp:nvSpPr>
      <dsp:spPr>
        <a:xfrm>
          <a:off x="122797" y="122797"/>
          <a:ext cx="1455651" cy="982380"/>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337109-0F38-4B17-B784-B7CEBE8421B1}">
      <dsp:nvSpPr>
        <dsp:cNvPr id="0" name=""/>
        <dsp:cNvSpPr/>
      </dsp:nvSpPr>
      <dsp:spPr>
        <a:xfrm>
          <a:off x="0" y="1350773"/>
          <a:ext cx="7278255" cy="1227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fr-FR" sz="4100" kern="1200" dirty="0" smtClean="0"/>
            <a:t>Spectroscopie infrarouge</a:t>
          </a:r>
          <a:endParaRPr lang="fr-FR" sz="4100" kern="1200" dirty="0"/>
        </a:p>
      </dsp:txBody>
      <dsp:txXfrm>
        <a:off x="1578448" y="1350773"/>
        <a:ext cx="5699806" cy="1227975"/>
      </dsp:txXfrm>
    </dsp:sp>
    <dsp:sp modelId="{513436D3-ABE4-4D4E-A5C4-E0A965DB4E8F}">
      <dsp:nvSpPr>
        <dsp:cNvPr id="0" name=""/>
        <dsp:cNvSpPr/>
      </dsp:nvSpPr>
      <dsp:spPr>
        <a:xfrm>
          <a:off x="122797" y="1473571"/>
          <a:ext cx="1455651" cy="982380"/>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7FBF2-FB32-4DC6-9909-4C67300FFEC2}">
      <dsp:nvSpPr>
        <dsp:cNvPr id="0" name=""/>
        <dsp:cNvSpPr/>
      </dsp:nvSpPr>
      <dsp:spPr>
        <a:xfrm>
          <a:off x="0" y="2701547"/>
          <a:ext cx="7278255" cy="1227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fr-FR" sz="4100" kern="1200" dirty="0" err="1" smtClean="0"/>
            <a:t>fluorimétrie</a:t>
          </a:r>
          <a:endParaRPr lang="fr-FR" sz="4100" kern="1200" dirty="0"/>
        </a:p>
      </dsp:txBody>
      <dsp:txXfrm>
        <a:off x="1578448" y="2701547"/>
        <a:ext cx="5699806" cy="1227975"/>
      </dsp:txXfrm>
    </dsp:sp>
    <dsp:sp modelId="{E8A6CAA8-2EE4-4DB4-BDA0-766F88509DE0}">
      <dsp:nvSpPr>
        <dsp:cNvPr id="0" name=""/>
        <dsp:cNvSpPr/>
      </dsp:nvSpPr>
      <dsp:spPr>
        <a:xfrm>
          <a:off x="122797" y="2824344"/>
          <a:ext cx="1455651" cy="982380"/>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15/06/2016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a:t>
            </a:fld>
            <a:endParaRPr lang="fr-FR" dirty="0"/>
          </a:p>
        </p:txBody>
      </p:sp>
    </p:spTree>
    <p:extLst>
      <p:ext uri="{BB962C8B-B14F-4D97-AF65-F5344CB8AC3E}">
        <p14:creationId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dirty="0"/>
          </a:p>
        </p:txBody>
      </p:sp>
    </p:spTree>
    <p:extLst>
      <p:ext uri="{BB962C8B-B14F-4D97-AF65-F5344CB8AC3E}">
        <p14:creationId xmlns:p14="http://schemas.microsoft.com/office/powerpoint/2010/main" val="371693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10</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11</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12</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13</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2</a:t>
            </a:fld>
            <a:endParaRPr lang="fr-FR" dirty="0"/>
          </a:p>
        </p:txBody>
      </p:sp>
    </p:spTree>
    <p:extLst>
      <p:ext uri="{BB962C8B-B14F-4D97-AF65-F5344CB8AC3E}">
        <p14:creationId xmlns:p14="http://schemas.microsoft.com/office/powerpoint/2010/main" val="616656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dirty="0"/>
          </a:p>
        </p:txBody>
      </p:sp>
    </p:spTree>
    <p:extLst>
      <p:ext uri="{BB962C8B-B14F-4D97-AF65-F5344CB8AC3E}">
        <p14:creationId xmlns:p14="http://schemas.microsoft.com/office/powerpoint/2010/main" val="415083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dirty="0"/>
          </a:p>
        </p:txBody>
      </p:sp>
    </p:spTree>
    <p:extLst>
      <p:ext uri="{BB962C8B-B14F-4D97-AF65-F5344CB8AC3E}">
        <p14:creationId xmlns:p14="http://schemas.microsoft.com/office/powerpoint/2010/main" val="38141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6</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7</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8</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9</a:t>
            </a:fld>
            <a:endParaRPr lang="fr-FR" dirty="0"/>
          </a:p>
        </p:txBody>
      </p:sp>
    </p:spTree>
    <p:extLst>
      <p:ext uri="{BB962C8B-B14F-4D97-AF65-F5344CB8AC3E}">
        <p14:creationId xmlns:p14="http://schemas.microsoft.com/office/powerpoint/2010/main" val="214429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8825BEE-F25C-4FE5-8620-D2DD7010568C}" type="datetime1">
              <a:rPr lang="fr-FR" smtClean="0"/>
              <a:pPr/>
              <a:t>15/06/2016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4AE56B-E5F1-4ADA-8439-0B4CBD093491}" type="datetime1">
              <a:rPr lang="fr-FR" smtClean="0"/>
              <a:pPr/>
              <a:t>15/06/2016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899"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199"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08D830-A8AA-4B94-B7C9-C36CDAC6DC6B}" type="datetime1">
              <a:rPr lang="fr-FR" smtClean="0"/>
              <a:pPr/>
              <a:t>15/06/2016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8A2A84-EC23-43AB-BE80-1A532FAF5894}" type="datetime1">
              <a:rPr lang="fr-FR" smtClean="0"/>
              <a:pPr/>
              <a:t>15/06/2016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2"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15/06/2016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1"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1"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163A8F4-8E6C-40FB-8E78-1E4ECE11C218}" type="datetime1">
              <a:rPr lang="fr-FR" smtClean="0"/>
              <a:pPr/>
              <a:t>15/06/2016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9"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9" y="2505076"/>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2" y="2505076"/>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8EADE13-89DF-44B4-B324-56169540DE54}" type="datetime1">
              <a:rPr lang="fr-FR" smtClean="0"/>
              <a:pPr/>
              <a:t>15/06/2016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1CB76B8-F287-4CC7-BD42-513B788C5D15}" type="datetime1">
              <a:rPr lang="fr-FR" smtClean="0"/>
              <a:pPr/>
              <a:t>15/06/2016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15/06/2016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0" y="457200"/>
            <a:ext cx="3932236"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15/06/2016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0" y="457200"/>
            <a:ext cx="3932236"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15/06/2016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15/06/2016</a:t>
            </a:fld>
            <a:endParaRPr lang="fr-FR" dirty="0"/>
          </a:p>
        </p:txBody>
      </p:sp>
      <p:sp>
        <p:nvSpPr>
          <p:cNvPr id="5" name="Espace réservé du pied de page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sgm.univ-savoie.fr/LP/carac_2014/Navarro_Trionfini/Navarro_Trionfini_SPECTRO.mh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youtu.be/TUVI4mesdnk" TargetMode="External"/><Relationship Id="rId5" Type="http://schemas.openxmlformats.org/officeDocument/2006/relationships/hyperlink" Target="http://www.fsr.ac.ma/cours/chimie/GUEDIRA/SMC4-cours%20de%20Spectroscopie-PDF/Chapitre%20III-Spectroscopie%20d'absorption%20dans%20l'UV-visible.pdf" TargetMode="External"/><Relationship Id="rId4" Type="http://schemas.openxmlformats.org/officeDocument/2006/relationships/hyperlink" Target="http://www.snv.jussieu.fr/bmedia/lafont/spectro/C1.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Lionel.Flandin@univ-savoie.fr?subject=Probl%E8me%20sur%20le%20site%20web%20LP%20-%20Caract&#233;risation&amp;Body=Bonjour%20Monsieu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1523996" y="692729"/>
            <a:ext cx="9144000" cy="1469792"/>
          </a:xfrm>
        </p:spPr>
        <p:txBody>
          <a:bodyPr>
            <a:normAutofit fontScale="90000"/>
          </a:bodyPr>
          <a:lstStyle/>
          <a:p>
            <a:pPr lvl="0">
              <a:lnSpc>
                <a:spcPct val="100000"/>
              </a:lnSpc>
              <a:spcBef>
                <a:spcPts val="0"/>
              </a:spcBef>
            </a:pPr>
            <a:r>
              <a:rPr lang="fr-FR" altLang="fr-FR" sz="4800" b="1" dirty="0" smtClean="0">
                <a:solidFill>
                  <a:srgbClr val="0D0D0D"/>
                </a:solidFill>
                <a:latin typeface="Arial" charset="0"/>
                <a:ea typeface="Microsoft YaHei"/>
              </a:rPr>
              <a:t>Spectrophotométrie UV/ Visible</a:t>
            </a:r>
            <a:endParaRPr lang="fr-FR" altLang="fr-FR" sz="4800" b="1" dirty="0">
              <a:solidFill>
                <a:srgbClr val="0D0D0D"/>
              </a:solidFill>
              <a:latin typeface="Arial" charset="0"/>
              <a:ea typeface="Microsoft YaHei"/>
            </a:endParaRPr>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dirty="0" smtClean="0">
                <a:solidFill>
                  <a:schemeClr val="bg1">
                    <a:lumMod val="65000"/>
                  </a:schemeClr>
                </a:solidFill>
              </a:rPr>
              <a:t>Spectrophotométrie </a:t>
            </a:r>
            <a:r>
              <a:rPr lang="fr-FR" sz="3200" dirty="0">
                <a:solidFill>
                  <a:schemeClr val="bg1">
                    <a:lumMod val="65000"/>
                  </a:schemeClr>
                </a:solidFill>
              </a:rPr>
              <a:t>UV/ Visible</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8" name="ZoneTexte 7"/>
          <p:cNvSpPr txBox="1"/>
          <p:nvPr/>
        </p:nvSpPr>
        <p:spPr>
          <a:xfrm>
            <a:off x="-4" y="5750007"/>
            <a:ext cx="12192000" cy="1107996"/>
          </a:xfrm>
          <a:prstGeom prst="rect">
            <a:avLst/>
          </a:prstGeom>
          <a:noFill/>
          <a:ln w="12700">
            <a:noFill/>
          </a:ln>
        </p:spPr>
        <p:txBody>
          <a:bodyPr wrap="square" rtlCol="0">
            <a:spAutoFit/>
          </a:bodyPr>
          <a:lstStyle/>
          <a:p>
            <a:pPr algn="ctr"/>
            <a:r>
              <a:rPr lang="fr-FR" sz="2000" b="1" dirty="0">
                <a:solidFill>
                  <a:srgbClr val="10069F"/>
                </a:solidFill>
              </a:rPr>
              <a:t>Héloïse </a:t>
            </a:r>
            <a:r>
              <a:rPr lang="fr-FR" sz="2000" b="1" dirty="0" smtClean="0">
                <a:solidFill>
                  <a:srgbClr val="10069F"/>
                </a:solidFill>
              </a:rPr>
              <a:t>GAY – Gabriel MOREAU</a:t>
            </a:r>
          </a:p>
          <a:p>
            <a:pPr algn="ctr"/>
            <a:endParaRPr lang="fr-FR" sz="600" b="1" dirty="0" smtClean="0">
              <a:solidFill>
                <a:srgbClr val="10069F"/>
              </a:solidFill>
            </a:endParaRPr>
          </a:p>
          <a:p>
            <a:pPr algn="ctr"/>
            <a:r>
              <a:rPr lang="fr-FR" sz="2000" b="1" dirty="0" smtClean="0">
                <a:solidFill>
                  <a:srgbClr val="10069F"/>
                </a:solidFill>
              </a:rPr>
              <a:t>Licence professionnelle Polymer Engineering – 2015-2016</a:t>
            </a:r>
          </a:p>
          <a:p>
            <a:pPr algn="ctr"/>
            <a:endParaRPr lang="fr-FR" sz="2000" b="1" dirty="0" smtClean="0">
              <a:solidFill>
                <a:srgbClr val="10069F"/>
              </a:solidFill>
            </a:endParaRPr>
          </a:p>
        </p:txBody>
      </p:sp>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9364" y="2236789"/>
            <a:ext cx="6804025"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10</a:t>
            </a:fld>
            <a:endParaRPr lang="fr-FR" sz="2000" dirty="0">
              <a:solidFill>
                <a:schemeClr val="tx1"/>
              </a:solidFill>
            </a:endParaRP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Héloïse </a:t>
            </a:r>
            <a:r>
              <a:rPr lang="fr-FR" sz="2000" b="1" dirty="0">
                <a:solidFill>
                  <a:srgbClr val="10069F"/>
                </a:solidFill>
              </a:rPr>
              <a:t>GAY – Gabriel MOREAU</a:t>
            </a:r>
          </a:p>
        </p:txBody>
      </p:sp>
      <p:sp>
        <p:nvSpPr>
          <p:cNvPr id="20" name="Rectangle 3"/>
          <p:cNvSpPr txBox="1">
            <a:spLocks noChangeArrowheads="1"/>
          </p:cNvSpPr>
          <p:nvPr/>
        </p:nvSpPr>
        <p:spPr>
          <a:xfrm>
            <a:off x="1172585" y="1698567"/>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a:p>
            <a:pPr marL="0" indent="0" algn="just">
              <a:spcBef>
                <a:spcPts val="0"/>
              </a:spcBef>
              <a:buNone/>
            </a:pPr>
            <a:endParaRPr lang="fr-FR" sz="1600" b="1" dirty="0" smtClean="0"/>
          </a:p>
          <a:p>
            <a:pPr marL="0" indent="0" algn="just">
              <a:spcBef>
                <a:spcPts val="0"/>
              </a:spcBef>
              <a:buNone/>
            </a:pPr>
            <a:endParaRPr lang="fr-FR" sz="1600" b="1" dirty="0" smtClean="0"/>
          </a:p>
        </p:txBody>
      </p:sp>
      <p:sp>
        <p:nvSpPr>
          <p:cNvPr id="11" name="ZoneTexte 10"/>
          <p:cNvSpPr txBox="1"/>
          <p:nvPr/>
        </p:nvSpPr>
        <p:spPr>
          <a:xfrm>
            <a:off x="-1058" y="777651"/>
            <a:ext cx="12192000" cy="830997"/>
          </a:xfrm>
          <a:prstGeom prst="rect">
            <a:avLst/>
          </a:prstGeom>
          <a:noFill/>
        </p:spPr>
        <p:txBody>
          <a:bodyPr wrap="square" rtlCol="0">
            <a:spAutoFit/>
          </a:bodyPr>
          <a:lstStyle/>
          <a:p>
            <a:r>
              <a:rPr lang="fr-FR" sz="4800" dirty="0" smtClean="0"/>
              <a:t>			Exemples </a:t>
            </a:r>
            <a:endParaRPr lang="fr-FR" sz="4800" dirty="0"/>
          </a:p>
        </p:txBody>
      </p:sp>
      <p:pic>
        <p:nvPicPr>
          <p:cNvPr id="1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670" y="2736850"/>
            <a:ext cx="3876180" cy="2814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 name="Text Box 12"/>
          <p:cNvSpPr txBox="1">
            <a:spLocks noChangeArrowheads="1"/>
          </p:cNvSpPr>
          <p:nvPr/>
        </p:nvSpPr>
        <p:spPr bwMode="auto">
          <a:xfrm>
            <a:off x="1172585" y="2371724"/>
            <a:ext cx="33401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1pPr>
            <a:lvl2pPr marL="742950" indent="-28575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2pPr>
            <a:lvl3pPr marL="1143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3pPr>
            <a:lvl4pPr marL="1600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4pPr>
            <a:lvl5pPr marL="20574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5pPr>
            <a:lvl6pPr marL="25146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6pPr>
            <a:lvl7pPr marL="29718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7pPr>
            <a:lvl8pPr marL="3429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8pPr>
            <a:lvl9pPr marL="3886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9pPr>
          </a:lstStyle>
          <a:p>
            <a:pPr eaLnBrk="1" hangingPunct="1"/>
            <a:r>
              <a:rPr lang="fr-FR" altLang="fr-FR">
                <a:solidFill>
                  <a:srgbClr val="000000"/>
                </a:solidFill>
                <a:latin typeface="Arial" charset="0"/>
              </a:rPr>
              <a:t>Spectre d’absorption d’un PET.</a:t>
            </a:r>
          </a:p>
        </p:txBody>
      </p:sp>
      <p:pic>
        <p:nvPicPr>
          <p:cNvPr id="1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9849" y="2832098"/>
            <a:ext cx="3777615" cy="2670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9" name="Text Box 14"/>
          <p:cNvSpPr txBox="1">
            <a:spLocks noChangeArrowheads="1"/>
          </p:cNvSpPr>
          <p:nvPr/>
        </p:nvSpPr>
        <p:spPr bwMode="auto">
          <a:xfrm>
            <a:off x="5021164" y="2189161"/>
            <a:ext cx="34163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1pPr>
            <a:lvl2pPr marL="742950" indent="-28575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2pPr>
            <a:lvl3pPr marL="1143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3pPr>
            <a:lvl4pPr marL="1600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4pPr>
            <a:lvl5pPr marL="20574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5pPr>
            <a:lvl6pPr marL="25146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6pPr>
            <a:lvl7pPr marL="29718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7pPr>
            <a:lvl8pPr marL="3429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8pPr>
            <a:lvl9pPr marL="3886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9pPr>
          </a:lstStyle>
          <a:p>
            <a:pPr eaLnBrk="1" hangingPunct="1"/>
            <a:r>
              <a:rPr lang="fr-FR" altLang="fr-FR" dirty="0">
                <a:solidFill>
                  <a:srgbClr val="000000"/>
                </a:solidFill>
                <a:latin typeface="Arial" charset="0"/>
              </a:rPr>
              <a:t>Spectre d’absorption d’un PTFE</a:t>
            </a:r>
          </a:p>
        </p:txBody>
      </p:sp>
      <p:pic>
        <p:nvPicPr>
          <p:cNvPr id="21"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5837" y="2832098"/>
            <a:ext cx="3606314" cy="2670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2" name="Rectangle 16"/>
          <p:cNvSpPr>
            <a:spLocks noChangeArrowheads="1"/>
          </p:cNvSpPr>
          <p:nvPr/>
        </p:nvSpPr>
        <p:spPr bwMode="auto">
          <a:xfrm>
            <a:off x="8509090" y="2189161"/>
            <a:ext cx="3579812"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spAutoFit/>
          </a:bodyPr>
          <a:lstStyle>
            <a:lvl1pPr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1pPr>
            <a:lvl2pPr marL="742950" indent="-28575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2pPr>
            <a:lvl3pPr marL="1143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3pPr>
            <a:lvl4pPr marL="1600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4pPr>
            <a:lvl5pPr marL="20574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5pPr>
            <a:lvl6pPr marL="25146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6pPr>
            <a:lvl7pPr marL="29718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7pPr>
            <a:lvl8pPr marL="3429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8pPr>
            <a:lvl9pPr marL="3886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9pPr>
          </a:lstStyle>
          <a:p>
            <a:pPr eaLnBrk="1" hangingPunct="1"/>
            <a:r>
              <a:rPr lang="fr-FR" altLang="fr-FR" dirty="0">
                <a:solidFill>
                  <a:srgbClr val="000000"/>
                </a:solidFill>
                <a:latin typeface="Arial" charset="0"/>
              </a:rPr>
              <a:t>Spectre d’absorption d’un PMMA.</a:t>
            </a:r>
          </a:p>
          <a:p>
            <a:pPr eaLnBrk="1" hangingPunct="1"/>
            <a:endParaRPr lang="fr-FR" altLang="fr-FR" dirty="0">
              <a:solidFill>
                <a:srgbClr val="000000"/>
              </a:solidFill>
              <a:latin typeface="Arial" charset="0"/>
            </a:endParaRPr>
          </a:p>
        </p:txBody>
      </p:sp>
    </p:spTree>
    <p:extLst>
      <p:ext uri="{BB962C8B-B14F-4D97-AF65-F5344CB8AC3E}">
        <p14:creationId xmlns:p14="http://schemas.microsoft.com/office/powerpoint/2010/main" val="855456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11</a:t>
            </a:fld>
            <a:endParaRPr lang="fr-FR" sz="2000" dirty="0">
              <a:solidFill>
                <a:schemeClr val="tx1"/>
              </a:solidFill>
            </a:endParaRP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Héloïse </a:t>
            </a:r>
            <a:r>
              <a:rPr lang="fr-FR" sz="2000" b="1" dirty="0">
                <a:solidFill>
                  <a:srgbClr val="10069F"/>
                </a:solidFill>
              </a:rPr>
              <a:t>GAY – Gabriel MOREAU</a:t>
            </a:r>
          </a:p>
        </p:txBody>
      </p:sp>
      <p:sp>
        <p:nvSpPr>
          <p:cNvPr id="20" name="Rectangle 3"/>
          <p:cNvSpPr txBox="1">
            <a:spLocks noChangeArrowheads="1"/>
          </p:cNvSpPr>
          <p:nvPr/>
        </p:nvSpPr>
        <p:spPr>
          <a:xfrm>
            <a:off x="1172585" y="1698567"/>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a:p>
            <a:pPr marL="0" indent="0" algn="just">
              <a:spcBef>
                <a:spcPts val="0"/>
              </a:spcBef>
              <a:buNone/>
            </a:pPr>
            <a:endParaRPr lang="fr-FR" sz="1600" b="1" dirty="0" smtClean="0"/>
          </a:p>
          <a:p>
            <a:pPr marL="0" indent="0" algn="just">
              <a:spcBef>
                <a:spcPts val="0"/>
              </a:spcBef>
              <a:buNone/>
            </a:pPr>
            <a:endParaRPr lang="fr-FR" sz="1600" b="1" dirty="0" smtClean="0"/>
          </a:p>
        </p:txBody>
      </p:sp>
      <p:sp>
        <p:nvSpPr>
          <p:cNvPr id="11" name="ZoneTexte 10"/>
          <p:cNvSpPr txBox="1"/>
          <p:nvPr/>
        </p:nvSpPr>
        <p:spPr>
          <a:xfrm>
            <a:off x="-1058" y="777651"/>
            <a:ext cx="12192000" cy="830997"/>
          </a:xfrm>
          <a:prstGeom prst="rect">
            <a:avLst/>
          </a:prstGeom>
          <a:noFill/>
        </p:spPr>
        <p:txBody>
          <a:bodyPr wrap="square" rtlCol="0">
            <a:spAutoFit/>
          </a:bodyPr>
          <a:lstStyle/>
          <a:p>
            <a:r>
              <a:rPr lang="fr-FR" sz="4800" dirty="0" smtClean="0"/>
              <a:t>		Interrelations</a:t>
            </a:r>
            <a:endParaRPr lang="fr-FR" sz="4800" dirty="0"/>
          </a:p>
        </p:txBody>
      </p:sp>
      <p:graphicFrame>
        <p:nvGraphicFramePr>
          <p:cNvPr id="2" name="Diagramme 1"/>
          <p:cNvGraphicFramePr/>
          <p:nvPr>
            <p:extLst>
              <p:ext uri="{D42A27DB-BD31-4B8C-83A1-F6EECF244321}">
                <p14:modId xmlns:p14="http://schemas.microsoft.com/office/powerpoint/2010/main" val="1325517498"/>
              </p:ext>
            </p:extLst>
          </p:nvPr>
        </p:nvGraphicFramePr>
        <p:xfrm>
          <a:off x="2032000" y="2208810"/>
          <a:ext cx="7278255" cy="39295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66016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12</a:t>
            </a:fld>
            <a:endParaRPr lang="fr-FR" sz="2000" dirty="0">
              <a:solidFill>
                <a:schemeClr val="tx1"/>
              </a:solidFill>
            </a:endParaRP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Héloïse </a:t>
            </a:r>
            <a:r>
              <a:rPr lang="fr-FR" sz="2000" b="1" dirty="0">
                <a:solidFill>
                  <a:srgbClr val="10069F"/>
                </a:solidFill>
              </a:rPr>
              <a:t>GAY – Gabriel MOREAU</a:t>
            </a:r>
          </a:p>
        </p:txBody>
      </p:sp>
      <p:sp>
        <p:nvSpPr>
          <p:cNvPr id="20" name="Rectangle 3"/>
          <p:cNvSpPr txBox="1">
            <a:spLocks noChangeArrowheads="1"/>
          </p:cNvSpPr>
          <p:nvPr/>
        </p:nvSpPr>
        <p:spPr>
          <a:xfrm>
            <a:off x="1172585" y="1698567"/>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a:p>
            <a:pPr marL="0" indent="0" algn="just">
              <a:spcBef>
                <a:spcPts val="0"/>
              </a:spcBef>
              <a:buNone/>
            </a:pPr>
            <a:endParaRPr lang="fr-FR" sz="1600" b="1" dirty="0" smtClean="0"/>
          </a:p>
          <a:p>
            <a:pPr marL="0" indent="0" algn="just">
              <a:spcBef>
                <a:spcPts val="0"/>
              </a:spcBef>
              <a:buNone/>
            </a:pPr>
            <a:endParaRPr lang="fr-FR" sz="1600" b="1" dirty="0" smtClean="0"/>
          </a:p>
        </p:txBody>
      </p:sp>
      <p:sp>
        <p:nvSpPr>
          <p:cNvPr id="11" name="ZoneTexte 10"/>
          <p:cNvSpPr txBox="1"/>
          <p:nvPr/>
        </p:nvSpPr>
        <p:spPr>
          <a:xfrm>
            <a:off x="-1058" y="777651"/>
            <a:ext cx="12192000" cy="830997"/>
          </a:xfrm>
          <a:prstGeom prst="rect">
            <a:avLst/>
          </a:prstGeom>
          <a:noFill/>
        </p:spPr>
        <p:txBody>
          <a:bodyPr wrap="square" rtlCol="0">
            <a:spAutoFit/>
          </a:bodyPr>
          <a:lstStyle/>
          <a:p>
            <a:r>
              <a:rPr lang="fr-FR" sz="4800" dirty="0" smtClean="0"/>
              <a:t>		Lexique</a:t>
            </a:r>
            <a:endParaRPr lang="fr-FR" sz="4800" dirty="0"/>
          </a:p>
        </p:txBody>
      </p:sp>
      <p:sp>
        <p:nvSpPr>
          <p:cNvPr id="16" name="Text Box 11"/>
          <p:cNvSpPr txBox="1">
            <a:spLocks noChangeArrowheads="1"/>
          </p:cNvSpPr>
          <p:nvPr/>
        </p:nvSpPr>
        <p:spPr bwMode="auto">
          <a:xfrm>
            <a:off x="1955800" y="2543174"/>
            <a:ext cx="4524375" cy="256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5000" rIns="90000" bIns="45000"/>
          <a:lstStyle>
            <a:lvl1pPr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1pPr>
            <a:lvl2pPr marL="742950" indent="-28575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2pPr>
            <a:lvl3pPr marL="1143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3pPr>
            <a:lvl4pPr marL="1600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4pPr>
            <a:lvl5pPr marL="20574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5pPr>
            <a:lvl6pPr marL="25146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6pPr>
            <a:lvl7pPr marL="29718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7pPr>
            <a:lvl8pPr marL="34290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8pPr>
            <a:lvl9pPr marL="3886200" indent="-228600" defTabSz="449263" eaLnBrk="0" fontAlgn="base" hangingPunct="0">
              <a:spcBef>
                <a:spcPct val="0"/>
              </a:spcBef>
              <a:spcAft>
                <a:spcPct val="0"/>
              </a:spcAft>
              <a:buClr>
                <a:srgbClr val="000000"/>
              </a:buClr>
              <a:buSzPct val="100000"/>
              <a:buFont typeface="Times New Roman"/>
              <a:tabLst>
                <a:tab pos="0" algn="l"/>
                <a:tab pos="447675" algn="l"/>
                <a:tab pos="895350"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Constantia"/>
                <a:ea typeface="Microsoft YaHei"/>
                <a:cs typeface="Microsoft YaHei"/>
              </a:defRPr>
            </a:lvl9pPr>
          </a:lstStyle>
          <a:p>
            <a:pPr marL="285750" indent="-285750" eaLnBrk="1" hangingPunct="1">
              <a:buFont typeface="Wingdings" panose="05000000000000000000" pitchFamily="2" charset="2"/>
              <a:buChar char="Ø"/>
            </a:pPr>
            <a:r>
              <a:rPr lang="fr-FR" altLang="fr-FR" dirty="0">
                <a:solidFill>
                  <a:srgbClr val="000000"/>
                </a:solidFill>
                <a:latin typeface="Arial" charset="0"/>
              </a:rPr>
              <a:t>Spectre d'absorption : absorption </a:t>
            </a:r>
            <a:r>
              <a:rPr lang="fr-FR" altLang="fr-FR" dirty="0" err="1" smtClean="0">
                <a:solidFill>
                  <a:srgbClr val="000000"/>
                </a:solidFill>
                <a:latin typeface="Arial" charset="0"/>
              </a:rPr>
              <a:t>spectrum</a:t>
            </a:r>
            <a:endParaRPr lang="fr-FR" altLang="fr-FR" dirty="0" smtClean="0">
              <a:solidFill>
                <a:srgbClr val="000000"/>
              </a:solidFill>
              <a:latin typeface="Arial" charset="0"/>
            </a:endParaRPr>
          </a:p>
          <a:p>
            <a:pPr marL="285750" indent="-285750" eaLnBrk="1" hangingPunct="1">
              <a:buFont typeface="Wingdings" panose="05000000000000000000" pitchFamily="2" charset="2"/>
              <a:buChar char="Ø"/>
            </a:pPr>
            <a:endParaRPr lang="fr-FR" altLang="fr-FR" dirty="0">
              <a:solidFill>
                <a:srgbClr val="000000"/>
              </a:solidFill>
              <a:latin typeface="Arial" charset="0"/>
            </a:endParaRPr>
          </a:p>
          <a:p>
            <a:pPr marL="285750" indent="-285750" eaLnBrk="1" hangingPunct="1">
              <a:buFont typeface="Wingdings" panose="05000000000000000000" pitchFamily="2" charset="2"/>
              <a:buChar char="Ø"/>
            </a:pPr>
            <a:endParaRPr lang="fr-FR" altLang="fr-FR" dirty="0">
              <a:solidFill>
                <a:srgbClr val="000000"/>
              </a:solidFill>
              <a:latin typeface="Arial" charset="0"/>
            </a:endParaRPr>
          </a:p>
          <a:p>
            <a:pPr marL="285750" indent="-285750" eaLnBrk="1" hangingPunct="1">
              <a:buFont typeface="Wingdings" panose="05000000000000000000" pitchFamily="2" charset="2"/>
              <a:buChar char="Ø"/>
            </a:pPr>
            <a:r>
              <a:rPr lang="fr-FR" altLang="fr-FR" dirty="0">
                <a:solidFill>
                  <a:srgbClr val="000000"/>
                </a:solidFill>
                <a:latin typeface="Arial" charset="0"/>
              </a:rPr>
              <a:t>Domaine visible : visible </a:t>
            </a:r>
            <a:r>
              <a:rPr lang="fr-FR" altLang="fr-FR" dirty="0" smtClean="0">
                <a:solidFill>
                  <a:srgbClr val="000000"/>
                </a:solidFill>
                <a:latin typeface="Arial" charset="0"/>
              </a:rPr>
              <a:t>range</a:t>
            </a:r>
          </a:p>
          <a:p>
            <a:pPr marL="285750" indent="-285750" eaLnBrk="1" hangingPunct="1">
              <a:buFont typeface="Wingdings" panose="05000000000000000000" pitchFamily="2" charset="2"/>
              <a:buChar char="Ø"/>
            </a:pPr>
            <a:endParaRPr lang="fr-FR" altLang="fr-FR" dirty="0">
              <a:solidFill>
                <a:srgbClr val="000000"/>
              </a:solidFill>
              <a:latin typeface="Arial" charset="0"/>
            </a:endParaRPr>
          </a:p>
          <a:p>
            <a:pPr eaLnBrk="1" hangingPunct="1"/>
            <a:endParaRPr lang="fr-FR" altLang="fr-FR" dirty="0">
              <a:solidFill>
                <a:srgbClr val="000000"/>
              </a:solidFill>
              <a:latin typeface="Arial" charset="0"/>
            </a:endParaRPr>
          </a:p>
          <a:p>
            <a:pPr marL="285750" indent="-285750" eaLnBrk="1" hangingPunct="1">
              <a:buFont typeface="Wingdings" panose="05000000000000000000" pitchFamily="2" charset="2"/>
              <a:buChar char="Ø"/>
            </a:pPr>
            <a:r>
              <a:rPr lang="fr-FR" altLang="fr-FR" dirty="0" smtClean="0">
                <a:solidFill>
                  <a:srgbClr val="000000"/>
                </a:solidFill>
                <a:latin typeface="Arial" charset="0"/>
              </a:rPr>
              <a:t>Spectrophotomètre</a:t>
            </a:r>
            <a:r>
              <a:rPr lang="fr-FR" altLang="fr-FR" dirty="0">
                <a:solidFill>
                  <a:srgbClr val="000000"/>
                </a:solidFill>
                <a:latin typeface="Arial" charset="0"/>
              </a:rPr>
              <a:t> : </a:t>
            </a:r>
            <a:r>
              <a:rPr lang="fr-FR" altLang="fr-FR" dirty="0" err="1">
                <a:solidFill>
                  <a:srgbClr val="000000"/>
                </a:solidFill>
                <a:latin typeface="Arial" charset="0"/>
              </a:rPr>
              <a:t>spectrophotometer</a:t>
            </a:r>
            <a:endParaRPr lang="fr-FR" altLang="fr-FR" dirty="0">
              <a:solidFill>
                <a:srgbClr val="000000"/>
              </a:solidFill>
              <a:latin typeface="Arial" charset="0"/>
            </a:endParaRPr>
          </a:p>
          <a:p>
            <a:pPr marL="285750" indent="-285750" eaLnBrk="1" hangingPunct="1">
              <a:buFont typeface="Wingdings" panose="05000000000000000000" pitchFamily="2" charset="2"/>
              <a:buChar char="Ø"/>
            </a:pPr>
            <a:endParaRPr lang="fr-FR" altLang="fr-FR" dirty="0">
              <a:solidFill>
                <a:srgbClr val="000000"/>
              </a:solidFill>
              <a:latin typeface="Arial" charset="0"/>
            </a:endParaRPr>
          </a:p>
        </p:txBody>
      </p:sp>
    </p:spTree>
    <p:extLst>
      <p:ext uri="{BB962C8B-B14F-4D97-AF65-F5344CB8AC3E}">
        <p14:creationId xmlns:p14="http://schemas.microsoft.com/office/powerpoint/2010/main" val="3585471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13</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Sources</a:t>
            </a:r>
            <a:endParaRPr lang="fr-FR" sz="4800" dirty="0"/>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2" name="ZoneTexte 1"/>
          <p:cNvSpPr txBox="1"/>
          <p:nvPr/>
        </p:nvSpPr>
        <p:spPr>
          <a:xfrm>
            <a:off x="1798269" y="1726930"/>
            <a:ext cx="8877300" cy="2862322"/>
          </a:xfrm>
          <a:prstGeom prst="rect">
            <a:avLst/>
          </a:prstGeom>
          <a:noFill/>
        </p:spPr>
        <p:txBody>
          <a:bodyPr wrap="square" rtlCol="0">
            <a:spAutoFit/>
          </a:bodyPr>
          <a:lstStyle/>
          <a:p>
            <a:r>
              <a:rPr lang="fr-FR" dirty="0" smtClean="0">
                <a:hlinkClick r:id="rId4"/>
              </a:rPr>
              <a:t>http://www.snv.jussieu.fr/bmedia/lafont/spectro/C1.html</a:t>
            </a:r>
            <a:endParaRPr lang="fr-FR" dirty="0" smtClean="0"/>
          </a:p>
          <a:p>
            <a:endParaRPr lang="fr-FR" dirty="0"/>
          </a:p>
          <a:p>
            <a:r>
              <a:rPr lang="fr-FR" dirty="0">
                <a:hlinkClick r:id="rId5"/>
              </a:rPr>
              <a:t>http://</a:t>
            </a:r>
            <a:r>
              <a:rPr lang="fr-FR" dirty="0" smtClean="0">
                <a:hlinkClick r:id="rId5"/>
              </a:rPr>
              <a:t>www.fsr.ac.ma/cours/chimie/GUEDIRA/SMC4-cours%20de%20Spectroscopie-PDF/Chapitre%20III-Spectroscopie%20d'absorption%20dans%20l'UV-visible.pdf</a:t>
            </a:r>
            <a:endParaRPr lang="fr-FR" dirty="0" smtClean="0"/>
          </a:p>
          <a:p>
            <a:endParaRPr lang="fr-FR" dirty="0"/>
          </a:p>
          <a:p>
            <a:r>
              <a:rPr lang="fr-FR" dirty="0">
                <a:hlinkClick r:id="rId6"/>
              </a:rPr>
              <a:t>https://</a:t>
            </a:r>
            <a:r>
              <a:rPr lang="fr-FR" dirty="0" smtClean="0">
                <a:hlinkClick r:id="rId6"/>
              </a:rPr>
              <a:t>youtu.be/TUVI4mesdnk</a:t>
            </a:r>
            <a:endParaRPr lang="fr-FR" dirty="0" smtClean="0"/>
          </a:p>
          <a:p>
            <a:endParaRPr lang="fr-FR" dirty="0"/>
          </a:p>
          <a:p>
            <a:r>
              <a:rPr lang="fr-FR" dirty="0">
                <a:hlinkClick r:id="rId7"/>
              </a:rPr>
              <a:t>http://</a:t>
            </a:r>
            <a:r>
              <a:rPr lang="fr-FR" dirty="0" smtClean="0">
                <a:hlinkClick r:id="rId7"/>
              </a:rPr>
              <a:t>www.sgm.univ-savoie.fr/LP/carac_2014/Navarro_Trionfini/Navarro_Trionfini_SPECTRO.mht</a:t>
            </a:r>
            <a:endParaRPr lang="fr-FR" dirty="0" smtClean="0"/>
          </a:p>
          <a:p>
            <a:endParaRPr lang="fr-FR" dirty="0"/>
          </a:p>
        </p:txBody>
      </p:sp>
    </p:spTree>
    <p:extLst>
      <p:ext uri="{BB962C8B-B14F-4D97-AF65-F5344CB8AC3E}">
        <p14:creationId xmlns:p14="http://schemas.microsoft.com/office/powerpoint/2010/main" val="3124515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2</a:t>
            </a:fld>
            <a:endParaRPr lang="fr-FR" sz="2000" dirty="0">
              <a:solidFill>
                <a:schemeClr val="tx1"/>
              </a:solidFill>
            </a:endParaRPr>
          </a:p>
        </p:txBody>
      </p:sp>
      <p:sp>
        <p:nvSpPr>
          <p:cNvPr id="9" name="ZoneTexte 8"/>
          <p:cNvSpPr txBox="1"/>
          <p:nvPr/>
        </p:nvSpPr>
        <p:spPr>
          <a:xfrm>
            <a:off x="-1058" y="777651"/>
            <a:ext cx="12192000" cy="830997"/>
          </a:xfrm>
          <a:prstGeom prst="rect">
            <a:avLst/>
          </a:prstGeom>
          <a:noFill/>
        </p:spPr>
        <p:txBody>
          <a:bodyPr wrap="square" rtlCol="0">
            <a:spAutoFit/>
          </a:bodyPr>
          <a:lstStyle/>
          <a:p>
            <a:r>
              <a:rPr lang="fr-FR" sz="4800" dirty="0" smtClean="0"/>
              <a:t>			Mise en garde</a:t>
            </a:r>
            <a:endParaRPr lang="fr-FR" sz="4800" dirty="0"/>
          </a:p>
        </p:txBody>
      </p:sp>
      <p:sp>
        <p:nvSpPr>
          <p:cNvPr id="10" name="Rectangle 3"/>
          <p:cNvSpPr txBox="1">
            <a:spLocks noChangeArrowheads="1"/>
          </p:cNvSpPr>
          <p:nvPr/>
        </p:nvSpPr>
        <p:spPr>
          <a:xfrm>
            <a:off x="5965598" y="1729269"/>
            <a:ext cx="4644345"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tLang="fr-FR" sz="1600" dirty="0" smtClean="0"/>
              <a:t>Cette présentation à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algn="just"/>
            <a:r>
              <a:rPr lang="fr-FR" altLang="fr-FR" sz="1600" dirty="0" smtClean="0"/>
              <a:t>Vous devrez être critique quand à l’utilisation de ce support, et nous vous invitons à vous référer directement aux sources citées.	</a:t>
            </a:r>
          </a:p>
          <a:p>
            <a:r>
              <a:rPr lang="fr-FR" altLang="fr-FR" sz="1600" dirty="0" smtClean="0"/>
              <a:t>Si ... </a:t>
            </a:r>
            <a:br>
              <a:rPr lang="fr-FR" altLang="fr-FR" sz="1600" dirty="0" smtClean="0"/>
            </a:br>
            <a:r>
              <a:rPr lang="fr-FR" altLang="fr-FR" sz="1600" dirty="0" smtClean="0"/>
              <a:t> </a:t>
            </a:r>
            <a:r>
              <a:rPr lang="fr-FR" altLang="fr-FR" sz="1600" b="1" dirty="0" smtClean="0">
                <a:solidFill>
                  <a:srgbClr val="CC6600"/>
                </a:solidFill>
              </a:rPr>
              <a:t>- vous rencontrez un problème de navigation (type error 404),</a:t>
            </a:r>
            <a:br>
              <a:rPr lang="fr-FR" altLang="fr-FR" sz="1600" b="1" dirty="0" smtClean="0">
                <a:solidFill>
                  <a:srgbClr val="CC6600"/>
                </a:solidFill>
              </a:rPr>
            </a:br>
            <a:r>
              <a:rPr lang="fr-FR" altLang="fr-FR" sz="1600" b="1" dirty="0" smtClean="0">
                <a:solidFill>
                  <a:srgbClr val="CC6600"/>
                </a:solidFill>
              </a:rPr>
              <a:t> - vous tombez sur une faute ... de frappe,</a:t>
            </a:r>
            <a:br>
              <a:rPr lang="fr-FR" altLang="fr-FR" sz="1600" b="1" dirty="0" smtClean="0">
                <a:solidFill>
                  <a:srgbClr val="CC6600"/>
                </a:solidFill>
              </a:rPr>
            </a:br>
            <a:r>
              <a:rPr lang="fr-FR" altLang="fr-FR" sz="1600" b="1" dirty="0" smtClean="0">
                <a:solidFill>
                  <a:srgbClr val="CC6600"/>
                </a:solidFill>
              </a:rPr>
              <a:t>  - vous pensez que des choses manquent ou sont en trop,</a:t>
            </a:r>
            <a:br>
              <a:rPr lang="fr-FR" altLang="fr-FR" sz="1600" b="1" dirty="0" smtClean="0">
                <a:solidFill>
                  <a:srgbClr val="CC6600"/>
                </a:solidFill>
              </a:rPr>
            </a:br>
            <a:r>
              <a:rPr lang="fr-FR" altLang="fr-FR" sz="1600" b="1" dirty="0" smtClean="0">
                <a:solidFill>
                  <a:srgbClr val="CC6600"/>
                </a:solidFill>
              </a:rPr>
              <a:t>  - vous pensez que nous ne respectons pas vos droits d'auteur,</a:t>
            </a:r>
            <a:br>
              <a:rPr lang="fr-FR" altLang="fr-FR" sz="1600" b="1" dirty="0" smtClean="0">
                <a:solidFill>
                  <a:srgbClr val="CC6600"/>
                </a:solidFill>
              </a:rPr>
            </a:br>
            <a:r>
              <a:rPr lang="fr-FR" altLang="fr-FR" sz="1600" dirty="0" smtClean="0"/>
              <a:t/>
            </a:r>
            <a:br>
              <a:rPr lang="fr-FR" altLang="fr-FR" sz="1600" dirty="0" smtClean="0"/>
            </a:br>
            <a:r>
              <a:rPr lang="fr-FR" altLang="fr-FR" sz="1600" dirty="0" smtClean="0"/>
              <a:t>en d'autres termes si vous pensez que ce site doit être modifié.</a:t>
            </a:r>
            <a:br>
              <a:rPr lang="fr-FR" altLang="fr-FR" sz="1600" dirty="0" smtClean="0"/>
            </a:br>
            <a:r>
              <a:rPr lang="fr-FR" altLang="fr-FR" sz="1600" dirty="0" smtClean="0"/>
              <a:t/>
            </a:r>
            <a:br>
              <a:rPr lang="fr-FR" altLang="fr-FR" sz="1600" dirty="0" smtClean="0"/>
            </a:br>
            <a:r>
              <a:rPr lang="fr-FR" altLang="fr-FR" sz="1600" dirty="0" smtClean="0"/>
              <a:t>Merci de </a:t>
            </a:r>
            <a:r>
              <a:rPr lang="fr-FR" altLang="fr-FR" sz="1600" dirty="0" smtClean="0">
                <a:hlinkClick r:id="rId3"/>
              </a:rPr>
              <a:t>nous contacter </a:t>
            </a:r>
            <a:r>
              <a:rPr lang="fr-FR" altLang="fr-FR" sz="1600" dirty="0" smtClean="0"/>
              <a:t>pour nous suggérer vos modifications, nous corrigerons ...</a:t>
            </a:r>
          </a:p>
          <a:p>
            <a:pPr algn="just"/>
            <a:endParaRPr lang="fr-FR" altLang="fr-FR" sz="1400" dirty="0"/>
          </a:p>
        </p:txBody>
      </p:sp>
      <p:pic>
        <p:nvPicPr>
          <p:cNvPr id="1026" name="Picture 2" descr="http://www.implant-iris.com/wp-content/uploads/2015/01/implant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2477" y="2804573"/>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Tree>
    <p:extLst>
      <p:ext uri="{BB962C8B-B14F-4D97-AF65-F5344CB8AC3E}">
        <p14:creationId xmlns:p14="http://schemas.microsoft.com/office/powerpoint/2010/main" val="3327850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
        <p:nvSpPr>
          <p:cNvPr id="4" name="ZoneTexte 3"/>
          <p:cNvSpPr txBox="1"/>
          <p:nvPr/>
        </p:nvSpPr>
        <p:spPr>
          <a:xfrm>
            <a:off x="-1058" y="777651"/>
            <a:ext cx="12192000" cy="830997"/>
          </a:xfrm>
          <a:prstGeom prst="rect">
            <a:avLst/>
          </a:prstGeom>
          <a:noFill/>
        </p:spPr>
        <p:txBody>
          <a:bodyPr wrap="square" rtlCol="0">
            <a:spAutoFit/>
          </a:bodyPr>
          <a:lstStyle/>
          <a:p>
            <a:r>
              <a:rPr lang="fr-FR" sz="4800" dirty="0" smtClean="0"/>
              <a:t>			Sommaire</a:t>
            </a:r>
            <a:endParaRPr lang="fr-FR" sz="4800" dirty="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a:t>
            </a:r>
            <a:r>
              <a:rPr lang="fr-FR" sz="2000" b="1" dirty="0" smtClean="0">
                <a:solidFill>
                  <a:srgbClr val="10069F"/>
                </a:solidFill>
              </a:rPr>
              <a:t>GAY – </a:t>
            </a:r>
            <a:r>
              <a:rPr lang="fr-FR" sz="2000" b="1" dirty="0">
                <a:solidFill>
                  <a:srgbClr val="10069F"/>
                </a:solidFill>
              </a:rPr>
              <a:t>Gabriel MOREAU</a:t>
            </a:r>
          </a:p>
        </p:txBody>
      </p:sp>
      <p:sp>
        <p:nvSpPr>
          <p:cNvPr id="10" name="Rectangle 9"/>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graphicFrame>
        <p:nvGraphicFramePr>
          <p:cNvPr id="2" name="Tableau 1"/>
          <p:cNvGraphicFramePr>
            <a:graphicFrameLocks noGrp="1"/>
          </p:cNvGraphicFramePr>
          <p:nvPr>
            <p:extLst>
              <p:ext uri="{D42A27DB-BD31-4B8C-83A1-F6EECF244321}">
                <p14:modId xmlns:p14="http://schemas.microsoft.com/office/powerpoint/2010/main" val="1652485146"/>
              </p:ext>
            </p:extLst>
          </p:nvPr>
        </p:nvGraphicFramePr>
        <p:xfrm>
          <a:off x="1567804" y="1930949"/>
          <a:ext cx="8128000" cy="3337560"/>
        </p:xfrm>
        <a:graphic>
          <a:graphicData uri="http://schemas.openxmlformats.org/drawingml/2006/table">
            <a:tbl>
              <a:tblPr firstRow="1" bandRow="1">
                <a:tableStyleId>{5C22544A-7EE6-4342-B048-85BDC9FD1C3A}</a:tableStyleId>
              </a:tblPr>
              <a:tblGrid>
                <a:gridCol w="4064000"/>
                <a:gridCol w="4064000"/>
              </a:tblGrid>
              <a:tr h="370840">
                <a:tc>
                  <a:txBody>
                    <a:bodyPr/>
                    <a:lstStyle/>
                    <a:p>
                      <a:r>
                        <a:rPr lang="fr-FR" dirty="0" smtClean="0"/>
                        <a:t>Titres</a:t>
                      </a:r>
                      <a:endParaRPr lang="fr-FR" dirty="0"/>
                    </a:p>
                  </a:txBody>
                  <a:tcPr/>
                </a:tc>
                <a:tc>
                  <a:txBody>
                    <a:bodyPr/>
                    <a:lstStyle/>
                    <a:p>
                      <a:r>
                        <a:rPr lang="fr-FR" dirty="0" smtClean="0"/>
                        <a:t>pages</a:t>
                      </a:r>
                      <a:endParaRPr lang="fr-FR" dirty="0"/>
                    </a:p>
                  </a:txBody>
                  <a:tcPr/>
                </a:tc>
              </a:tr>
              <a:tr h="370840">
                <a:tc>
                  <a:txBody>
                    <a:bodyPr/>
                    <a:lstStyle/>
                    <a:p>
                      <a:r>
                        <a:rPr lang="fr-FR" dirty="0" smtClean="0"/>
                        <a:t>Définition</a:t>
                      </a:r>
                      <a:r>
                        <a:rPr lang="fr-FR" baseline="0" dirty="0" smtClean="0"/>
                        <a:t> et but</a:t>
                      </a:r>
                      <a:endParaRPr lang="fr-FR" dirty="0"/>
                    </a:p>
                  </a:txBody>
                  <a:tcPr/>
                </a:tc>
                <a:tc>
                  <a:txBody>
                    <a:bodyPr/>
                    <a:lstStyle/>
                    <a:p>
                      <a:r>
                        <a:rPr lang="fr-FR" dirty="0" smtClean="0"/>
                        <a:t>3</a:t>
                      </a:r>
                      <a:endParaRPr lang="fr-FR" dirty="0"/>
                    </a:p>
                  </a:txBody>
                  <a:tcPr/>
                </a:tc>
              </a:tr>
              <a:tr h="370840">
                <a:tc>
                  <a:txBody>
                    <a:bodyPr/>
                    <a:lstStyle/>
                    <a:p>
                      <a:r>
                        <a:rPr lang="fr-FR" dirty="0" smtClean="0"/>
                        <a:t>Principe</a:t>
                      </a:r>
                      <a:endParaRPr lang="fr-FR" dirty="0"/>
                    </a:p>
                  </a:txBody>
                  <a:tcPr/>
                </a:tc>
                <a:tc>
                  <a:txBody>
                    <a:bodyPr/>
                    <a:lstStyle/>
                    <a:p>
                      <a:r>
                        <a:rPr lang="fr-FR" dirty="0" smtClean="0"/>
                        <a:t>4-6</a:t>
                      </a:r>
                      <a:endParaRPr lang="fr-FR" dirty="0"/>
                    </a:p>
                  </a:txBody>
                  <a:tcPr/>
                </a:tc>
              </a:tr>
              <a:tr h="370840">
                <a:tc>
                  <a:txBody>
                    <a:bodyPr/>
                    <a:lstStyle/>
                    <a:p>
                      <a:r>
                        <a:rPr lang="fr-FR" dirty="0" smtClean="0"/>
                        <a:t>Appareil</a:t>
                      </a:r>
                      <a:endParaRPr lang="fr-FR" dirty="0"/>
                    </a:p>
                  </a:txBody>
                  <a:tcPr/>
                </a:tc>
                <a:tc>
                  <a:txBody>
                    <a:bodyPr/>
                    <a:lstStyle/>
                    <a:p>
                      <a:r>
                        <a:rPr lang="fr-FR" dirty="0" smtClean="0"/>
                        <a:t>7-8</a:t>
                      </a:r>
                      <a:endParaRPr lang="fr-FR" dirty="0"/>
                    </a:p>
                  </a:txBody>
                  <a:tcPr/>
                </a:tc>
              </a:tr>
              <a:tr h="370840">
                <a:tc>
                  <a:txBody>
                    <a:bodyPr/>
                    <a:lstStyle/>
                    <a:p>
                      <a:r>
                        <a:rPr lang="fr-FR" dirty="0" smtClean="0"/>
                        <a:t>Manipulation</a:t>
                      </a:r>
                      <a:endParaRPr lang="fr-FR" dirty="0"/>
                    </a:p>
                  </a:txBody>
                  <a:tcPr/>
                </a:tc>
                <a:tc>
                  <a:txBody>
                    <a:bodyPr/>
                    <a:lstStyle/>
                    <a:p>
                      <a:r>
                        <a:rPr lang="fr-FR" dirty="0" smtClean="0"/>
                        <a:t>9</a:t>
                      </a:r>
                      <a:endParaRPr lang="fr-FR" dirty="0"/>
                    </a:p>
                  </a:txBody>
                  <a:tcPr/>
                </a:tc>
              </a:tr>
              <a:tr h="370840">
                <a:tc>
                  <a:txBody>
                    <a:bodyPr/>
                    <a:lstStyle/>
                    <a:p>
                      <a:r>
                        <a:rPr lang="fr-FR" dirty="0" smtClean="0"/>
                        <a:t>Exemples</a:t>
                      </a:r>
                      <a:endParaRPr lang="fr-FR" dirty="0"/>
                    </a:p>
                  </a:txBody>
                  <a:tcPr/>
                </a:tc>
                <a:tc>
                  <a:txBody>
                    <a:bodyPr/>
                    <a:lstStyle/>
                    <a:p>
                      <a:r>
                        <a:rPr lang="fr-FR" dirty="0" smtClean="0"/>
                        <a:t>10</a:t>
                      </a:r>
                    </a:p>
                  </a:txBody>
                  <a:tcPr/>
                </a:tc>
              </a:tr>
              <a:tr h="370840">
                <a:tc>
                  <a:txBody>
                    <a:bodyPr/>
                    <a:lstStyle/>
                    <a:p>
                      <a:r>
                        <a:rPr lang="fr-FR" dirty="0" smtClean="0"/>
                        <a:t>Interrelations</a:t>
                      </a:r>
                      <a:endParaRPr lang="fr-FR" dirty="0"/>
                    </a:p>
                  </a:txBody>
                  <a:tcPr/>
                </a:tc>
                <a:tc>
                  <a:txBody>
                    <a:bodyPr/>
                    <a:lstStyle/>
                    <a:p>
                      <a:r>
                        <a:rPr lang="fr-FR" dirty="0" smtClean="0"/>
                        <a:t>11</a:t>
                      </a:r>
                      <a:endParaRPr lang="fr-FR" dirty="0"/>
                    </a:p>
                  </a:txBody>
                  <a:tcPr/>
                </a:tc>
              </a:tr>
              <a:tr h="370840">
                <a:tc>
                  <a:txBody>
                    <a:bodyPr/>
                    <a:lstStyle/>
                    <a:p>
                      <a:r>
                        <a:rPr lang="fr-FR" dirty="0" smtClean="0"/>
                        <a:t>Lexique</a:t>
                      </a:r>
                      <a:endParaRPr lang="fr-FR" dirty="0"/>
                    </a:p>
                  </a:txBody>
                  <a:tcPr/>
                </a:tc>
                <a:tc>
                  <a:txBody>
                    <a:bodyPr/>
                    <a:lstStyle/>
                    <a:p>
                      <a:r>
                        <a:rPr lang="fr-FR" dirty="0" smtClean="0"/>
                        <a:t>12</a:t>
                      </a:r>
                      <a:endParaRPr lang="fr-FR" dirty="0"/>
                    </a:p>
                  </a:txBody>
                  <a:tcPr/>
                </a:tc>
              </a:tr>
              <a:tr h="370840">
                <a:tc>
                  <a:txBody>
                    <a:bodyPr/>
                    <a:lstStyle/>
                    <a:p>
                      <a:r>
                        <a:rPr lang="fr-FR" dirty="0" smtClean="0"/>
                        <a:t>Sources</a:t>
                      </a:r>
                      <a:endParaRPr lang="fr-FR" dirty="0"/>
                    </a:p>
                  </a:txBody>
                  <a:tcPr/>
                </a:tc>
                <a:tc>
                  <a:txBody>
                    <a:bodyPr/>
                    <a:lstStyle/>
                    <a:p>
                      <a:r>
                        <a:rPr lang="fr-FR" dirty="0" smtClean="0"/>
                        <a:t>13</a:t>
                      </a:r>
                      <a:endParaRPr lang="fr-FR" dirty="0"/>
                    </a:p>
                  </a:txBody>
                  <a:tcPr/>
                </a:tc>
              </a:tr>
            </a:tbl>
          </a:graphicData>
        </a:graphic>
      </p:graphicFrame>
    </p:spTree>
    <p:extLst>
      <p:ext uri="{BB962C8B-B14F-4D97-AF65-F5344CB8AC3E}">
        <p14:creationId xmlns:p14="http://schemas.microsoft.com/office/powerpoint/2010/main" val="1051888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4" name="Rectangle 3"/>
          <p:cNvSpPr txBox="1">
            <a:spLocks noChangeArrowheads="1"/>
          </p:cNvSpPr>
          <p:nvPr/>
        </p:nvSpPr>
        <p:spPr>
          <a:xfrm>
            <a:off x="1172585" y="1698567"/>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sz="1600" b="1" dirty="0"/>
              <a:t>La spectrophotométrie est une méthode analytique quantitative qui consiste à mesurer l'absorbance et la transmittance d'une substance chimique donnée, généralement en solution grâce à l’interaction matière et rayonnement électromagnétique. </a:t>
            </a:r>
          </a:p>
          <a:p>
            <a:pPr marL="0" indent="0" algn="just">
              <a:spcBef>
                <a:spcPts val="0"/>
              </a:spcBef>
              <a:buNone/>
            </a:pPr>
            <a:endParaRPr lang="fr-FR" sz="1600" b="1" dirty="0"/>
          </a:p>
          <a:p>
            <a:pPr marL="0" indent="0" algn="just">
              <a:spcBef>
                <a:spcPts val="0"/>
              </a:spcBef>
              <a:buNone/>
            </a:pPr>
            <a:r>
              <a:rPr lang="fr-FR" sz="1600" b="1" dirty="0"/>
              <a:t>Ce contrôle a pour but de déterminer en partie la nature chimique de l’échantillon analyser, de déterminer son absorption (ou transmittance) en fonction de sa concentration mais aussi, déterminer ou prévoir la couleur de l’échantillon.</a:t>
            </a:r>
          </a:p>
          <a:p>
            <a:pPr marL="0" indent="0" algn="just">
              <a:spcBef>
                <a:spcPts val="0"/>
              </a:spcBef>
              <a:buNone/>
            </a:pPr>
            <a:endParaRPr lang="fr-FR" sz="1600" b="1" dirty="0"/>
          </a:p>
          <a:p>
            <a:pPr marL="0" indent="0" algn="just">
              <a:spcBef>
                <a:spcPts val="0"/>
              </a:spcBef>
              <a:buNone/>
            </a:pPr>
            <a:endParaRPr lang="fr-FR" sz="1600" b="1" dirty="0"/>
          </a:p>
          <a:p>
            <a:pPr marL="0" indent="0" algn="just">
              <a:spcBef>
                <a:spcPts val="0"/>
              </a:spcBef>
              <a:buNone/>
            </a:pPr>
            <a:endParaRPr lang="fr-FR" sz="1600" b="1" dirty="0"/>
          </a:p>
          <a:p>
            <a:pPr marL="0" indent="0" algn="just">
              <a:spcBef>
                <a:spcPts val="0"/>
              </a:spcBef>
              <a:buNone/>
            </a:pPr>
            <a:endParaRPr lang="fr-FR" sz="1600" b="1" dirty="0" smtClean="0"/>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Définition et but</a:t>
            </a:r>
            <a:endParaRPr lang="fr-FR" sz="4800" dirty="0"/>
          </a:p>
        </p:txBody>
      </p:sp>
      <p:sp>
        <p:nvSpPr>
          <p:cNvPr id="10" name="Rectangle 9"/>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3" name="ZoneTexte 12"/>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a:t>
            </a:r>
            <a:r>
              <a:rPr lang="fr-FR" sz="2000" b="1" dirty="0" smtClean="0">
                <a:solidFill>
                  <a:srgbClr val="10069F"/>
                </a:solidFill>
              </a:rPr>
              <a:t>GAY – </a:t>
            </a:r>
            <a:r>
              <a:rPr lang="fr-FR" sz="2000" b="1" dirty="0">
                <a:solidFill>
                  <a:srgbClr val="10069F"/>
                </a:solidFill>
              </a:rPr>
              <a:t>Gabriel MOREAU</a:t>
            </a:r>
          </a:p>
        </p:txBody>
      </p:sp>
    </p:spTree>
    <p:extLst>
      <p:ext uri="{BB962C8B-B14F-4D97-AF65-F5344CB8AC3E}">
        <p14:creationId xmlns:p14="http://schemas.microsoft.com/office/powerpoint/2010/main" val="2387271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Principe</a:t>
            </a:r>
            <a:endParaRPr lang="fr-FR" sz="4800" dirty="0"/>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altLang="fr-FR" sz="2000" dirty="0">
                <a:solidFill>
                  <a:srgbClr val="000000"/>
                </a:solidFill>
                <a:latin typeface="Arial" charset="0"/>
              </a:rPr>
              <a:t>On fait interagir une source lumineuse (entre 300 et 800 nm) avec une molécule, suivant la longueur d’onde utilisé et la nature de l’échantillon, l’énergie du rayonnement va faire passer des électrons de valences de la molécule à d’autres niveaux énergétiques. Cette énergie sera absorbé et le rayonnement sera en partie stoppé, on parle d’absorbance.</a:t>
            </a:r>
          </a:p>
          <a:p>
            <a:pPr marL="0" indent="0">
              <a:spcBef>
                <a:spcPts val="0"/>
              </a:spcBef>
              <a:buNone/>
            </a:pPr>
            <a:endParaRPr lang="fr-FR" altLang="fr-FR" sz="2000" dirty="0">
              <a:solidFill>
                <a:srgbClr val="000000"/>
              </a:solidFill>
              <a:latin typeface="Arial" charset="0"/>
            </a:endParaRPr>
          </a:p>
          <a:p>
            <a:pPr marL="0" indent="0">
              <a:spcBef>
                <a:spcPts val="0"/>
              </a:spcBef>
              <a:buNone/>
            </a:pPr>
            <a:endParaRPr lang="fr-FR" altLang="fr-FR" sz="2000" dirty="0">
              <a:solidFill>
                <a:srgbClr val="000000"/>
              </a:solidFill>
              <a:latin typeface="Arial" charset="0"/>
            </a:endParaRPr>
          </a:p>
          <a:p>
            <a:pPr marL="0" indent="0">
              <a:spcBef>
                <a:spcPts val="0"/>
              </a:spcBef>
              <a:buNone/>
            </a:pPr>
            <a:r>
              <a:rPr lang="fr-FR" altLang="fr-FR" sz="2000" dirty="0">
                <a:solidFill>
                  <a:srgbClr val="000000"/>
                </a:solidFill>
                <a:latin typeface="Arial" charset="0"/>
              </a:rPr>
              <a:t>L’absorbance A (sans unité) se calcule grâce à la formule:</a:t>
            </a:r>
          </a:p>
          <a:p>
            <a:pPr marL="0" indent="0">
              <a:spcBef>
                <a:spcPts val="0"/>
              </a:spcBef>
              <a:buNone/>
            </a:pPr>
            <a:endParaRPr lang="fr-FR" altLang="fr-FR" sz="2000" dirty="0">
              <a:solidFill>
                <a:srgbClr val="000000"/>
              </a:solidFill>
              <a:latin typeface="Arial" charset="0"/>
            </a:endParaRPr>
          </a:p>
          <a:p>
            <a:pPr marL="0" indent="0">
              <a:spcBef>
                <a:spcPts val="0"/>
              </a:spcBef>
              <a:buNone/>
            </a:pPr>
            <a:endParaRPr lang="fr-FR" altLang="fr-FR" sz="2000" dirty="0">
              <a:solidFill>
                <a:srgbClr val="000000"/>
              </a:solidFill>
              <a:latin typeface="Arial" charset="0"/>
            </a:endParaRPr>
          </a:p>
          <a:p>
            <a:pPr marL="0" indent="0">
              <a:spcBef>
                <a:spcPts val="0"/>
              </a:spcBef>
              <a:buNone/>
            </a:pPr>
            <a:r>
              <a:rPr lang="fr-FR" altLang="fr-FR" sz="2000" dirty="0">
                <a:solidFill>
                  <a:srgbClr val="000000"/>
                </a:solidFill>
                <a:latin typeface="Arial" charset="0"/>
              </a:rPr>
              <a:t>Avec I</a:t>
            </a:r>
            <a:r>
              <a:rPr lang="fr-FR" altLang="fr-FR" sz="2000" baseline="-25000" dirty="0">
                <a:solidFill>
                  <a:srgbClr val="000000"/>
                </a:solidFill>
                <a:latin typeface="Arial" charset="0"/>
              </a:rPr>
              <a:t>0 </a:t>
            </a:r>
            <a:r>
              <a:rPr lang="fr-FR" altLang="fr-FR" sz="2000" dirty="0">
                <a:solidFill>
                  <a:srgbClr val="000000"/>
                </a:solidFill>
                <a:latin typeface="Arial" charset="0"/>
              </a:rPr>
              <a:t> l’intensité incidente</a:t>
            </a:r>
          </a:p>
          <a:p>
            <a:pPr marL="0" indent="0">
              <a:spcBef>
                <a:spcPts val="0"/>
              </a:spcBef>
              <a:buNone/>
            </a:pPr>
            <a:r>
              <a:rPr lang="fr-FR" altLang="fr-FR" sz="2000" dirty="0">
                <a:solidFill>
                  <a:srgbClr val="000000"/>
                </a:solidFill>
                <a:latin typeface="Arial" charset="0"/>
              </a:rPr>
              <a:t>Et I l’intensité transmise</a:t>
            </a:r>
            <a:endParaRPr lang="fr-FR" altLang="fr-FR" sz="2000" baseline="-25000" dirty="0">
              <a:solidFill>
                <a:srgbClr val="000000"/>
              </a:solidFill>
              <a:latin typeface="Arial" charset="0"/>
            </a:endParaRPr>
          </a:p>
          <a:p>
            <a:pPr marL="0" indent="0">
              <a:spcBef>
                <a:spcPts val="0"/>
              </a:spcBef>
              <a:buNone/>
            </a:pPr>
            <a:endParaRPr lang="fr-FR" altLang="fr-FR" sz="2000" dirty="0">
              <a:solidFill>
                <a:srgbClr val="000000"/>
              </a:solidFill>
              <a:latin typeface="Arial" charset="0"/>
            </a:endParaRPr>
          </a:p>
          <a:p>
            <a:pPr marL="0" indent="0">
              <a:spcBef>
                <a:spcPts val="0"/>
              </a:spcBef>
              <a:buNone/>
            </a:pPr>
            <a:endParaRPr lang="fr-FR" altLang="fr-FR" sz="2000" dirty="0">
              <a:solidFill>
                <a:srgbClr val="000000"/>
              </a:solidFill>
              <a:latin typeface="Arial" charset="0"/>
            </a:endParaRPr>
          </a:p>
          <a:p>
            <a:pPr marL="0" indent="0">
              <a:spcBef>
                <a:spcPts val="0"/>
              </a:spcBef>
              <a:buNone/>
            </a:pPr>
            <a:r>
              <a:rPr lang="fr-FR" altLang="fr-FR" sz="2000" dirty="0">
                <a:latin typeface="Arial" panose="020B0604020202020204" pitchFamily="34" charset="0"/>
                <a:cs typeface="Arial" panose="020B0604020202020204" pitchFamily="34" charset="0"/>
              </a:rPr>
              <a:t>La transmittance  (en pourcentage)</a:t>
            </a:r>
            <a:r>
              <a:rPr lang="fr-FR" altLang="fr-FR" sz="2000" dirty="0">
                <a:solidFill>
                  <a:srgbClr val="000000"/>
                </a:solidFill>
                <a:latin typeface="Arial" charset="0"/>
              </a:rPr>
              <a:t> se calcule grâce à la formule</a:t>
            </a:r>
            <a:r>
              <a:rPr lang="fr-FR" altLang="fr-FR" sz="2000" dirty="0"/>
              <a:t>:</a:t>
            </a:r>
          </a:p>
          <a:p>
            <a:pPr marL="0" indent="0" algn="just">
              <a:spcBef>
                <a:spcPts val="0"/>
              </a:spcBef>
              <a:buNone/>
            </a:pPr>
            <a:endParaRPr lang="fr-FR" sz="1600" b="1" dirty="0"/>
          </a:p>
          <a:p>
            <a:pPr marL="0" indent="0" algn="just">
              <a:spcBef>
                <a:spcPts val="0"/>
              </a:spcBef>
              <a:buNone/>
            </a:pPr>
            <a:endParaRPr lang="fr-FR" sz="1600" b="1" dirty="0" smtClean="0"/>
          </a:p>
        </p:txBody>
      </p:sp>
      <p:pic>
        <p:nvPicPr>
          <p:cNvPr id="1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1339" y="3795362"/>
            <a:ext cx="1584325"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2291" y="5594969"/>
            <a:ext cx="1655762"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a:t>
            </a:r>
            <a:r>
              <a:rPr lang="fr-FR" sz="2000" b="1" dirty="0" smtClean="0">
                <a:solidFill>
                  <a:srgbClr val="10069F"/>
                </a:solidFill>
              </a:rPr>
              <a:t>GAY – </a:t>
            </a:r>
            <a:r>
              <a:rPr lang="fr-FR" sz="2000" b="1" dirty="0">
                <a:solidFill>
                  <a:srgbClr val="10069F"/>
                </a:solidFill>
              </a:rPr>
              <a:t>Gabriel MOREAU</a:t>
            </a:r>
          </a:p>
        </p:txBody>
      </p:sp>
    </p:spTree>
    <p:extLst>
      <p:ext uri="{BB962C8B-B14F-4D97-AF65-F5344CB8AC3E}">
        <p14:creationId xmlns:p14="http://schemas.microsoft.com/office/powerpoint/2010/main" val="1185230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6</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Principe</a:t>
            </a:r>
            <a:endParaRPr lang="fr-FR" sz="4800" dirty="0"/>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a:t>
            </a:r>
            <a:r>
              <a:rPr lang="fr-FR" sz="2000" b="1" dirty="0" smtClean="0">
                <a:solidFill>
                  <a:srgbClr val="10069F"/>
                </a:solidFill>
              </a:rPr>
              <a:t>GAY – </a:t>
            </a:r>
            <a:r>
              <a:rPr lang="fr-FR" sz="2000" b="1" dirty="0">
                <a:solidFill>
                  <a:srgbClr val="10069F"/>
                </a:solidFill>
              </a:rPr>
              <a:t>Gabriel MOREAU</a:t>
            </a:r>
          </a:p>
        </p:txBody>
      </p:sp>
      <p:pic>
        <p:nvPicPr>
          <p:cNvPr id="1026" name="Picture 2"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6679" y="3441701"/>
            <a:ext cx="5459534" cy="253999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786394" y="1726931"/>
            <a:ext cx="8877300" cy="646331"/>
          </a:xfrm>
          <a:prstGeom prst="rect">
            <a:avLst/>
          </a:prstGeom>
          <a:noFill/>
        </p:spPr>
        <p:txBody>
          <a:bodyPr wrap="square" rtlCol="0">
            <a:spAutoFit/>
          </a:bodyPr>
          <a:lstStyle/>
          <a:p>
            <a:r>
              <a:rPr lang="fr-FR" dirty="0"/>
              <a:t>L’absorbance est proportionnel à la </a:t>
            </a:r>
            <a:r>
              <a:rPr lang="fr-FR" dirty="0" smtClean="0"/>
              <a:t>concentration et </a:t>
            </a:r>
            <a:r>
              <a:rPr lang="fr-FR" dirty="0"/>
              <a:t>grâce à la loi de </a:t>
            </a:r>
            <a:r>
              <a:rPr lang="fr-FR" dirty="0" err="1"/>
              <a:t>Beer</a:t>
            </a:r>
            <a:r>
              <a:rPr lang="fr-FR" dirty="0"/>
              <a:t>-Lambert on peut retrouver la concentration de la substance dans la solution.</a:t>
            </a:r>
          </a:p>
        </p:txBody>
      </p:sp>
      <p:pic>
        <p:nvPicPr>
          <p:cNvPr id="1028" name="Picture 4" descr="Afficher l'image d'orig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1565" y="2865893"/>
            <a:ext cx="4544436" cy="341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689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7</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a:t>
            </a:r>
            <a:r>
              <a:rPr lang="fr-FR" sz="4800" dirty="0"/>
              <a:t>A</a:t>
            </a:r>
            <a:r>
              <a:rPr lang="fr-FR" sz="4800" dirty="0" smtClean="0"/>
              <a:t>ppareil</a:t>
            </a:r>
            <a:endParaRPr lang="fr-FR" sz="4800" dirty="0"/>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a:t>
            </a:r>
            <a:r>
              <a:rPr lang="fr-FR" sz="2000" b="1" dirty="0" smtClean="0">
                <a:solidFill>
                  <a:srgbClr val="10069F"/>
                </a:solidFill>
              </a:rPr>
              <a:t>GAY – </a:t>
            </a:r>
            <a:r>
              <a:rPr lang="fr-FR" sz="2000" b="1" dirty="0">
                <a:solidFill>
                  <a:srgbClr val="10069F"/>
                </a:solidFill>
              </a:rPr>
              <a:t>Gabriel MOREAU</a:t>
            </a:r>
          </a:p>
        </p:txBody>
      </p:sp>
      <p:pic>
        <p:nvPicPr>
          <p:cNvPr id="8194" name="Picture 2"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2146" y="4233119"/>
            <a:ext cx="5405908"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0999" y="3771591"/>
            <a:ext cx="4686300" cy="221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 name="ZoneTexte 2"/>
          <p:cNvSpPr txBox="1"/>
          <p:nvPr/>
        </p:nvSpPr>
        <p:spPr>
          <a:xfrm>
            <a:off x="1612900" y="1854200"/>
            <a:ext cx="8674100" cy="923330"/>
          </a:xfrm>
          <a:prstGeom prst="rect">
            <a:avLst/>
          </a:prstGeom>
          <a:noFill/>
        </p:spPr>
        <p:txBody>
          <a:bodyPr wrap="square" rtlCol="0">
            <a:spAutoFit/>
          </a:bodyPr>
          <a:lstStyle/>
          <a:p>
            <a:r>
              <a:rPr lang="fr-FR" dirty="0"/>
              <a:t>L’appareil émet un rayonnement visible qui passe à travers la cuve de la solution à analyser,  il compare ainsi l’intensité avant et après l’échantillon. L’appareille trace ensuite une courbe d’absorbance ou de transmittance.</a:t>
            </a:r>
            <a:endParaRPr lang="fr-FR" dirty="0"/>
          </a:p>
        </p:txBody>
      </p:sp>
    </p:spTree>
    <p:extLst>
      <p:ext uri="{BB962C8B-B14F-4D97-AF65-F5344CB8AC3E}">
        <p14:creationId xmlns:p14="http://schemas.microsoft.com/office/powerpoint/2010/main" val="985701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8</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a:t>
            </a:r>
            <a:r>
              <a:rPr lang="fr-FR" sz="4800" dirty="0"/>
              <a:t>A</a:t>
            </a:r>
            <a:r>
              <a:rPr lang="fr-FR" sz="4800" dirty="0" smtClean="0"/>
              <a:t>ppareil</a:t>
            </a:r>
            <a:endParaRPr lang="fr-FR" sz="4800" dirty="0"/>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20" name="Rectangle 3"/>
          <p:cNvSpPr txBox="1">
            <a:spLocks noChangeArrowheads="1"/>
          </p:cNvSpPr>
          <p:nvPr/>
        </p:nvSpPr>
        <p:spPr>
          <a:xfrm>
            <a:off x="1172585" y="1698567"/>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a:p>
            <a:pPr marL="0" indent="0" algn="just">
              <a:spcBef>
                <a:spcPts val="0"/>
              </a:spcBef>
              <a:buNone/>
            </a:pPr>
            <a:endParaRPr lang="fr-FR" sz="1600" b="1" dirty="0" smtClean="0"/>
          </a:p>
          <a:p>
            <a:pPr marL="0" indent="0" algn="just">
              <a:spcBef>
                <a:spcPts val="0"/>
              </a:spcBef>
              <a:buNone/>
            </a:pPr>
            <a:endParaRPr lang="fr-FR" sz="1600" b="1" dirty="0" smtClean="0"/>
          </a:p>
        </p:txBody>
      </p:sp>
      <p:graphicFrame>
        <p:nvGraphicFramePr>
          <p:cNvPr id="2" name="Diagramme 1"/>
          <p:cNvGraphicFramePr/>
          <p:nvPr>
            <p:extLst>
              <p:ext uri="{D42A27DB-BD31-4B8C-83A1-F6EECF244321}">
                <p14:modId xmlns:p14="http://schemas.microsoft.com/office/powerpoint/2010/main" val="1690426438"/>
              </p:ext>
            </p:extLst>
          </p:nvPr>
        </p:nvGraphicFramePr>
        <p:xfrm>
          <a:off x="2013944" y="1698567"/>
          <a:ext cx="7713683" cy="45296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090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9</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smtClean="0"/>
              <a:t>			Manipulation</a:t>
            </a:r>
            <a:endParaRPr lang="fr-FR" sz="4800" dirty="0"/>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smtClean="0">
                <a:solidFill>
                  <a:schemeClr val="bg1">
                    <a:lumMod val="65000"/>
                  </a:schemeClr>
                </a:solidFill>
              </a:rPr>
              <a:t>Spectrophotométrie UV/ Visible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Héloïse </a:t>
            </a:r>
            <a:r>
              <a:rPr lang="fr-FR" sz="2000" b="1" dirty="0">
                <a:solidFill>
                  <a:srgbClr val="10069F"/>
                </a:solidFill>
              </a:rPr>
              <a:t>GAY – Gabriel MOREAU</a:t>
            </a:r>
          </a:p>
        </p:txBody>
      </p:sp>
      <p:sp>
        <p:nvSpPr>
          <p:cNvPr id="20" name="Rectangle 3"/>
          <p:cNvSpPr txBox="1">
            <a:spLocks noChangeArrowheads="1"/>
          </p:cNvSpPr>
          <p:nvPr/>
        </p:nvSpPr>
        <p:spPr>
          <a:xfrm>
            <a:off x="1172585" y="1698567"/>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a:p>
            <a:pPr marL="0" indent="0" algn="just">
              <a:spcBef>
                <a:spcPts val="0"/>
              </a:spcBef>
              <a:buNone/>
            </a:pPr>
            <a:endParaRPr lang="fr-FR" sz="1600" b="1" dirty="0" smtClean="0"/>
          </a:p>
          <a:p>
            <a:pPr marL="0" indent="0" algn="just">
              <a:spcBef>
                <a:spcPts val="0"/>
              </a:spcBef>
              <a:buNone/>
            </a:pPr>
            <a:endParaRPr lang="fr-FR" sz="1600" b="1" dirty="0" smtClean="0"/>
          </a:p>
        </p:txBody>
      </p:sp>
      <p:graphicFrame>
        <p:nvGraphicFramePr>
          <p:cNvPr id="2" name="Diagramme 1"/>
          <p:cNvGraphicFramePr/>
          <p:nvPr>
            <p:extLst>
              <p:ext uri="{D42A27DB-BD31-4B8C-83A1-F6EECF244321}">
                <p14:modId xmlns:p14="http://schemas.microsoft.com/office/powerpoint/2010/main" val="4288669883"/>
              </p:ext>
            </p:extLst>
          </p:nvPr>
        </p:nvGraphicFramePr>
        <p:xfrm>
          <a:off x="2032000" y="1900052"/>
          <a:ext cx="6957621" cy="4238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79770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2244</TotalTime>
  <Words>645</Words>
  <Application>Microsoft Office PowerPoint</Application>
  <PresentationFormat>Personnalisé</PresentationFormat>
  <Paragraphs>141</Paragraphs>
  <Slides>13</Slides>
  <Notes>13</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Spectrophotométrie UV/ Visible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gaby .</cp:lastModifiedBy>
  <cp:revision>61</cp:revision>
  <dcterms:created xsi:type="dcterms:W3CDTF">2015-12-07T19:50:37Z</dcterms:created>
  <dcterms:modified xsi:type="dcterms:W3CDTF">2016-06-16T16:35:56Z</dcterms:modified>
</cp:coreProperties>
</file>