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 id="2147483698" r:id="rId4"/>
    <p:sldMasterId id="2147483710" r:id="rId5"/>
    <p:sldMasterId id="2147483722" r:id="rId6"/>
    <p:sldMasterId id="2147483734" r:id="rId7"/>
    <p:sldMasterId id="2147483735" r:id="rId8"/>
    <p:sldMasterId id="2147483736" r:id="rId9"/>
    <p:sldMasterId id="2147483737" r:id="rId10"/>
    <p:sldMasterId id="2147483738" r:id="rId11"/>
    <p:sldMasterId id="2147483739" r:id="rId12"/>
    <p:sldMasterId id="2147483740" r:id="rId13"/>
    <p:sldMasterId id="2147483741" r:id="rId14"/>
    <p:sldMasterId id="2147483742" r:id="rId15"/>
    <p:sldMasterId id="2147483743" r:id="rId16"/>
    <p:sldMasterId id="2147483744" r:id="rId17"/>
    <p:sldMasterId id="2147483745" r:id="rId18"/>
    <p:sldMasterId id="2147483746" r:id="rId19"/>
    <p:sldMasterId id="2147483747" r:id="rId20"/>
    <p:sldMasterId id="2147483748" r:id="rId21"/>
    <p:sldMasterId id="2147483749" r:id="rId22"/>
    <p:sldMasterId id="2147483750" r:id="rId23"/>
    <p:sldMasterId id="2147483751" r:id="rId24"/>
    <p:sldMasterId id="2147483752" r:id="rId25"/>
    <p:sldMasterId id="2147483753" r:id="rId26"/>
    <p:sldMasterId id="2147483754" r:id="rId27"/>
    <p:sldMasterId id="2147484064" r:id="rId28"/>
  </p:sldMasterIdLst>
  <p:notesMasterIdLst>
    <p:notesMasterId r:id="rId46"/>
  </p:notesMasterIdLst>
  <p:handoutMasterIdLst>
    <p:handoutMasterId r:id="rId47"/>
  </p:handoutMasterIdLst>
  <p:sldIdLst>
    <p:sldId id="258" r:id="rId29"/>
    <p:sldId id="277" r:id="rId30"/>
    <p:sldId id="259" r:id="rId31"/>
    <p:sldId id="260" r:id="rId32"/>
    <p:sldId id="261" r:id="rId33"/>
    <p:sldId id="262" r:id="rId34"/>
    <p:sldId id="263" r:id="rId35"/>
    <p:sldId id="274" r:id="rId36"/>
    <p:sldId id="264" r:id="rId37"/>
    <p:sldId id="265" r:id="rId38"/>
    <p:sldId id="271" r:id="rId39"/>
    <p:sldId id="275" r:id="rId40"/>
    <p:sldId id="272" r:id="rId41"/>
    <p:sldId id="273" r:id="rId42"/>
    <p:sldId id="276" r:id="rId43"/>
    <p:sldId id="270" r:id="rId44"/>
    <p:sldId id="269"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EDC"/>
    <a:srgbClr val="8A8ED2"/>
    <a:srgbClr val="8AA5D2"/>
    <a:srgbClr val="8A9ED2"/>
    <a:srgbClr val="8A9EBE"/>
    <a:srgbClr val="8A9ED3"/>
    <a:srgbClr val="789ED3"/>
    <a:srgbClr val="879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500" autoAdjust="0"/>
  </p:normalViewPr>
  <p:slideViewPr>
    <p:cSldViewPr>
      <p:cViewPr>
        <p:scale>
          <a:sx n="100" d="100"/>
          <a:sy n="100" d="100"/>
        </p:scale>
        <p:origin x="-1254"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1.xml"/><Relationship Id="rId41"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cs typeface="Arial" charset="0"/>
              </a:defRPr>
            </a:lvl1pPr>
          </a:lstStyle>
          <a:p>
            <a:endParaRPr lang="fr-FR" altLang="fr-FR"/>
          </a:p>
        </p:txBody>
      </p:sp>
      <p:sp>
        <p:nvSpPr>
          <p:cNvPr id="48131" name="Rectangle 3"/>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cs typeface="Arial" charset="0"/>
              </a:defRPr>
            </a:lvl1pPr>
          </a:lstStyle>
          <a:p>
            <a:r>
              <a:rPr lang="fr-FR" altLang="fr-FR"/>
              <a:t>17/05/2014</a:t>
            </a:r>
          </a:p>
        </p:txBody>
      </p:sp>
      <p:sp>
        <p:nvSpPr>
          <p:cNvPr id="48132" name="Rectangle 4"/>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cs typeface="Arial" charset="0"/>
              </a:defRPr>
            </a:lvl1pPr>
          </a:lstStyle>
          <a:p>
            <a:endParaRPr lang="fr-FR" altLang="fr-FR"/>
          </a:p>
        </p:txBody>
      </p:sp>
      <p:sp>
        <p:nvSpPr>
          <p:cNvPr id="48133" name="Rectangle 5"/>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cs typeface="Arial" charset="0"/>
              </a:defRPr>
            </a:lvl1pPr>
          </a:lstStyle>
          <a:p>
            <a:r>
              <a:rPr lang="fr-FR" altLang="fr-FR"/>
              <a:t>‹N°›</a:t>
            </a:r>
          </a:p>
        </p:txBody>
      </p:sp>
    </p:spTree>
    <p:extLst>
      <p:ext uri="{BB962C8B-B14F-4D97-AF65-F5344CB8AC3E}">
        <p14:creationId xmlns:p14="http://schemas.microsoft.com/office/powerpoint/2010/main" val="748675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cs typeface="Arial" charset="0"/>
              </a:defRPr>
            </a:lvl1pPr>
          </a:lstStyle>
          <a:p>
            <a:endParaRPr lang="fr-FR" altLang="fr-FR"/>
          </a:p>
        </p:txBody>
      </p:sp>
      <p:sp>
        <p:nvSpPr>
          <p:cNvPr id="46083" name="Rectangle 3"/>
          <p:cNvSpPr>
            <a:spLocks noGrp="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cs typeface="Arial" charset="0"/>
              </a:defRPr>
            </a:lvl1pPr>
          </a:lstStyle>
          <a:p>
            <a:r>
              <a:rPr lang="fr-FR" altLang="fr-FR"/>
              <a:t>17/05/2014</a:t>
            </a:r>
          </a:p>
        </p:txBody>
      </p:sp>
      <p:sp>
        <p:nvSpPr>
          <p:cNvPr id="46084" name="Rectangle 4"/>
          <p:cNvSpPr>
            <a:spLocks noGrp="1" noRot="1" noChangeAspect="1" noTextEdit="1"/>
          </p:cNvSpPr>
          <p:nvPr>
            <p:ph type="sldImg" idx="2"/>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noFill/>
              </a14:hiddenFill>
            </a:ext>
          </a:extLst>
        </p:spPr>
      </p:sp>
      <p:sp>
        <p:nvSpPr>
          <p:cNvPr id="46085" name="Rectangle 5"/>
          <p:cNvSpPr>
            <a:spLocks noGrp="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6086" name="Rectangle 6"/>
          <p:cNvSpPr>
            <a:spLocks noGrp="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cs typeface="Arial" charset="0"/>
              </a:defRPr>
            </a:lvl1pPr>
          </a:lstStyle>
          <a:p>
            <a:endParaRPr lang="fr-FR" altLang="fr-FR"/>
          </a:p>
        </p:txBody>
      </p:sp>
      <p:sp>
        <p:nvSpPr>
          <p:cNvPr id="46087" name="Rectangle 7"/>
          <p:cNvSpPr>
            <a:spLocks noGrp="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cs typeface="Arial" charset="0"/>
              </a:defRPr>
            </a:lvl1pPr>
          </a:lstStyle>
          <a:p>
            <a:r>
              <a:rPr lang="fr-FR" altLang="fr-FR"/>
              <a:t>‹N°›</a:t>
            </a:r>
          </a:p>
        </p:txBody>
      </p:sp>
    </p:spTree>
    <p:extLst>
      <p:ext uri="{BB962C8B-B14F-4D97-AF65-F5344CB8AC3E}">
        <p14:creationId xmlns:p14="http://schemas.microsoft.com/office/powerpoint/2010/main" val="144304045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Calibri"/>
        <a:ea typeface="+mn-ea"/>
        <a:cs typeface="+mn-cs"/>
      </a:defRPr>
    </a:lvl1pPr>
    <a:lvl2pPr marL="457200" algn="l" rtl="0" fontAlgn="base">
      <a:spcBef>
        <a:spcPct val="30000"/>
      </a:spcBef>
      <a:spcAft>
        <a:spcPct val="0"/>
      </a:spcAft>
      <a:defRPr sz="1200" kern="1200">
        <a:solidFill>
          <a:schemeClr val="tx1"/>
        </a:solidFill>
        <a:latin typeface="Calibri"/>
        <a:ea typeface="+mn-ea"/>
        <a:cs typeface="+mn-cs"/>
      </a:defRPr>
    </a:lvl2pPr>
    <a:lvl3pPr marL="914400" algn="l" rtl="0" fontAlgn="base">
      <a:spcBef>
        <a:spcPct val="30000"/>
      </a:spcBef>
      <a:spcAft>
        <a:spcPct val="0"/>
      </a:spcAft>
      <a:defRPr sz="1200" kern="1200">
        <a:solidFill>
          <a:schemeClr val="tx1"/>
        </a:solidFill>
        <a:latin typeface="Calibri"/>
        <a:ea typeface="+mn-ea"/>
        <a:cs typeface="+mn-cs"/>
      </a:defRPr>
    </a:lvl3pPr>
    <a:lvl4pPr marL="1371600" algn="l" rtl="0" fontAlgn="base">
      <a:spcBef>
        <a:spcPct val="30000"/>
      </a:spcBef>
      <a:spcAft>
        <a:spcPct val="0"/>
      </a:spcAft>
      <a:defRPr sz="1200" kern="1200">
        <a:solidFill>
          <a:schemeClr val="tx1"/>
        </a:solidFill>
        <a:latin typeface="Calibri"/>
        <a:ea typeface="+mn-ea"/>
        <a:cs typeface="+mn-cs"/>
      </a:defRPr>
    </a:lvl4pPr>
    <a:lvl5pPr marL="1828800" algn="l" rtl="0" fontAlgn="base">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fr-FR" altLang="fr-FR"/>
              <a:t>17/05/2014</a:t>
            </a:r>
          </a:p>
        </p:txBody>
      </p:sp>
      <p:sp>
        <p:nvSpPr>
          <p:cNvPr id="8" name="Rectangle 7"/>
          <p:cNvSpPr>
            <a:spLocks noGrp="1"/>
          </p:cNvSpPr>
          <p:nvPr>
            <p:ph type="sldNum" sz="quarter" idx="5"/>
          </p:nvPr>
        </p:nvSpPr>
        <p:spPr>
          <a:ln/>
        </p:spPr>
        <p:txBody>
          <a:bodyPr/>
          <a:lstStyle/>
          <a:p>
            <a:r>
              <a:rPr lang="fr-FR" altLang="fr-FR"/>
              <a:t>‹N°›</a:t>
            </a:r>
          </a:p>
        </p:txBody>
      </p:sp>
      <p:sp>
        <p:nvSpPr>
          <p:cNvPr id="4" name="Rectangle 2"/>
          <p:cNvSpPr>
            <a:spLocks noGrp="1" noRot="1" noChangeAspect="1" noTextEdit="1"/>
          </p:cNvSpPr>
          <p:nvPr>
            <p:ph type="sldImg"/>
          </p:nvPr>
        </p:nvSpPr>
        <p:spPr>
          <a:ln/>
        </p:spPr>
      </p:sp>
      <p:sp>
        <p:nvSpPr>
          <p:cNvPr id="47107" name="Rectangle 3"/>
          <p:cNvSpPr>
            <a:spLocks noGrp="1"/>
          </p:cNvSpPr>
          <p:nvPr>
            <p:ph type="body" idx="1"/>
          </p:nvPr>
        </p:nvSpPr>
        <p:spPr/>
        <p:txBody>
          <a:bodyPr/>
          <a:lstStyle/>
          <a:p>
            <a:pPr>
              <a:spcBef>
                <a:spcPct val="0"/>
              </a:spcBef>
            </a:pPr>
            <a:endParaRPr lang="fr-FR" altLang="fr-FR"/>
          </a:p>
        </p:txBody>
      </p:sp>
      <p:sp>
        <p:nvSpPr>
          <p:cNvPr id="47108"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latin typeface="Calibri"/>
              </a:rPr>
              <a:t>1</a:t>
            </a:r>
          </a:p>
        </p:txBody>
      </p:sp>
    </p:spTree>
    <p:extLst>
      <p:ext uri="{BB962C8B-B14F-4D97-AF65-F5344CB8AC3E}">
        <p14:creationId xmlns:p14="http://schemas.microsoft.com/office/powerpoint/2010/main" val="44004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58472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345978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5718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756132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8082552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803169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7578208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878767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0406828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814021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287367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84822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598183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594504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047535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640569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2668750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839261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749451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099987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9482442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949135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7778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9587756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4782994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5691651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8608447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8816981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324801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436039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3281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975689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552229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90641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815609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19664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811020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7679044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2556120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19279878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24803729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31683588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5762678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39708139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3763941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2255031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4291377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24611454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36774061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en-US" altLang="fr-FR"/>
              <a:t>‹N°›</a:t>
            </a:r>
          </a:p>
          <a:p>
            <a:endParaRPr lang="fr-FR" altLang="fr-FR"/>
          </a:p>
        </p:txBody>
      </p:sp>
    </p:spTree>
    <p:extLst>
      <p:ext uri="{BB962C8B-B14F-4D97-AF65-F5344CB8AC3E}">
        <p14:creationId xmlns:p14="http://schemas.microsoft.com/office/powerpoint/2010/main" val="19523594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0563935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5766148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5495143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0153729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1247872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56035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42514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3392413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4100379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2555489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6548874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4623106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3721411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5330660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962795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808534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53124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511177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0403284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847666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143522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476093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8066089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7108951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4518494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7235625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4153865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1641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659635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711913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363898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222468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653529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8438874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2747968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5130353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484635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565868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529999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7285753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951455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153805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15003142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5703248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223739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115387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270882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398172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420751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941550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7859422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2173609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099954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4019280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3550022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786406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563532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7221551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8197493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9451853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76447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516462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777070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5298024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8065756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06236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617150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049403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47311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76985975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7001186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666889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9661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089223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71755687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7575794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84140942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16228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9214162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9353600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4906812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770360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2802901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96156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610163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22510940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21068772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8767566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809857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5590113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09833377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6455026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350950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29834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853642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434532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001467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85288687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516374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975661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98996928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400910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1827344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4924181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4956775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156537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9709660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9704246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2862677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946214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54853174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2886795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8438742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40748912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89783016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8812663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027472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5152720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889558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98327502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97545403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5056296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8278717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30896802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77938706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814417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59933443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41156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3031512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21088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221702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05276834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7581845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8491040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21579591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25802402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6427109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4505914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80141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4432983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2137189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8610610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8825080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8147012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357790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2301966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0683276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2514531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74051209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643188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71469815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3306830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4113004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04028971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9544298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0928145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0123153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793722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08154185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6237403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8703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9579373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42857517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27978314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8176926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7607490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67668726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8243279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81499485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8744518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3"/>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altLang="fr-FR" smtClean="0"/>
              <a:t>10/03/2010</a:t>
            </a:r>
            <a:endParaRPr lang="fr-FR" altLang="fr-FR"/>
          </a:p>
        </p:txBody>
      </p:sp>
      <p:sp>
        <p:nvSpPr>
          <p:cNvPr id="5" name="Espace réservé du pied de page 4"/>
          <p:cNvSpPr>
            <a:spLocks noGrp="1"/>
          </p:cNvSpPr>
          <p:nvPr>
            <p:ph type="ftr" sz="quarter" idx="11"/>
          </p:nvPr>
        </p:nvSpPr>
        <p:spPr/>
        <p:txBody>
          <a:bodyPr/>
          <a:lstStyle/>
          <a:p>
            <a:r>
              <a:rPr lang="de-DE" altLang="fr-FR" smtClean="0"/>
              <a:t>CHARROUIN Julien   SENG Kes Albert</a:t>
            </a:r>
            <a:endParaRPr lang="fr-FR" altLang="fr-FR"/>
          </a:p>
        </p:txBody>
      </p:sp>
      <p:sp>
        <p:nvSpPr>
          <p:cNvPr id="6" name="Espace réservé du numéro de diapositive 5"/>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27146848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altLang="fr-FR" smtClean="0"/>
              <a:t>10/03/2010</a:t>
            </a:r>
            <a:endParaRPr lang="fr-FR" altLang="fr-FR"/>
          </a:p>
        </p:txBody>
      </p:sp>
      <p:sp>
        <p:nvSpPr>
          <p:cNvPr id="5" name="Espace réservé du pied de page 4"/>
          <p:cNvSpPr>
            <a:spLocks noGrp="1"/>
          </p:cNvSpPr>
          <p:nvPr>
            <p:ph type="ftr" sz="quarter" idx="11"/>
          </p:nvPr>
        </p:nvSpPr>
        <p:spPr/>
        <p:txBody>
          <a:bodyPr/>
          <a:lstStyle/>
          <a:p>
            <a:r>
              <a:rPr lang="de-DE" altLang="fr-FR" smtClean="0"/>
              <a:t>CHARROUIN Julien   SENG Kes Albert</a:t>
            </a:r>
            <a:endParaRPr lang="fr-FR" altLang="fr-FR"/>
          </a:p>
        </p:txBody>
      </p:sp>
      <p:sp>
        <p:nvSpPr>
          <p:cNvPr id="6" name="Espace réservé du numéro de diapositive 5"/>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388101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23947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30631594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8"/>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altLang="fr-FR" smtClean="0"/>
              <a:t>10/03/2010</a:t>
            </a:r>
            <a:endParaRPr lang="fr-FR" altLang="fr-FR"/>
          </a:p>
        </p:txBody>
      </p:sp>
      <p:sp>
        <p:nvSpPr>
          <p:cNvPr id="5" name="Espace réservé du pied de page 4"/>
          <p:cNvSpPr>
            <a:spLocks noGrp="1"/>
          </p:cNvSpPr>
          <p:nvPr>
            <p:ph type="ftr" sz="quarter" idx="11"/>
          </p:nvPr>
        </p:nvSpPr>
        <p:spPr/>
        <p:txBody>
          <a:bodyPr/>
          <a:lstStyle/>
          <a:p>
            <a:r>
              <a:rPr lang="de-DE" altLang="fr-FR" smtClean="0"/>
              <a:t>CHARROUIN Julien   SENG Kes Albert</a:t>
            </a:r>
            <a:endParaRPr lang="fr-FR" altLang="fr-FR"/>
          </a:p>
        </p:txBody>
      </p:sp>
      <p:sp>
        <p:nvSpPr>
          <p:cNvPr id="6" name="Espace réservé du numéro de diapositive 5"/>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318965526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altLang="fr-FR" smtClean="0"/>
              <a:t>10/03/2010</a:t>
            </a:r>
            <a:endParaRPr lang="fr-FR" altLang="fr-FR"/>
          </a:p>
        </p:txBody>
      </p:sp>
      <p:sp>
        <p:nvSpPr>
          <p:cNvPr id="6" name="Espace réservé du pied de page 5"/>
          <p:cNvSpPr>
            <a:spLocks noGrp="1"/>
          </p:cNvSpPr>
          <p:nvPr>
            <p:ph type="ftr" sz="quarter" idx="11"/>
          </p:nvPr>
        </p:nvSpPr>
        <p:spPr/>
        <p:txBody>
          <a:bodyPr/>
          <a:lstStyle/>
          <a:p>
            <a:r>
              <a:rPr lang="de-DE" altLang="fr-FR" smtClean="0"/>
              <a:t>CHARROUIN Julien   SENG Kes Albert</a:t>
            </a:r>
            <a:endParaRPr lang="fr-FR" altLang="fr-FR"/>
          </a:p>
        </p:txBody>
      </p:sp>
      <p:sp>
        <p:nvSpPr>
          <p:cNvPr id="7" name="Espace réservé du numéro de diapositive 6"/>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358064125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altLang="fr-FR" smtClean="0"/>
              <a:t>10/03/2010</a:t>
            </a:r>
            <a:endParaRPr lang="fr-FR" altLang="fr-FR"/>
          </a:p>
        </p:txBody>
      </p:sp>
      <p:sp>
        <p:nvSpPr>
          <p:cNvPr id="8" name="Espace réservé du pied de page 7"/>
          <p:cNvSpPr>
            <a:spLocks noGrp="1"/>
          </p:cNvSpPr>
          <p:nvPr>
            <p:ph type="ftr" sz="quarter" idx="11"/>
          </p:nvPr>
        </p:nvSpPr>
        <p:spPr/>
        <p:txBody>
          <a:bodyPr/>
          <a:lstStyle/>
          <a:p>
            <a:r>
              <a:rPr lang="de-DE" altLang="fr-FR" smtClean="0"/>
              <a:t>CHARROUIN Julien   SENG Kes Albert</a:t>
            </a:r>
            <a:endParaRPr lang="fr-FR" altLang="fr-FR"/>
          </a:p>
        </p:txBody>
      </p:sp>
      <p:sp>
        <p:nvSpPr>
          <p:cNvPr id="9" name="Espace réservé du numéro de diapositive 8"/>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36961483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altLang="fr-FR" smtClean="0"/>
              <a:t>10/03/2010</a:t>
            </a:r>
            <a:endParaRPr lang="fr-FR" altLang="fr-FR"/>
          </a:p>
        </p:txBody>
      </p:sp>
      <p:sp>
        <p:nvSpPr>
          <p:cNvPr id="4" name="Espace réservé du pied de page 3"/>
          <p:cNvSpPr>
            <a:spLocks noGrp="1"/>
          </p:cNvSpPr>
          <p:nvPr>
            <p:ph type="ftr" sz="quarter" idx="11"/>
          </p:nvPr>
        </p:nvSpPr>
        <p:spPr/>
        <p:txBody>
          <a:bodyPr/>
          <a:lstStyle/>
          <a:p>
            <a:r>
              <a:rPr lang="de-DE" altLang="fr-FR" smtClean="0"/>
              <a:t>CHARROUIN Julien   SENG Kes Albert</a:t>
            </a:r>
            <a:endParaRPr lang="fr-FR" altLang="fr-FR"/>
          </a:p>
        </p:txBody>
      </p:sp>
      <p:sp>
        <p:nvSpPr>
          <p:cNvPr id="5" name="Espace réservé du numéro de diapositive 4"/>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242221615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ltLang="fr-FR" smtClean="0"/>
              <a:t>10/03/2010</a:t>
            </a:r>
            <a:endParaRPr lang="fr-FR" altLang="fr-FR"/>
          </a:p>
        </p:txBody>
      </p:sp>
      <p:sp>
        <p:nvSpPr>
          <p:cNvPr id="3" name="Espace réservé du pied de page 2"/>
          <p:cNvSpPr>
            <a:spLocks noGrp="1"/>
          </p:cNvSpPr>
          <p:nvPr>
            <p:ph type="ftr" sz="quarter" idx="11"/>
          </p:nvPr>
        </p:nvSpPr>
        <p:spPr/>
        <p:txBody>
          <a:bodyPr/>
          <a:lstStyle/>
          <a:p>
            <a:r>
              <a:rPr lang="de-DE" altLang="fr-FR" smtClean="0"/>
              <a:t>CHARROUIN Julien   SENG Kes Albert</a:t>
            </a:r>
            <a:endParaRPr lang="fr-FR" altLang="fr-FR"/>
          </a:p>
        </p:txBody>
      </p:sp>
      <p:sp>
        <p:nvSpPr>
          <p:cNvPr id="4" name="Espace réservé du numéro de diapositive 3"/>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167632738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altLang="fr-FR" smtClean="0"/>
              <a:t>10/03/2010</a:t>
            </a:r>
            <a:endParaRPr lang="fr-FR" altLang="fr-FR"/>
          </a:p>
        </p:txBody>
      </p:sp>
      <p:sp>
        <p:nvSpPr>
          <p:cNvPr id="6" name="Espace réservé du pied de page 5"/>
          <p:cNvSpPr>
            <a:spLocks noGrp="1"/>
          </p:cNvSpPr>
          <p:nvPr>
            <p:ph type="ftr" sz="quarter" idx="11"/>
          </p:nvPr>
        </p:nvSpPr>
        <p:spPr/>
        <p:txBody>
          <a:bodyPr/>
          <a:lstStyle/>
          <a:p>
            <a:r>
              <a:rPr lang="de-DE" altLang="fr-FR" smtClean="0"/>
              <a:t>CHARROUIN Julien   SENG Kes Albert</a:t>
            </a:r>
            <a:endParaRPr lang="fr-FR" altLang="fr-FR"/>
          </a:p>
        </p:txBody>
      </p:sp>
      <p:sp>
        <p:nvSpPr>
          <p:cNvPr id="7" name="Espace réservé du numéro de diapositive 6"/>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347421696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altLang="fr-FR" smtClean="0"/>
              <a:t>10/03/2010</a:t>
            </a:r>
            <a:endParaRPr lang="fr-FR" altLang="fr-FR"/>
          </a:p>
        </p:txBody>
      </p:sp>
      <p:sp>
        <p:nvSpPr>
          <p:cNvPr id="6" name="Espace réservé du pied de page 5"/>
          <p:cNvSpPr>
            <a:spLocks noGrp="1"/>
          </p:cNvSpPr>
          <p:nvPr>
            <p:ph type="ftr" sz="quarter" idx="11"/>
          </p:nvPr>
        </p:nvSpPr>
        <p:spPr/>
        <p:txBody>
          <a:bodyPr/>
          <a:lstStyle/>
          <a:p>
            <a:r>
              <a:rPr lang="de-DE" altLang="fr-FR" smtClean="0"/>
              <a:t>CHARROUIN Julien   SENG Kes Albert</a:t>
            </a:r>
            <a:endParaRPr lang="fr-FR" altLang="fr-FR"/>
          </a:p>
        </p:txBody>
      </p:sp>
      <p:sp>
        <p:nvSpPr>
          <p:cNvPr id="7" name="Espace réservé du numéro de diapositive 6"/>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405879532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altLang="fr-FR" smtClean="0"/>
              <a:t>10/03/2010</a:t>
            </a:r>
            <a:endParaRPr lang="fr-FR" altLang="fr-FR"/>
          </a:p>
        </p:txBody>
      </p:sp>
      <p:sp>
        <p:nvSpPr>
          <p:cNvPr id="5" name="Espace réservé du pied de page 4"/>
          <p:cNvSpPr>
            <a:spLocks noGrp="1"/>
          </p:cNvSpPr>
          <p:nvPr>
            <p:ph type="ftr" sz="quarter" idx="11"/>
          </p:nvPr>
        </p:nvSpPr>
        <p:spPr/>
        <p:txBody>
          <a:bodyPr/>
          <a:lstStyle/>
          <a:p>
            <a:r>
              <a:rPr lang="de-DE" altLang="fr-FR" smtClean="0"/>
              <a:t>CHARROUIN Julien   SENG Kes Albert</a:t>
            </a:r>
            <a:endParaRPr lang="fr-FR" altLang="fr-FR"/>
          </a:p>
        </p:txBody>
      </p:sp>
      <p:sp>
        <p:nvSpPr>
          <p:cNvPr id="6" name="Espace réservé du numéro de diapositive 5"/>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222823738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6"/>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46"/>
            <a:ext cx="80772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altLang="fr-FR" smtClean="0"/>
              <a:t>10/03/2010</a:t>
            </a:r>
            <a:endParaRPr lang="fr-FR" altLang="fr-FR"/>
          </a:p>
        </p:txBody>
      </p:sp>
      <p:sp>
        <p:nvSpPr>
          <p:cNvPr id="5" name="Espace réservé du pied de page 4"/>
          <p:cNvSpPr>
            <a:spLocks noGrp="1"/>
          </p:cNvSpPr>
          <p:nvPr>
            <p:ph type="ftr" sz="quarter" idx="11"/>
          </p:nvPr>
        </p:nvSpPr>
        <p:spPr/>
        <p:txBody>
          <a:bodyPr/>
          <a:lstStyle/>
          <a:p>
            <a:r>
              <a:rPr lang="de-DE" altLang="fr-FR" smtClean="0"/>
              <a:t>CHARROUIN Julien   SENG Kes Albert</a:t>
            </a:r>
            <a:endParaRPr lang="fr-FR" altLang="fr-FR"/>
          </a:p>
        </p:txBody>
      </p:sp>
      <p:sp>
        <p:nvSpPr>
          <p:cNvPr id="6" name="Espace réservé du numéro de diapositive 5"/>
          <p:cNvSpPr>
            <a:spLocks noGrp="1"/>
          </p:cNvSpPr>
          <p:nvPr>
            <p:ph type="sldNum" sz="quarter" idx="12"/>
          </p:nvPr>
        </p:nvSpPr>
        <p:spPr/>
        <p:txBody>
          <a:bodyPr/>
          <a:lstStyle/>
          <a:p>
            <a:r>
              <a:rPr lang="fr-FR" altLang="fr-FR" smtClean="0"/>
              <a:t>‹N°›</a:t>
            </a:r>
            <a:endParaRPr lang="fr-FR" altLang="fr-FR"/>
          </a:p>
        </p:txBody>
      </p:sp>
    </p:spTree>
    <p:extLst>
      <p:ext uri="{BB962C8B-B14F-4D97-AF65-F5344CB8AC3E}">
        <p14:creationId xmlns:p14="http://schemas.microsoft.com/office/powerpoint/2010/main" val="2338005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70990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11930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751388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842382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2729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500858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23288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284759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23142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65528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530480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98654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96693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81174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98120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91568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943973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987580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94835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48958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7047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477306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622782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988544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021545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08836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904633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31013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35292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478584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04060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8802113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741967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6895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72244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8730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890059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812681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15328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792220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090971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15748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2155472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27075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43556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809430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4972936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008441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92807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9699165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09661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508648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679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108523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89395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361673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494390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8644127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6768273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7613824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4317188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0081702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2188197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1116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6792438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7074183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0175280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500188" y="1935163"/>
            <a:ext cx="3516312"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900" y="1935163"/>
            <a:ext cx="35179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98573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ltLang="fr-FR"/>
              <a:t>10/03/2010</a:t>
            </a:r>
          </a:p>
        </p:txBody>
      </p:sp>
      <p:sp>
        <p:nvSpPr>
          <p:cNvPr id="8" name="Espace réservé du pied de page 7"/>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9" name="Espace réservé du numéro de diapositive 8"/>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818130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ltLang="fr-FR"/>
              <a:t>10/03/2010</a:t>
            </a:r>
          </a:p>
        </p:txBody>
      </p:sp>
      <p:sp>
        <p:nvSpPr>
          <p:cNvPr id="4" name="Espace réservé du pied de page 3"/>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5" name="Espace réservé du numéro de diapositive 4"/>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344415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t>10/03/2010</a:t>
            </a:r>
          </a:p>
        </p:txBody>
      </p:sp>
      <p:sp>
        <p:nvSpPr>
          <p:cNvPr id="3" name="Espace réservé du pied de page 2"/>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4" name="Espace réservé du numéro de diapositive 3"/>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104177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33258178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t>10/03/2010</a:t>
            </a:r>
          </a:p>
        </p:txBody>
      </p:sp>
      <p:sp>
        <p:nvSpPr>
          <p:cNvPr id="6" name="Espace réservé du pied de page 5"/>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7" name="Espace réservé du numéro de diapositive 6"/>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5963597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10349095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04850"/>
            <a:ext cx="20574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704850"/>
            <a:ext cx="60198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ltLang="fr-FR"/>
              <a:t>10/03/2010</a:t>
            </a:r>
          </a:p>
        </p:txBody>
      </p:sp>
      <p:sp>
        <p:nvSpPr>
          <p:cNvPr id="5" name="Espace réservé du pied de page 4"/>
          <p:cNvSpPr>
            <a:spLocks noGrp="1"/>
          </p:cNvSpPr>
          <p:nvPr>
            <p:ph type="ftr" sz="quarter" idx="11"/>
          </p:nvPr>
        </p:nvSpPr>
        <p:spPr/>
        <p:txBody>
          <a:bodyPr/>
          <a:lstStyle>
            <a:lvl1pPr>
              <a:defRPr/>
            </a:lvl1pPr>
          </a:lstStyle>
          <a:p>
            <a:r>
              <a:rPr lang="de-DE" altLang="fr-FR"/>
              <a:t>CHARROUIN Julien   SENG Kes Albert</a:t>
            </a:r>
            <a:endParaRPr lang="fr-FR" altLang="fr-FR"/>
          </a:p>
        </p:txBody>
      </p:sp>
      <p:sp>
        <p:nvSpPr>
          <p:cNvPr id="6" name="Espace réservé du numéro de diapositive 5"/>
          <p:cNvSpPr>
            <a:spLocks noGrp="1"/>
          </p:cNvSpPr>
          <p:nvPr>
            <p:ph type="sldNum" sz="quarter" idx="12"/>
          </p:nvPr>
        </p:nvSpPr>
        <p:spPr/>
        <p:txBody>
          <a:bodyPr/>
          <a:lstStyle>
            <a:lvl1pPr>
              <a:defRPr/>
            </a:lvl1pPr>
          </a:lstStyle>
          <a:p>
            <a:r>
              <a:rPr lang="fr-FR" altLang="fr-FR"/>
              <a:t>‹N°›</a:t>
            </a:r>
          </a:p>
        </p:txBody>
      </p:sp>
    </p:spTree>
    <p:extLst>
      <p:ext uri="{BB962C8B-B14F-4D97-AF65-F5344CB8AC3E}">
        <p14:creationId xmlns:p14="http://schemas.microsoft.com/office/powerpoint/2010/main" val="215791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hyperlink" Target="http://www.iut-chy.univ-savoie.fr/"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5.png"/><Relationship Id="rId2" Type="http://schemas.openxmlformats.org/officeDocument/2006/relationships/slideLayout" Target="../slideLayouts/slideLayout101.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19" Type="http://schemas.openxmlformats.org/officeDocument/2006/relationships/hyperlink" Target="http://www.iut-chy.univ-savoie.fr/" TargetMode="Externa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5.png"/><Relationship Id="rId2" Type="http://schemas.openxmlformats.org/officeDocument/2006/relationships/slideLayout" Target="../slideLayouts/slideLayout112.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19" Type="http://schemas.openxmlformats.org/officeDocument/2006/relationships/hyperlink" Target="http://www.iut-chy.univ-savoie.fr/" TargetMode="Externa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5.png"/><Relationship Id="rId2" Type="http://schemas.openxmlformats.org/officeDocument/2006/relationships/slideLayout" Target="../slideLayouts/slideLayout123.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png"/><Relationship Id="rId10" Type="http://schemas.openxmlformats.org/officeDocument/2006/relationships/slideLayout" Target="../slideLayouts/slideLayout131.xml"/><Relationship Id="rId19" Type="http://schemas.openxmlformats.org/officeDocument/2006/relationships/hyperlink" Target="http://www.iut-chy.univ-savoie.fr/" TargetMode="Externa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5.png"/><Relationship Id="rId2" Type="http://schemas.openxmlformats.org/officeDocument/2006/relationships/slideLayout" Target="../slideLayouts/slideLayout134.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png"/><Relationship Id="rId10" Type="http://schemas.openxmlformats.org/officeDocument/2006/relationships/slideLayout" Target="../slideLayouts/slideLayout142.xml"/><Relationship Id="rId19" Type="http://schemas.openxmlformats.org/officeDocument/2006/relationships/hyperlink" Target="http://www.iut-chy.univ-savoie.fr/" TargetMode="Externa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17" Type="http://schemas.openxmlformats.org/officeDocument/2006/relationships/image" Target="../media/image5.png"/><Relationship Id="rId2" Type="http://schemas.openxmlformats.org/officeDocument/2006/relationships/slideLayout" Target="../slideLayouts/slideLayout145.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png"/><Relationship Id="rId10" Type="http://schemas.openxmlformats.org/officeDocument/2006/relationships/slideLayout" Target="../slideLayouts/slideLayout153.xml"/><Relationship Id="rId19" Type="http://schemas.openxmlformats.org/officeDocument/2006/relationships/hyperlink" Target="http://www.iut-chy.univ-savoie.fr/" TargetMode="Externa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17" Type="http://schemas.openxmlformats.org/officeDocument/2006/relationships/image" Target="../media/image5.png"/><Relationship Id="rId2" Type="http://schemas.openxmlformats.org/officeDocument/2006/relationships/slideLayout" Target="../slideLayouts/slideLayout156.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3.png"/><Relationship Id="rId10" Type="http://schemas.openxmlformats.org/officeDocument/2006/relationships/slideLayout" Target="../slideLayouts/slideLayout164.xml"/><Relationship Id="rId19" Type="http://schemas.openxmlformats.org/officeDocument/2006/relationships/hyperlink" Target="http://www.iut-chy.univ-savoie.fr/" TargetMode="Externa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17" Type="http://schemas.openxmlformats.org/officeDocument/2006/relationships/image" Target="../media/image5.png"/><Relationship Id="rId2" Type="http://schemas.openxmlformats.org/officeDocument/2006/relationships/slideLayout" Target="../slideLayouts/slideLayout167.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3.png"/><Relationship Id="rId10" Type="http://schemas.openxmlformats.org/officeDocument/2006/relationships/slideLayout" Target="../slideLayouts/slideLayout175.xml"/><Relationship Id="rId19" Type="http://schemas.openxmlformats.org/officeDocument/2006/relationships/hyperlink" Target="http://www.iut-chy.univ-savoie.fr/" TargetMode="Externa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17" Type="http://schemas.openxmlformats.org/officeDocument/2006/relationships/image" Target="../media/image5.png"/><Relationship Id="rId2" Type="http://schemas.openxmlformats.org/officeDocument/2006/relationships/slideLayout" Target="../slideLayouts/slideLayout178.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3.png"/><Relationship Id="rId10" Type="http://schemas.openxmlformats.org/officeDocument/2006/relationships/slideLayout" Target="../slideLayouts/slideLayout186.xml"/><Relationship Id="rId19" Type="http://schemas.openxmlformats.org/officeDocument/2006/relationships/hyperlink" Target="http://www.iut-chy.univ-savoie.fr/" TargetMode="Externa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6" Type="http://schemas.openxmlformats.org/officeDocument/2006/relationships/image" Target="../media/image4.jpe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3.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6" Type="http://schemas.openxmlformats.org/officeDocument/2006/relationships/image" Target="../media/image4.jpe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3.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media/image4.jpe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3.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6" Type="http://schemas.openxmlformats.org/officeDocument/2006/relationships/image" Target="../media/image4.jpe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3.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6" Type="http://schemas.openxmlformats.org/officeDocument/2006/relationships/image" Target="../media/image4.jpeg"/><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3.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6" Type="http://schemas.openxmlformats.org/officeDocument/2006/relationships/image" Target="../media/image4.jpeg"/><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3.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6" Type="http://schemas.openxmlformats.org/officeDocument/2006/relationships/image" Target="../media/image4.jpeg"/><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3.pn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6" Type="http://schemas.openxmlformats.org/officeDocument/2006/relationships/image" Target="../media/image4.jpeg"/><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3.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6" Type="http://schemas.openxmlformats.org/officeDocument/2006/relationships/image" Target="../media/image4.jpeg"/><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3.png"/><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6" Type="http://schemas.openxmlformats.org/officeDocument/2006/relationships/image" Target="../media/image4.jpeg"/><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3.pn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68.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19" Type="http://schemas.openxmlformats.org/officeDocument/2006/relationships/hyperlink" Target="http://www.iut-chy.univ-savoie.fr/" TargetMode="Externa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5.png"/><Relationship Id="rId2" Type="http://schemas.openxmlformats.org/officeDocument/2006/relationships/slideLayout" Target="../slideLayouts/slideLayout79.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19" Type="http://schemas.openxmlformats.org/officeDocument/2006/relationships/hyperlink" Target="http://www.iut-chy.univ-savoie.fr/" TargetMode="Externa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5.png"/><Relationship Id="rId2" Type="http://schemas.openxmlformats.org/officeDocument/2006/relationships/slideLayout" Target="../slideLayouts/slideLayout90.xml"/><Relationship Id="rId16" Type="http://schemas.openxmlformats.org/officeDocument/2006/relationships/image" Target="../media/image4.jpeg"/><Relationship Id="rId20" Type="http://schemas.openxmlformats.org/officeDocument/2006/relationships/image" Target="../media/image7.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19" Type="http://schemas.openxmlformats.org/officeDocument/2006/relationships/hyperlink" Target="http://www.iut-chy.univ-savoie.fr/" TargetMode="Externa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027"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028"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030" name="Rectangle 6"/>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031" name="Rectangle 7"/>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32" name="Rectangle 8"/>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033" name="Rectangle 9"/>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034" name="Rectangle 10"/>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grpSp>
        <p:nvGrpSpPr>
          <p:cNvPr id="1035" name="Group 11"/>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054"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055"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057"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058"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036"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037" name="AutoShape 13"/>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038"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041" name="Rectangle 17"/>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042" name="Rectangle 18"/>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043"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044" name="Group 20"/>
          <p:cNvGrpSpPr>
            <a:grpSpLocks/>
          </p:cNvGrpSpPr>
          <p:nvPr userDrawn="1"/>
        </p:nvGrpSpPr>
        <p:grpSpPr bwMode="auto">
          <a:xfrm>
            <a:off x="250825" y="6308725"/>
            <a:ext cx="3384550" cy="360363"/>
            <a:chOff x="113" y="4020"/>
            <a:chExt cx="1678" cy="227"/>
          </a:xfrm>
        </p:grpSpPr>
        <p:grpSp>
          <p:nvGrpSpPr>
            <p:cNvPr id="1050" name="Group 26"/>
            <p:cNvGrpSpPr>
              <a:grpSpLocks/>
            </p:cNvGrpSpPr>
            <p:nvPr userDrawn="1"/>
          </p:nvGrpSpPr>
          <p:grpSpPr bwMode="auto">
            <a:xfrm>
              <a:off x="113" y="4020"/>
              <a:ext cx="1678" cy="227"/>
              <a:chOff x="113" y="4020"/>
              <a:chExt cx="1678" cy="227"/>
            </a:xfrm>
          </p:grpSpPr>
          <p:sp>
            <p:nvSpPr>
              <p:cNvPr id="1052"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053"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051"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045" name="Group 21"/>
          <p:cNvGrpSpPr>
            <a:grpSpLocks/>
          </p:cNvGrpSpPr>
          <p:nvPr userDrawn="1"/>
        </p:nvGrpSpPr>
        <p:grpSpPr bwMode="auto">
          <a:xfrm>
            <a:off x="5651500" y="6308725"/>
            <a:ext cx="3240088" cy="360363"/>
            <a:chOff x="113" y="4020"/>
            <a:chExt cx="1678" cy="227"/>
          </a:xfrm>
        </p:grpSpPr>
        <p:grpSp>
          <p:nvGrpSpPr>
            <p:cNvPr id="1046" name="Group 22"/>
            <p:cNvGrpSpPr>
              <a:grpSpLocks/>
            </p:cNvGrpSpPr>
            <p:nvPr userDrawn="1"/>
          </p:nvGrpSpPr>
          <p:grpSpPr bwMode="auto">
            <a:xfrm>
              <a:off x="113" y="4020"/>
              <a:ext cx="1678" cy="227"/>
              <a:chOff x="113" y="4020"/>
              <a:chExt cx="1678" cy="227"/>
            </a:xfrm>
          </p:grpSpPr>
          <p:sp>
            <p:nvSpPr>
              <p:cNvPr id="1048"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049"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047"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Tree>
    <p:extLst>
      <p:ext uri="{BB962C8B-B14F-4D97-AF65-F5344CB8AC3E}">
        <p14:creationId xmlns:p14="http://schemas.microsoft.com/office/powerpoint/2010/main" val="309010863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0243"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0246"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0270"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0271"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0273"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0274"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0247"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0248"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0249"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0252"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0253"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0254"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0255" name="Group 15"/>
          <p:cNvGrpSpPr>
            <a:grpSpLocks/>
          </p:cNvGrpSpPr>
          <p:nvPr userDrawn="1"/>
        </p:nvGrpSpPr>
        <p:grpSpPr bwMode="auto">
          <a:xfrm>
            <a:off x="250825" y="6308725"/>
            <a:ext cx="3384550" cy="360363"/>
            <a:chOff x="113" y="4020"/>
            <a:chExt cx="1678" cy="227"/>
          </a:xfrm>
        </p:grpSpPr>
        <p:grpSp>
          <p:nvGrpSpPr>
            <p:cNvPr id="10266" name="Group 26"/>
            <p:cNvGrpSpPr>
              <a:grpSpLocks/>
            </p:cNvGrpSpPr>
            <p:nvPr userDrawn="1"/>
          </p:nvGrpSpPr>
          <p:grpSpPr bwMode="auto">
            <a:xfrm>
              <a:off x="113" y="4020"/>
              <a:ext cx="1678" cy="227"/>
              <a:chOff x="113" y="4020"/>
              <a:chExt cx="1678" cy="227"/>
            </a:xfrm>
          </p:grpSpPr>
          <p:sp>
            <p:nvSpPr>
              <p:cNvPr id="10268"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0269"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0267"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0256" name="Group 16"/>
          <p:cNvGrpSpPr>
            <a:grpSpLocks/>
          </p:cNvGrpSpPr>
          <p:nvPr userDrawn="1"/>
        </p:nvGrpSpPr>
        <p:grpSpPr bwMode="auto">
          <a:xfrm>
            <a:off x="5651500" y="6308725"/>
            <a:ext cx="3240088" cy="360363"/>
            <a:chOff x="113" y="4020"/>
            <a:chExt cx="1678" cy="227"/>
          </a:xfrm>
        </p:grpSpPr>
        <p:grpSp>
          <p:nvGrpSpPr>
            <p:cNvPr id="10262" name="Group 22"/>
            <p:cNvGrpSpPr>
              <a:grpSpLocks/>
            </p:cNvGrpSpPr>
            <p:nvPr userDrawn="1"/>
          </p:nvGrpSpPr>
          <p:grpSpPr bwMode="auto">
            <a:xfrm>
              <a:off x="113" y="4020"/>
              <a:ext cx="1678" cy="227"/>
              <a:chOff x="113" y="4020"/>
              <a:chExt cx="1678" cy="227"/>
            </a:xfrm>
          </p:grpSpPr>
          <p:sp>
            <p:nvSpPr>
              <p:cNvPr id="10264"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0265"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0263"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10257"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0258"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259"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0260"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0261"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246244362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1267"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1270"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1294"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1295"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1297"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1298"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1271"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1272"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1273"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1276"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1277"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1278"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1279" name="Group 15"/>
          <p:cNvGrpSpPr>
            <a:grpSpLocks/>
          </p:cNvGrpSpPr>
          <p:nvPr userDrawn="1"/>
        </p:nvGrpSpPr>
        <p:grpSpPr bwMode="auto">
          <a:xfrm>
            <a:off x="250825" y="6308725"/>
            <a:ext cx="3384550" cy="360363"/>
            <a:chOff x="113" y="4020"/>
            <a:chExt cx="1678" cy="227"/>
          </a:xfrm>
        </p:grpSpPr>
        <p:grpSp>
          <p:nvGrpSpPr>
            <p:cNvPr id="11290" name="Group 26"/>
            <p:cNvGrpSpPr>
              <a:grpSpLocks/>
            </p:cNvGrpSpPr>
            <p:nvPr userDrawn="1"/>
          </p:nvGrpSpPr>
          <p:grpSpPr bwMode="auto">
            <a:xfrm>
              <a:off x="113" y="4020"/>
              <a:ext cx="1678" cy="227"/>
              <a:chOff x="113" y="4020"/>
              <a:chExt cx="1678" cy="227"/>
            </a:xfrm>
          </p:grpSpPr>
          <p:sp>
            <p:nvSpPr>
              <p:cNvPr id="11292"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1293"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1291"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1280" name="Group 16"/>
          <p:cNvGrpSpPr>
            <a:grpSpLocks/>
          </p:cNvGrpSpPr>
          <p:nvPr userDrawn="1"/>
        </p:nvGrpSpPr>
        <p:grpSpPr bwMode="auto">
          <a:xfrm>
            <a:off x="5651500" y="6308725"/>
            <a:ext cx="3240088" cy="360363"/>
            <a:chOff x="113" y="4020"/>
            <a:chExt cx="1678" cy="227"/>
          </a:xfrm>
        </p:grpSpPr>
        <p:grpSp>
          <p:nvGrpSpPr>
            <p:cNvPr id="11286" name="Group 22"/>
            <p:cNvGrpSpPr>
              <a:grpSpLocks/>
            </p:cNvGrpSpPr>
            <p:nvPr userDrawn="1"/>
          </p:nvGrpSpPr>
          <p:grpSpPr bwMode="auto">
            <a:xfrm>
              <a:off x="113" y="4020"/>
              <a:ext cx="1678" cy="227"/>
              <a:chOff x="113" y="4020"/>
              <a:chExt cx="1678" cy="227"/>
            </a:xfrm>
          </p:grpSpPr>
          <p:sp>
            <p:nvSpPr>
              <p:cNvPr id="11288"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1289"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1287"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11281"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1282"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1283"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1284"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1285"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409811588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2291"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2294"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2318"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2319"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2321"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2322"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2295"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2296"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2297"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2300"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2301"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2302"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2303" name="Group 15"/>
          <p:cNvGrpSpPr>
            <a:grpSpLocks/>
          </p:cNvGrpSpPr>
          <p:nvPr userDrawn="1"/>
        </p:nvGrpSpPr>
        <p:grpSpPr bwMode="auto">
          <a:xfrm>
            <a:off x="250825" y="6308725"/>
            <a:ext cx="3384550" cy="360363"/>
            <a:chOff x="113" y="4020"/>
            <a:chExt cx="1678" cy="227"/>
          </a:xfrm>
        </p:grpSpPr>
        <p:grpSp>
          <p:nvGrpSpPr>
            <p:cNvPr id="12314" name="Group 26"/>
            <p:cNvGrpSpPr>
              <a:grpSpLocks/>
            </p:cNvGrpSpPr>
            <p:nvPr userDrawn="1"/>
          </p:nvGrpSpPr>
          <p:grpSpPr bwMode="auto">
            <a:xfrm>
              <a:off x="113" y="4020"/>
              <a:ext cx="1678" cy="227"/>
              <a:chOff x="113" y="4020"/>
              <a:chExt cx="1678" cy="227"/>
            </a:xfrm>
          </p:grpSpPr>
          <p:sp>
            <p:nvSpPr>
              <p:cNvPr id="12316"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2317"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2315"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2304" name="Group 16"/>
          <p:cNvGrpSpPr>
            <a:grpSpLocks/>
          </p:cNvGrpSpPr>
          <p:nvPr userDrawn="1"/>
        </p:nvGrpSpPr>
        <p:grpSpPr bwMode="auto">
          <a:xfrm>
            <a:off x="5651500" y="6308725"/>
            <a:ext cx="3240088" cy="360363"/>
            <a:chOff x="113" y="4020"/>
            <a:chExt cx="1678" cy="227"/>
          </a:xfrm>
        </p:grpSpPr>
        <p:grpSp>
          <p:nvGrpSpPr>
            <p:cNvPr id="12310" name="Group 22"/>
            <p:cNvGrpSpPr>
              <a:grpSpLocks/>
            </p:cNvGrpSpPr>
            <p:nvPr userDrawn="1"/>
          </p:nvGrpSpPr>
          <p:grpSpPr bwMode="auto">
            <a:xfrm>
              <a:off x="113" y="4020"/>
              <a:ext cx="1678" cy="227"/>
              <a:chOff x="113" y="4020"/>
              <a:chExt cx="1678" cy="227"/>
            </a:xfrm>
          </p:grpSpPr>
          <p:sp>
            <p:nvSpPr>
              <p:cNvPr id="12312"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2313"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2311"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12305"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2306"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2307"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2308"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2309"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70756861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3315"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3318"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3343"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3344" name="Text Box 32"/>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3346"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3347" name="Text Box 35"/>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3319"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3320"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3321"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3324"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3325"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3326"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3327" name="Group 15"/>
          <p:cNvGrpSpPr>
            <a:grpSpLocks/>
          </p:cNvGrpSpPr>
          <p:nvPr userDrawn="1"/>
        </p:nvGrpSpPr>
        <p:grpSpPr bwMode="auto">
          <a:xfrm>
            <a:off x="250825" y="6308725"/>
            <a:ext cx="3384550" cy="360363"/>
            <a:chOff x="113" y="4020"/>
            <a:chExt cx="1678" cy="227"/>
          </a:xfrm>
        </p:grpSpPr>
        <p:grpSp>
          <p:nvGrpSpPr>
            <p:cNvPr id="13339" name="Group 27"/>
            <p:cNvGrpSpPr>
              <a:grpSpLocks/>
            </p:cNvGrpSpPr>
            <p:nvPr userDrawn="1"/>
          </p:nvGrpSpPr>
          <p:grpSpPr bwMode="auto">
            <a:xfrm>
              <a:off x="113" y="4020"/>
              <a:ext cx="1678" cy="227"/>
              <a:chOff x="113" y="4020"/>
              <a:chExt cx="1678" cy="227"/>
            </a:xfrm>
          </p:grpSpPr>
          <p:sp>
            <p:nvSpPr>
              <p:cNvPr id="13341" name="AutoShape 29"/>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3342" name="AutoShape 30"/>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3340" name="Text Box 28"/>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3328" name="Group 16"/>
          <p:cNvGrpSpPr>
            <a:grpSpLocks/>
          </p:cNvGrpSpPr>
          <p:nvPr userDrawn="1"/>
        </p:nvGrpSpPr>
        <p:grpSpPr bwMode="auto">
          <a:xfrm>
            <a:off x="5651500" y="6308725"/>
            <a:ext cx="3240088" cy="360363"/>
            <a:chOff x="113" y="4020"/>
            <a:chExt cx="1678" cy="227"/>
          </a:xfrm>
        </p:grpSpPr>
        <p:grpSp>
          <p:nvGrpSpPr>
            <p:cNvPr id="13335" name="Group 23"/>
            <p:cNvGrpSpPr>
              <a:grpSpLocks/>
            </p:cNvGrpSpPr>
            <p:nvPr userDrawn="1"/>
          </p:nvGrpSpPr>
          <p:grpSpPr bwMode="auto">
            <a:xfrm>
              <a:off x="113" y="4020"/>
              <a:ext cx="1678" cy="227"/>
              <a:chOff x="113" y="4020"/>
              <a:chExt cx="1678" cy="227"/>
            </a:xfrm>
          </p:grpSpPr>
          <p:sp>
            <p:nvSpPr>
              <p:cNvPr id="13337" name="AutoShape 25"/>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3338" name="AutoShape 26"/>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3336" name="Text Box 24"/>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13329" name="Text Box 17"/>
          <p:cNvSpPr txBox="1">
            <a:spLocks noChangeArrowheads="1"/>
          </p:cNvSpPr>
          <p:nvPr/>
        </p:nvSpPr>
        <p:spPr bwMode="auto">
          <a:xfrm>
            <a:off x="0" y="2781300"/>
            <a:ext cx="172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Définition</a:t>
            </a:r>
          </a:p>
          <a:p>
            <a:r>
              <a:rPr lang="fr-FR" altLang="fr-FR" sz="1400"/>
              <a:t>2/ Principe</a:t>
            </a:r>
          </a:p>
          <a:p>
            <a:r>
              <a:rPr lang="fr-FR" altLang="fr-FR" sz="1400"/>
              <a:t>3/ Caractérisation</a:t>
            </a:r>
          </a:p>
          <a:p>
            <a:r>
              <a:rPr lang="fr-FR" altLang="fr-FR" sz="1400"/>
              <a:t>4/ Exemple</a:t>
            </a:r>
          </a:p>
          <a:p>
            <a:r>
              <a:rPr lang="fr-FR" altLang="fr-FR" sz="1400"/>
              <a:t>5/ Conclusion</a:t>
            </a:r>
          </a:p>
          <a:p>
            <a:r>
              <a:rPr lang="fr-FR" altLang="fr-FR" sz="1400"/>
              <a:t>6/ Interrelation</a:t>
            </a:r>
          </a:p>
          <a:p>
            <a:r>
              <a:rPr lang="fr-FR" altLang="fr-FR" sz="1400"/>
              <a:t>7/ Lexique</a:t>
            </a:r>
          </a:p>
          <a:p>
            <a:r>
              <a:rPr lang="fr-FR" altLang="fr-FR" sz="1400"/>
              <a:t>8/ Sources</a:t>
            </a:r>
          </a:p>
          <a:p>
            <a:endParaRPr lang="fr-FR" altLang="fr-FR"/>
          </a:p>
        </p:txBody>
      </p:sp>
      <p:sp>
        <p:nvSpPr>
          <p:cNvPr id="13330" name="Rectangle 1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3331" name="Rectangle 19"/>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3332" name="Rectangle 20"/>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3333" name="Rectangle 21"/>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3334" name="Rectangle 22"/>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defTabSz="457200" fontAlgn="base">
              <a:spcBef>
                <a:spcPct val="0"/>
              </a:spcBef>
              <a:spcAft>
                <a:spcPct val="0"/>
              </a:spcAft>
              <a:defRPr sz="1200">
                <a:solidFill>
                  <a:srgbClr val="1D4577"/>
                </a:solidFill>
                <a:latin typeface="+mn-lt"/>
                <a:cs typeface="+mn-cs"/>
              </a:defRPr>
            </a:lvl1pPr>
          </a:lstStyle>
          <a:p>
            <a:r>
              <a:rPr lang="en-US" altLang="fr-FR"/>
              <a:t>‹N°›</a:t>
            </a:r>
          </a:p>
          <a:p>
            <a:endParaRPr lang="fr-FR" altLang="fr-FR"/>
          </a:p>
        </p:txBody>
      </p:sp>
    </p:spTree>
    <p:extLst>
      <p:ext uri="{BB962C8B-B14F-4D97-AF65-F5344CB8AC3E}">
        <p14:creationId xmlns:p14="http://schemas.microsoft.com/office/powerpoint/2010/main" val="26401494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4339"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4342"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4366"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4367"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4369"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4370"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4343"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4344"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4345"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4348"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4349"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4350"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4351" name="Group 15"/>
          <p:cNvGrpSpPr>
            <a:grpSpLocks/>
          </p:cNvGrpSpPr>
          <p:nvPr userDrawn="1"/>
        </p:nvGrpSpPr>
        <p:grpSpPr bwMode="auto">
          <a:xfrm>
            <a:off x="250825" y="6308725"/>
            <a:ext cx="3384550" cy="360363"/>
            <a:chOff x="113" y="4020"/>
            <a:chExt cx="1678" cy="227"/>
          </a:xfrm>
        </p:grpSpPr>
        <p:grpSp>
          <p:nvGrpSpPr>
            <p:cNvPr id="14362" name="Group 26"/>
            <p:cNvGrpSpPr>
              <a:grpSpLocks/>
            </p:cNvGrpSpPr>
            <p:nvPr userDrawn="1"/>
          </p:nvGrpSpPr>
          <p:grpSpPr bwMode="auto">
            <a:xfrm>
              <a:off x="113" y="4020"/>
              <a:ext cx="1678" cy="227"/>
              <a:chOff x="113" y="4020"/>
              <a:chExt cx="1678" cy="227"/>
            </a:xfrm>
          </p:grpSpPr>
          <p:sp>
            <p:nvSpPr>
              <p:cNvPr id="14364"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4365"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4363"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4352" name="Group 16"/>
          <p:cNvGrpSpPr>
            <a:grpSpLocks/>
          </p:cNvGrpSpPr>
          <p:nvPr userDrawn="1"/>
        </p:nvGrpSpPr>
        <p:grpSpPr bwMode="auto">
          <a:xfrm>
            <a:off x="5651500" y="6308725"/>
            <a:ext cx="3240088" cy="360363"/>
            <a:chOff x="113" y="4020"/>
            <a:chExt cx="1678" cy="227"/>
          </a:xfrm>
        </p:grpSpPr>
        <p:grpSp>
          <p:nvGrpSpPr>
            <p:cNvPr id="14358" name="Group 22"/>
            <p:cNvGrpSpPr>
              <a:grpSpLocks/>
            </p:cNvGrpSpPr>
            <p:nvPr userDrawn="1"/>
          </p:nvGrpSpPr>
          <p:grpSpPr bwMode="auto">
            <a:xfrm>
              <a:off x="113" y="4020"/>
              <a:ext cx="1678" cy="227"/>
              <a:chOff x="113" y="4020"/>
              <a:chExt cx="1678" cy="227"/>
            </a:xfrm>
          </p:grpSpPr>
          <p:sp>
            <p:nvSpPr>
              <p:cNvPr id="14360"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4361"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4359"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14353"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4354"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4355"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4356"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4357"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92068173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5363"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5366"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5390"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5391"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5393"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5394"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5367"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5368"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5369"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5372"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5373"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5374"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5375" name="Group 15"/>
          <p:cNvGrpSpPr>
            <a:grpSpLocks/>
          </p:cNvGrpSpPr>
          <p:nvPr userDrawn="1"/>
        </p:nvGrpSpPr>
        <p:grpSpPr bwMode="auto">
          <a:xfrm>
            <a:off x="250825" y="6308725"/>
            <a:ext cx="3384550" cy="360363"/>
            <a:chOff x="113" y="4020"/>
            <a:chExt cx="1678" cy="227"/>
          </a:xfrm>
        </p:grpSpPr>
        <p:grpSp>
          <p:nvGrpSpPr>
            <p:cNvPr id="15386" name="Group 26"/>
            <p:cNvGrpSpPr>
              <a:grpSpLocks/>
            </p:cNvGrpSpPr>
            <p:nvPr userDrawn="1"/>
          </p:nvGrpSpPr>
          <p:grpSpPr bwMode="auto">
            <a:xfrm>
              <a:off x="113" y="4020"/>
              <a:ext cx="1678" cy="227"/>
              <a:chOff x="113" y="4020"/>
              <a:chExt cx="1678" cy="227"/>
            </a:xfrm>
          </p:grpSpPr>
          <p:sp>
            <p:nvSpPr>
              <p:cNvPr id="15388"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5389"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5387"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5376" name="Group 16"/>
          <p:cNvGrpSpPr>
            <a:grpSpLocks/>
          </p:cNvGrpSpPr>
          <p:nvPr userDrawn="1"/>
        </p:nvGrpSpPr>
        <p:grpSpPr bwMode="auto">
          <a:xfrm>
            <a:off x="5651500" y="6308725"/>
            <a:ext cx="3240088" cy="360363"/>
            <a:chOff x="113" y="4020"/>
            <a:chExt cx="1678" cy="227"/>
          </a:xfrm>
        </p:grpSpPr>
        <p:grpSp>
          <p:nvGrpSpPr>
            <p:cNvPr id="15382" name="Group 22"/>
            <p:cNvGrpSpPr>
              <a:grpSpLocks/>
            </p:cNvGrpSpPr>
            <p:nvPr userDrawn="1"/>
          </p:nvGrpSpPr>
          <p:grpSpPr bwMode="auto">
            <a:xfrm>
              <a:off x="113" y="4020"/>
              <a:ext cx="1678" cy="227"/>
              <a:chOff x="113" y="4020"/>
              <a:chExt cx="1678" cy="227"/>
            </a:xfrm>
          </p:grpSpPr>
          <p:sp>
            <p:nvSpPr>
              <p:cNvPr id="15384"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5385"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5383"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15377"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5378"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5379"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5380"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5381"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412324115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6387"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6390"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6414"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6415"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6417"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6418"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6391"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6392"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6393"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6396"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6397"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6398"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6399" name="Group 15"/>
          <p:cNvGrpSpPr>
            <a:grpSpLocks/>
          </p:cNvGrpSpPr>
          <p:nvPr userDrawn="1"/>
        </p:nvGrpSpPr>
        <p:grpSpPr bwMode="auto">
          <a:xfrm>
            <a:off x="250825" y="6308725"/>
            <a:ext cx="3384550" cy="360363"/>
            <a:chOff x="113" y="4020"/>
            <a:chExt cx="1678" cy="227"/>
          </a:xfrm>
        </p:grpSpPr>
        <p:grpSp>
          <p:nvGrpSpPr>
            <p:cNvPr id="16410" name="Group 26"/>
            <p:cNvGrpSpPr>
              <a:grpSpLocks/>
            </p:cNvGrpSpPr>
            <p:nvPr userDrawn="1"/>
          </p:nvGrpSpPr>
          <p:grpSpPr bwMode="auto">
            <a:xfrm>
              <a:off x="113" y="4020"/>
              <a:ext cx="1678" cy="227"/>
              <a:chOff x="113" y="4020"/>
              <a:chExt cx="1678" cy="227"/>
            </a:xfrm>
          </p:grpSpPr>
          <p:sp>
            <p:nvSpPr>
              <p:cNvPr id="16412"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6413"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6411"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6400" name="Group 16"/>
          <p:cNvGrpSpPr>
            <a:grpSpLocks/>
          </p:cNvGrpSpPr>
          <p:nvPr userDrawn="1"/>
        </p:nvGrpSpPr>
        <p:grpSpPr bwMode="auto">
          <a:xfrm>
            <a:off x="5651500" y="6308725"/>
            <a:ext cx="3240088" cy="360363"/>
            <a:chOff x="113" y="4020"/>
            <a:chExt cx="1678" cy="227"/>
          </a:xfrm>
        </p:grpSpPr>
        <p:grpSp>
          <p:nvGrpSpPr>
            <p:cNvPr id="16406" name="Group 22"/>
            <p:cNvGrpSpPr>
              <a:grpSpLocks/>
            </p:cNvGrpSpPr>
            <p:nvPr userDrawn="1"/>
          </p:nvGrpSpPr>
          <p:grpSpPr bwMode="auto">
            <a:xfrm>
              <a:off x="113" y="4020"/>
              <a:ext cx="1678" cy="227"/>
              <a:chOff x="113" y="4020"/>
              <a:chExt cx="1678" cy="227"/>
            </a:xfrm>
          </p:grpSpPr>
          <p:sp>
            <p:nvSpPr>
              <p:cNvPr id="16408"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6409"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6407"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16401"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6402"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6403"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6404"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6405"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4048645075"/>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7411"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7412"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7414"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7438"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7439"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7441"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7442"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7415"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7416"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17417"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17420"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17421"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17422"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17423" name="Group 15"/>
          <p:cNvGrpSpPr>
            <a:grpSpLocks/>
          </p:cNvGrpSpPr>
          <p:nvPr userDrawn="1"/>
        </p:nvGrpSpPr>
        <p:grpSpPr bwMode="auto">
          <a:xfrm>
            <a:off x="250825" y="6308725"/>
            <a:ext cx="3384550" cy="360363"/>
            <a:chOff x="113" y="4020"/>
            <a:chExt cx="1678" cy="227"/>
          </a:xfrm>
        </p:grpSpPr>
        <p:grpSp>
          <p:nvGrpSpPr>
            <p:cNvPr id="17434" name="Group 26"/>
            <p:cNvGrpSpPr>
              <a:grpSpLocks/>
            </p:cNvGrpSpPr>
            <p:nvPr userDrawn="1"/>
          </p:nvGrpSpPr>
          <p:grpSpPr bwMode="auto">
            <a:xfrm>
              <a:off x="113" y="4020"/>
              <a:ext cx="1678" cy="227"/>
              <a:chOff x="113" y="4020"/>
              <a:chExt cx="1678" cy="227"/>
            </a:xfrm>
          </p:grpSpPr>
          <p:sp>
            <p:nvSpPr>
              <p:cNvPr id="17436"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7437"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7435"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17424" name="Group 16"/>
          <p:cNvGrpSpPr>
            <a:grpSpLocks/>
          </p:cNvGrpSpPr>
          <p:nvPr userDrawn="1"/>
        </p:nvGrpSpPr>
        <p:grpSpPr bwMode="auto">
          <a:xfrm>
            <a:off x="5651500" y="6308725"/>
            <a:ext cx="3240088" cy="360363"/>
            <a:chOff x="113" y="4020"/>
            <a:chExt cx="1678" cy="227"/>
          </a:xfrm>
        </p:grpSpPr>
        <p:grpSp>
          <p:nvGrpSpPr>
            <p:cNvPr id="17430" name="Group 22"/>
            <p:cNvGrpSpPr>
              <a:grpSpLocks/>
            </p:cNvGrpSpPr>
            <p:nvPr userDrawn="1"/>
          </p:nvGrpSpPr>
          <p:grpSpPr bwMode="auto">
            <a:xfrm>
              <a:off x="113" y="4020"/>
              <a:ext cx="1678" cy="227"/>
              <a:chOff x="113" y="4020"/>
              <a:chExt cx="1678" cy="227"/>
            </a:xfrm>
          </p:grpSpPr>
          <p:sp>
            <p:nvSpPr>
              <p:cNvPr id="17432"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17433"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17431"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17425"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7426"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7427"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7428"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7429"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398675407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8435"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8438"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8447"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8448"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8450"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8451"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8439"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8440"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18441" name="Rectangle 9"/>
          <p:cNvSpPr>
            <a:spLocks noChangeArrowheads="1"/>
          </p:cNvSpPr>
          <p:nvPr/>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18442"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8443"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8444"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8445"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8446"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340427664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19459"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19462"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19471"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19472"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19474"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19475"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19463"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19464"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19465"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19466"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9467"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9468"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19469"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19470"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152391275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051" name="Rectangle 3"/>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052" name="Rectangle 4"/>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sz="1200">
                <a:solidFill>
                  <a:srgbClr val="898989"/>
                </a:solidFill>
                <a:latin typeface="+mn-lt"/>
                <a:cs typeface="Arial" charset="0"/>
              </a:defRPr>
            </a:lvl1pPr>
          </a:lstStyle>
          <a:p>
            <a:r>
              <a:rPr lang="fr-FR" altLang="fr-FR"/>
              <a:t>10/03/2010</a:t>
            </a:r>
          </a:p>
        </p:txBody>
      </p:sp>
      <p:sp>
        <p:nvSpPr>
          <p:cNvPr id="2053" name="Rectangle 5"/>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charset="0"/>
              </a:defRPr>
            </a:lvl1pPr>
          </a:lstStyle>
          <a:p>
            <a:r>
              <a:rPr lang="de-DE" altLang="fr-FR"/>
              <a:t>CHARROUIN Julien   SENG Kes Albert</a:t>
            </a:r>
            <a:endParaRPr lang="fr-FR" altLang="fr-FR"/>
          </a:p>
        </p:txBody>
      </p:sp>
      <p:sp>
        <p:nvSpPr>
          <p:cNvPr id="2054" name="Rectangle 6"/>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mn-lt"/>
                <a:cs typeface="Arial" charset="0"/>
              </a:defRPr>
            </a:lvl1pPr>
          </a:lstStyle>
          <a:p>
            <a:r>
              <a:rPr lang="fr-FR" altLang="fr-FR"/>
              <a:t>‹N°›</a:t>
            </a:r>
          </a:p>
        </p:txBody>
      </p:sp>
    </p:spTree>
    <p:extLst>
      <p:ext uri="{BB962C8B-B14F-4D97-AF65-F5344CB8AC3E}">
        <p14:creationId xmlns:p14="http://schemas.microsoft.com/office/powerpoint/2010/main" val="261523843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a:defRPr>
      </a:lvl2pPr>
      <a:lvl3pPr algn="ctr" rtl="0" fontAlgn="base">
        <a:spcBef>
          <a:spcPct val="0"/>
        </a:spcBef>
        <a:spcAft>
          <a:spcPct val="0"/>
        </a:spcAft>
        <a:defRPr sz="4400">
          <a:solidFill>
            <a:schemeClr val="tx1"/>
          </a:solidFill>
          <a:latin typeface="Calibri"/>
        </a:defRPr>
      </a:lvl3pPr>
      <a:lvl4pPr algn="ctr" rtl="0" fontAlgn="base">
        <a:spcBef>
          <a:spcPct val="0"/>
        </a:spcBef>
        <a:spcAft>
          <a:spcPct val="0"/>
        </a:spcAft>
        <a:defRPr sz="4400">
          <a:solidFill>
            <a:schemeClr val="tx1"/>
          </a:solidFill>
          <a:latin typeface="Calibri"/>
        </a:defRPr>
      </a:lvl4pPr>
      <a:lvl5pPr algn="ctr" rtl="0" fontAlgn="base">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20483"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20486"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20495"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20496"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20498"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20499"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20487"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20488"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20489"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20490"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0491"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0492"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20493"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20494"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3199797798"/>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21507"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21510"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21519"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21520"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21522"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21523"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21511"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21512"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21513"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21514"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1515"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1516"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21517"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21518"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69425157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22531"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22534"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22543"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22544"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22546"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22547"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22535"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22536"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22537"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22538"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2539"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2540"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22541"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22542"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180491514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23555"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23556"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23558"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23567"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23568"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23570"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23571"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23559"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23560"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23561"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23562"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3563"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3564"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23565"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23566"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84373684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24579"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24582"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24591"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24592"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24594"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24595"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24583"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24584"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24585"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24586"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4587"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4588"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24589"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24590"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614996792"/>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25603"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25606"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25615"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25616"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25618"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25619"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25607"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25608"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25609"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25610"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5611"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5612"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25613"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25614"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830168281"/>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26627"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26630"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26639"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26640"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26642"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26643"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26631"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26632"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26633"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26634"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6635"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6636"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26637"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26638"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193787011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27651"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27654"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27663"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27664" name="Text Box 16"/>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27666"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27667" name="Text Box 19"/>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27655"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27656"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
        <p:nvSpPr>
          <p:cNvPr id="27657" name="Rectangle 9"/>
          <p:cNvSpPr>
            <a:spLocks noChangeArrowheads="1"/>
          </p:cNvSpPr>
          <p:nvPr userDrawn="1"/>
        </p:nvSpPr>
        <p:spPr bwMode="auto">
          <a:xfrm>
            <a:off x="0" y="2708275"/>
            <a:ext cx="1619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Présentation</a:t>
            </a:r>
          </a:p>
          <a:p>
            <a:r>
              <a:rPr lang="fr-FR" altLang="fr-FR" sz="1400"/>
              <a:t>2/ Définition et principe</a:t>
            </a:r>
          </a:p>
          <a:p>
            <a:r>
              <a:rPr lang="fr-FR" altLang="fr-FR" sz="1400"/>
              <a:t>3/ B.E.T</a:t>
            </a:r>
          </a:p>
          <a:p>
            <a:r>
              <a:rPr lang="fr-FR" altLang="fr-FR" sz="1400"/>
              <a:t>4/ Adsorption</a:t>
            </a:r>
          </a:p>
          <a:p>
            <a:r>
              <a:rPr lang="fr-FR" altLang="fr-FR" sz="1400"/>
              <a:t>5/ Préparation de l’échantillon</a:t>
            </a:r>
          </a:p>
          <a:p>
            <a:r>
              <a:rPr lang="fr-FR" altLang="fr-FR" sz="1400"/>
              <a:t>6/ Réfrigération</a:t>
            </a:r>
          </a:p>
          <a:p>
            <a:r>
              <a:rPr lang="fr-FR" altLang="fr-FR" sz="1400"/>
              <a:t>7/ Interrelation</a:t>
            </a:r>
          </a:p>
          <a:p>
            <a:r>
              <a:rPr lang="fr-FR" altLang="fr-FR" sz="1400"/>
              <a:t>8/ Lexique</a:t>
            </a:r>
          </a:p>
          <a:p>
            <a:r>
              <a:rPr lang="fr-FR" altLang="fr-FR" sz="1400"/>
              <a:t>9/ Sources</a:t>
            </a:r>
          </a:p>
        </p:txBody>
      </p:sp>
      <p:sp>
        <p:nvSpPr>
          <p:cNvPr id="27658" name="Rectangle 10"/>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7659" name="Rectangle 11"/>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7660" name="Rectangle 12"/>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27661" name="Rectangle 13"/>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27662" name="Rectangle 14"/>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111456242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ltLang="fr-FR" smtClean="0"/>
              <a:t>10/03/2010</a:t>
            </a:r>
            <a:endParaRPr lang="fr-FR" altLang="fr-FR"/>
          </a:p>
        </p:txBody>
      </p:sp>
      <p:sp>
        <p:nvSpPr>
          <p:cNvPr id="5" name="Espace réservé du pied de page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ltLang="fr-FR" smtClean="0"/>
              <a:t>CHARROUIN Julien   SENG Kes Albert</a:t>
            </a:r>
            <a:endParaRPr lang="fr-FR" altLang="fr-FR"/>
          </a:p>
        </p:txBody>
      </p:sp>
      <p:sp>
        <p:nvSpPr>
          <p:cNvPr id="6" name="Espace réservé du numéro de diapositive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altLang="fr-FR" smtClean="0"/>
              <a:t>‹N°›</a:t>
            </a:r>
            <a:endParaRPr lang="fr-FR" altLang="fr-FR"/>
          </a:p>
        </p:txBody>
      </p:sp>
    </p:spTree>
    <p:extLst>
      <p:ext uri="{BB962C8B-B14F-4D97-AF65-F5344CB8AC3E}">
        <p14:creationId xmlns:p14="http://schemas.microsoft.com/office/powerpoint/2010/main" val="25395587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AutoShape 2"/>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round/>
            <a:headEnd/>
            <a:tailEnd/>
          </a:ln>
          <a:effectLst>
            <a:outerShdw dist="38500" dir="7500041" sx="98500" sy="100079" kx="99984" algn="tl" rotWithShape="0">
              <a:srgbClr val="000000">
                <a:alpha val="25000"/>
              </a:srgbClr>
            </a:outerShdw>
          </a:effectLst>
        </p:spPr>
        <p:txBody>
          <a:bodyPr/>
          <a:lstStyle/>
          <a:p>
            <a:endParaRPr lang="fr-FR"/>
          </a:p>
        </p:txBody>
      </p:sp>
      <p:sp>
        <p:nvSpPr>
          <p:cNvPr id="3075" name="AutoShape 3"/>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1" dir="12900231" algn="tl" rotWithShape="0">
              <a:srgbClr val="000000">
                <a:alpha val="46999"/>
              </a:srgbClr>
            </a:outerShdw>
          </a:effec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fr-FR">
              <a:solidFill>
                <a:srgbClr val="FFFFFF"/>
              </a:solidFill>
            </a:endParaRPr>
          </a:p>
        </p:txBody>
      </p:sp>
      <p:sp>
        <p:nvSpPr>
          <p:cNvPr id="3076" name="AutoShape 4"/>
          <p:cNvSpPr>
            <a:spLocks/>
          </p:cNvSpPr>
          <p:nvPr/>
        </p:nvSpPr>
        <p:spPr bwMode="auto">
          <a:xfrm flipV="1">
            <a:off x="-9525" y="5816600"/>
            <a:ext cx="9163050" cy="1041400"/>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0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7" name="AutoShape 5"/>
          <p:cNvGrpSpPr>
            <a:grpSpLocks/>
          </p:cNvGrpSpPr>
          <p:nvPr/>
        </p:nvGrpSpPr>
        <p:grpSpPr bwMode="auto">
          <a:xfrm>
            <a:off x="4383088" y="6248400"/>
            <a:ext cx="4760912" cy="609600"/>
            <a:chOff x="2761" y="3936"/>
            <a:chExt cx="2999" cy="384"/>
          </a:xfrm>
        </p:grpSpPr>
        <p:pic>
          <p:nvPicPr>
            <p:cNvPr id="3077"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3936"/>
              <a:ext cx="2999" cy="384"/>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rot="10800000">
              <a:off x="2760" y="3918"/>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3080" name="Rectangl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3081" name="Rectangle 9"/>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3082" name="Rectangle 10"/>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3083" name="Rectangle 11"/>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3084" name="Rectangle 12"/>
          <p:cNvSpPr>
            <a:spLocks noGrp="1"/>
          </p:cNvSpPr>
          <p:nvPr>
            <p:ph type="sldNum" sz="quarter" idx="4"/>
          </p:nvPr>
        </p:nvSpPr>
        <p:spPr bwMode="auto">
          <a:xfrm>
            <a:off x="8077200" y="635635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145504491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4099"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4102" name="Rectangle 6"/>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4103" name="Rectangle 7"/>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104" name="Rectangle 8"/>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4105" name="Rectangle 9"/>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4106" name="Rectangle 10"/>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grpSp>
        <p:nvGrpSpPr>
          <p:cNvPr id="4107" name="Group 11"/>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4110"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4111" name="Text Box 15"/>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4113"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4114" name="Text Box 18"/>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4108"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4109" name="AutoShape 13"/>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spTree>
    <p:extLst>
      <p:ext uri="{BB962C8B-B14F-4D97-AF65-F5344CB8AC3E}">
        <p14:creationId xmlns:p14="http://schemas.microsoft.com/office/powerpoint/2010/main" val="361796529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5123" name="Rectangle 3"/>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5124" name="Rectangle 4"/>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sz="1200">
                <a:solidFill>
                  <a:srgbClr val="898989"/>
                </a:solidFill>
                <a:latin typeface="+mn-lt"/>
                <a:cs typeface="Arial" charset="0"/>
              </a:defRPr>
            </a:lvl1pPr>
          </a:lstStyle>
          <a:p>
            <a:r>
              <a:rPr lang="fr-FR" altLang="fr-FR"/>
              <a:t>10/03/2010</a:t>
            </a:r>
          </a:p>
        </p:txBody>
      </p:sp>
      <p:sp>
        <p:nvSpPr>
          <p:cNvPr id="5125" name="Rectangle 5"/>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charset="0"/>
              </a:defRPr>
            </a:lvl1pPr>
          </a:lstStyle>
          <a:p>
            <a:r>
              <a:rPr lang="de-DE" altLang="fr-FR"/>
              <a:t>CHARROUIN Julien   SENG Kes Albert</a:t>
            </a:r>
            <a:endParaRPr lang="fr-FR" altLang="fr-FR"/>
          </a:p>
        </p:txBody>
      </p:sp>
      <p:sp>
        <p:nvSpPr>
          <p:cNvPr id="5126" name="Rectangle 6"/>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mn-lt"/>
                <a:cs typeface="Arial" charset="0"/>
              </a:defRPr>
            </a:lvl1pPr>
          </a:lstStyle>
          <a:p>
            <a:r>
              <a:rPr lang="fr-FR" altLang="fr-FR"/>
              <a:t>‹N°›</a:t>
            </a:r>
          </a:p>
        </p:txBody>
      </p:sp>
    </p:spTree>
    <p:extLst>
      <p:ext uri="{BB962C8B-B14F-4D97-AF65-F5344CB8AC3E}">
        <p14:creationId xmlns:p14="http://schemas.microsoft.com/office/powerpoint/2010/main" val="185835085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a:defRPr>
      </a:lvl2pPr>
      <a:lvl3pPr algn="ctr" rtl="0" fontAlgn="base">
        <a:spcBef>
          <a:spcPct val="0"/>
        </a:spcBef>
        <a:spcAft>
          <a:spcPct val="0"/>
        </a:spcAft>
        <a:defRPr sz="4400">
          <a:solidFill>
            <a:schemeClr val="tx1"/>
          </a:solidFill>
          <a:latin typeface="Calibri"/>
        </a:defRPr>
      </a:lvl3pPr>
      <a:lvl4pPr algn="ctr" rtl="0" fontAlgn="base">
        <a:spcBef>
          <a:spcPct val="0"/>
        </a:spcBef>
        <a:spcAft>
          <a:spcPct val="0"/>
        </a:spcAft>
        <a:defRPr sz="4400">
          <a:solidFill>
            <a:schemeClr val="tx1"/>
          </a:solidFill>
          <a:latin typeface="Calibri"/>
        </a:defRPr>
      </a:lvl4pPr>
      <a:lvl5pPr algn="ctr" rtl="0" fontAlgn="base">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AutoShape 2"/>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round/>
            <a:headEnd/>
            <a:tailEnd/>
          </a:ln>
          <a:effectLst>
            <a:outerShdw dist="38500" dir="7500041" sx="98500" sy="100079" kx="99984" algn="tl" rotWithShape="0">
              <a:srgbClr val="000000">
                <a:alpha val="25000"/>
              </a:srgbClr>
            </a:outerShdw>
          </a:effectLst>
        </p:spPr>
        <p:txBody>
          <a:bodyPr/>
          <a:lstStyle/>
          <a:p>
            <a:endParaRPr lang="fr-FR"/>
          </a:p>
        </p:txBody>
      </p:sp>
      <p:sp>
        <p:nvSpPr>
          <p:cNvPr id="6147" name="AutoShape 3"/>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1" dir="12900231" algn="tl" rotWithShape="0">
              <a:srgbClr val="000000">
                <a:alpha val="46999"/>
              </a:srgbClr>
            </a:outerShdw>
          </a:effec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fr-FR">
              <a:solidFill>
                <a:srgbClr val="FFFFFF"/>
              </a:solidFill>
            </a:endParaRPr>
          </a:p>
        </p:txBody>
      </p:sp>
      <p:sp>
        <p:nvSpPr>
          <p:cNvPr id="6148" name="AutoShape 4"/>
          <p:cNvSpPr>
            <a:spLocks/>
          </p:cNvSpPr>
          <p:nvPr/>
        </p:nvSpPr>
        <p:spPr bwMode="auto">
          <a:xfrm flipV="1">
            <a:off x="-9525" y="5816600"/>
            <a:ext cx="9163050" cy="1041400"/>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0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7" name="AutoShape 5"/>
          <p:cNvGrpSpPr>
            <a:grpSpLocks/>
          </p:cNvGrpSpPr>
          <p:nvPr/>
        </p:nvGrpSpPr>
        <p:grpSpPr bwMode="auto">
          <a:xfrm>
            <a:off x="4383088" y="6248400"/>
            <a:ext cx="4760912" cy="609600"/>
            <a:chOff x="2761" y="3936"/>
            <a:chExt cx="2999" cy="384"/>
          </a:xfrm>
        </p:grpSpPr>
        <p:pic>
          <p:nvPicPr>
            <p:cNvPr id="6149"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3936"/>
              <a:ext cx="2999" cy="384"/>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rot="10800000">
              <a:off x="2760" y="3918"/>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6152" name="Rectangl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6153" name="Rectangle 9"/>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6154" name="Rectangle 10"/>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6155" name="Rectangle 11"/>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6156" name="Rectangle 12"/>
          <p:cNvSpPr>
            <a:spLocks noGrp="1"/>
          </p:cNvSpPr>
          <p:nvPr>
            <p:ph type="sldNum" sz="quarter" idx="4"/>
          </p:nvPr>
        </p:nvSpPr>
        <p:spPr bwMode="auto">
          <a:xfrm>
            <a:off x="8077200" y="635635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257419321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7171"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7174"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7198"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7199"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7201"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7202"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7175"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7176"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7177"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7180"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7181"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7182"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7183" name="Group 15"/>
          <p:cNvGrpSpPr>
            <a:grpSpLocks/>
          </p:cNvGrpSpPr>
          <p:nvPr userDrawn="1"/>
        </p:nvGrpSpPr>
        <p:grpSpPr bwMode="auto">
          <a:xfrm>
            <a:off x="250825" y="6308725"/>
            <a:ext cx="3384550" cy="360363"/>
            <a:chOff x="113" y="4020"/>
            <a:chExt cx="1678" cy="227"/>
          </a:xfrm>
        </p:grpSpPr>
        <p:grpSp>
          <p:nvGrpSpPr>
            <p:cNvPr id="7194" name="Group 26"/>
            <p:cNvGrpSpPr>
              <a:grpSpLocks/>
            </p:cNvGrpSpPr>
            <p:nvPr userDrawn="1"/>
          </p:nvGrpSpPr>
          <p:grpSpPr bwMode="auto">
            <a:xfrm>
              <a:off x="113" y="4020"/>
              <a:ext cx="1678" cy="227"/>
              <a:chOff x="113" y="4020"/>
              <a:chExt cx="1678" cy="227"/>
            </a:xfrm>
          </p:grpSpPr>
          <p:sp>
            <p:nvSpPr>
              <p:cNvPr id="7196"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7197"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7195"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7184" name="Group 16"/>
          <p:cNvGrpSpPr>
            <a:grpSpLocks/>
          </p:cNvGrpSpPr>
          <p:nvPr userDrawn="1"/>
        </p:nvGrpSpPr>
        <p:grpSpPr bwMode="auto">
          <a:xfrm>
            <a:off x="5651500" y="6308725"/>
            <a:ext cx="3240088" cy="360363"/>
            <a:chOff x="113" y="4020"/>
            <a:chExt cx="1678" cy="227"/>
          </a:xfrm>
        </p:grpSpPr>
        <p:grpSp>
          <p:nvGrpSpPr>
            <p:cNvPr id="7190" name="Group 22"/>
            <p:cNvGrpSpPr>
              <a:grpSpLocks/>
            </p:cNvGrpSpPr>
            <p:nvPr userDrawn="1"/>
          </p:nvGrpSpPr>
          <p:grpSpPr bwMode="auto">
            <a:xfrm>
              <a:off x="113" y="4020"/>
              <a:ext cx="1678" cy="227"/>
              <a:chOff x="113" y="4020"/>
              <a:chExt cx="1678" cy="227"/>
            </a:xfrm>
          </p:grpSpPr>
          <p:sp>
            <p:nvSpPr>
              <p:cNvPr id="7192"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7193"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7191"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7185"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7186"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7187"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7188"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7189"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95899291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8195"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8198"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8223"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8224" name="Text Box 32"/>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8226"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8227" name="Text Box 35"/>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8199"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8200"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8201"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8204"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8205"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8206"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8207" name="Group 15"/>
          <p:cNvGrpSpPr>
            <a:grpSpLocks/>
          </p:cNvGrpSpPr>
          <p:nvPr userDrawn="1"/>
        </p:nvGrpSpPr>
        <p:grpSpPr bwMode="auto">
          <a:xfrm>
            <a:off x="250825" y="6308725"/>
            <a:ext cx="3384550" cy="360363"/>
            <a:chOff x="113" y="4020"/>
            <a:chExt cx="1678" cy="227"/>
          </a:xfrm>
        </p:grpSpPr>
        <p:grpSp>
          <p:nvGrpSpPr>
            <p:cNvPr id="8219" name="Group 27"/>
            <p:cNvGrpSpPr>
              <a:grpSpLocks/>
            </p:cNvGrpSpPr>
            <p:nvPr userDrawn="1"/>
          </p:nvGrpSpPr>
          <p:grpSpPr bwMode="auto">
            <a:xfrm>
              <a:off x="113" y="4020"/>
              <a:ext cx="1678" cy="227"/>
              <a:chOff x="113" y="4020"/>
              <a:chExt cx="1678" cy="227"/>
            </a:xfrm>
          </p:grpSpPr>
          <p:sp>
            <p:nvSpPr>
              <p:cNvPr id="8221" name="AutoShape 29"/>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8222" name="AutoShape 30"/>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8220" name="Text Box 28"/>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8208" name="Group 16"/>
          <p:cNvGrpSpPr>
            <a:grpSpLocks/>
          </p:cNvGrpSpPr>
          <p:nvPr userDrawn="1"/>
        </p:nvGrpSpPr>
        <p:grpSpPr bwMode="auto">
          <a:xfrm>
            <a:off x="5651500" y="6308725"/>
            <a:ext cx="3240088" cy="360363"/>
            <a:chOff x="113" y="4020"/>
            <a:chExt cx="1678" cy="227"/>
          </a:xfrm>
        </p:grpSpPr>
        <p:grpSp>
          <p:nvGrpSpPr>
            <p:cNvPr id="8215" name="Group 23"/>
            <p:cNvGrpSpPr>
              <a:grpSpLocks/>
            </p:cNvGrpSpPr>
            <p:nvPr userDrawn="1"/>
          </p:nvGrpSpPr>
          <p:grpSpPr bwMode="auto">
            <a:xfrm>
              <a:off x="113" y="4020"/>
              <a:ext cx="1678" cy="227"/>
              <a:chOff x="113" y="4020"/>
              <a:chExt cx="1678" cy="227"/>
            </a:xfrm>
          </p:grpSpPr>
          <p:sp>
            <p:nvSpPr>
              <p:cNvPr id="8217" name="AutoShape 25"/>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8218" name="AutoShape 26"/>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8216" name="Text Box 24"/>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8209" name="Rectangle 17"/>
          <p:cNvSpPr>
            <a:spLocks noChangeArrowheads="1"/>
          </p:cNvSpPr>
          <p:nvPr/>
        </p:nvSpPr>
        <p:spPr bwMode="auto">
          <a:xfrm>
            <a:off x="0" y="2924175"/>
            <a:ext cx="1619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fr-FR" altLang="fr-FR" sz="1400"/>
              <a:t>1/ Définition</a:t>
            </a:r>
          </a:p>
          <a:p>
            <a:r>
              <a:rPr lang="fr-FR" altLang="fr-FR" sz="1400"/>
              <a:t>2/ Principe</a:t>
            </a:r>
          </a:p>
          <a:p>
            <a:r>
              <a:rPr lang="fr-FR" altLang="fr-FR" sz="1400"/>
              <a:t>3/ Caractérisation</a:t>
            </a:r>
          </a:p>
          <a:p>
            <a:r>
              <a:rPr lang="fr-FR" altLang="fr-FR" sz="1400"/>
              <a:t>4/ Exemple</a:t>
            </a:r>
          </a:p>
          <a:p>
            <a:r>
              <a:rPr lang="fr-FR" altLang="fr-FR" sz="1400"/>
              <a:t>5/ Conclusion</a:t>
            </a:r>
          </a:p>
          <a:p>
            <a:r>
              <a:rPr lang="fr-FR" altLang="fr-FR" sz="1400"/>
              <a:t>6/ Interrelation</a:t>
            </a:r>
          </a:p>
          <a:p>
            <a:r>
              <a:rPr lang="fr-FR" altLang="fr-FR" sz="1400"/>
              <a:t>7/ Lexique</a:t>
            </a:r>
          </a:p>
          <a:p>
            <a:r>
              <a:rPr lang="fr-FR" altLang="fr-FR" sz="1400"/>
              <a:t>8/ Sources</a:t>
            </a:r>
          </a:p>
        </p:txBody>
      </p:sp>
      <p:sp>
        <p:nvSpPr>
          <p:cNvPr id="8210" name="Rectangle 1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8211" name="Rectangle 19"/>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8212" name="Rectangle 20"/>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8213" name="Rectangle 21"/>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8214" name="Rectangle 22"/>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312329175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AutoShape 2"/>
          <p:cNvSpPr>
            <a:spLocks/>
          </p:cNvSpPr>
          <p:nvPr/>
        </p:nvSpPr>
        <p:spPr bwMode="auto">
          <a:xfrm>
            <a:off x="-9525" y="-7938"/>
            <a:ext cx="9163050" cy="1041401"/>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A6FB">
                  <a:alpha val="54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AutoShape 3"/>
          <p:cNvGrpSpPr>
            <a:grpSpLocks/>
          </p:cNvGrpSpPr>
          <p:nvPr/>
        </p:nvGrpSpPr>
        <p:grpSpPr bwMode="auto">
          <a:xfrm>
            <a:off x="4383088" y="-6350"/>
            <a:ext cx="4760912" cy="603250"/>
            <a:chOff x="2761" y="-4"/>
            <a:chExt cx="2999" cy="380"/>
          </a:xfrm>
        </p:grpSpPr>
        <p:pic>
          <p:nvPicPr>
            <p:cNvPr id="9219"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 y="-4"/>
              <a:ext cx="2999" cy="380"/>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2760" y="-5"/>
              <a:ext cx="30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grpSp>
        <p:nvGrpSpPr>
          <p:cNvPr id="9222" name="Group 6"/>
          <p:cNvGrpSpPr>
            <a:grpSpLocks/>
          </p:cNvGrpSpPr>
          <p:nvPr/>
        </p:nvGrpSpPr>
        <p:grpSpPr bwMode="auto">
          <a:xfrm>
            <a:off x="-19050" y="203200"/>
            <a:ext cx="9180513" cy="647700"/>
            <a:chOff x="-190" y="2165"/>
            <a:chExt cx="91805" cy="6492"/>
          </a:xfrm>
        </p:grpSpPr>
        <p:grpSp>
          <p:nvGrpSpPr>
            <p:cNvPr id="12" name="Forme libre 11"/>
            <p:cNvGrpSpPr>
              <a:grpSpLocks/>
            </p:cNvGrpSpPr>
            <p:nvPr/>
          </p:nvGrpSpPr>
          <p:grpSpPr bwMode="auto">
            <a:xfrm>
              <a:off x="-60" y="-115"/>
              <a:ext cx="91317" cy="10509"/>
              <a:chOff x="-60" y="-243"/>
              <a:chExt cx="91318" cy="10485"/>
            </a:xfrm>
          </p:grpSpPr>
          <p:pic>
            <p:nvPicPr>
              <p:cNvPr id="9246" name="Forme libre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 y="-243"/>
                <a:ext cx="91317" cy="10484"/>
              </a:xfrm>
              <a:prstGeom prst="rect">
                <a:avLst/>
              </a:prstGeom>
              <a:noFill/>
              <a:extLst>
                <a:ext uri="{909E8E84-426E-40DD-AFC4-6F175D3DCCD1}">
                  <a14:hiddenFill xmlns:a14="http://schemas.microsoft.com/office/drawing/2010/main">
                    <a:solidFill>
                      <a:srgbClr val="FFFFFF"/>
                    </a:solidFill>
                  </a14:hiddenFill>
                </a:ext>
              </a:extLst>
            </p:spPr>
          </p:pic>
          <p:sp>
            <p:nvSpPr>
              <p:cNvPr id="9247" name="Text Box 31"/>
              <p:cNvSpPr txBox="1">
                <a:spLocks noChangeArrowheads="1"/>
              </p:cNvSpPr>
              <p:nvPr/>
            </p:nvSpPr>
            <p:spPr bwMode="auto">
              <a:xfrm rot="21435692">
                <a:off x="-292" y="422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nvGrpSpPr>
            <p:cNvPr id="13" name="Forme libre 12"/>
            <p:cNvGrpSpPr>
              <a:grpSpLocks/>
            </p:cNvGrpSpPr>
            <p:nvPr/>
          </p:nvGrpSpPr>
          <p:grpSpPr bwMode="auto">
            <a:xfrm>
              <a:off x="-60" y="617"/>
              <a:ext cx="91561" cy="9104"/>
              <a:chOff x="-60" y="487"/>
              <a:chExt cx="91561" cy="9083"/>
            </a:xfrm>
          </p:grpSpPr>
          <p:pic>
            <p:nvPicPr>
              <p:cNvPr id="9249" name="Forme libre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 y="487"/>
                <a:ext cx="91560" cy="9083"/>
              </a:xfrm>
              <a:prstGeom prst="rect">
                <a:avLst/>
              </a:prstGeom>
              <a:noFill/>
              <a:extLst>
                <a:ext uri="{909E8E84-426E-40DD-AFC4-6F175D3DCCD1}">
                  <a14:hiddenFill xmlns:a14="http://schemas.microsoft.com/office/drawing/2010/main">
                    <a:solidFill>
                      <a:srgbClr val="FFFFFF"/>
                    </a:solidFill>
                  </a14:hiddenFill>
                </a:ext>
              </a:extLst>
            </p:spPr>
          </p:pic>
          <p:sp>
            <p:nvSpPr>
              <p:cNvPr id="9250" name="Text Box 34"/>
              <p:cNvSpPr txBox="1">
                <a:spLocks noChangeArrowheads="1"/>
              </p:cNvSpPr>
              <p:nvPr/>
            </p:nvSpPr>
            <p:spPr bwMode="auto">
              <a:xfrm rot="21435692">
                <a:off x="-217" y="495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fr-FR"/>
              </a:p>
            </p:txBody>
          </p:sp>
        </p:grpSp>
      </p:grpSp>
      <p:pic>
        <p:nvPicPr>
          <p:cNvPr id="9223" name="Picture 13" descr="Logo_I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63" y="6215063"/>
            <a:ext cx="1893887" cy="539750"/>
          </a:xfrm>
          <a:prstGeom prst="rect">
            <a:avLst/>
          </a:prstGeom>
          <a:noFill/>
          <a:extLst>
            <a:ext uri="{909E8E84-426E-40DD-AFC4-6F175D3DCCD1}">
              <a14:hiddenFill xmlns:a14="http://schemas.microsoft.com/office/drawing/2010/main">
                <a:solidFill>
                  <a:srgbClr val="FFFFFF"/>
                </a:solidFill>
              </a14:hiddenFill>
            </a:ext>
          </a:extLst>
        </p:spPr>
      </p:pic>
      <p:sp>
        <p:nvSpPr>
          <p:cNvPr id="9224" name="AutoShape 8"/>
          <p:cNvSpPr>
            <a:spLocks/>
          </p:cNvSpPr>
          <p:nvPr/>
        </p:nvSpPr>
        <p:spPr bwMode="auto">
          <a:xfrm>
            <a:off x="0" y="2357438"/>
            <a:ext cx="1500188" cy="3000375"/>
          </a:xfrm>
          <a:prstGeom prst="rightBracket">
            <a:avLst>
              <a:gd name="adj" fmla="val 46787"/>
            </a:avLst>
          </a:prstGeom>
          <a:noFill/>
          <a:ln w="19050">
            <a:solidFill>
              <a:srgbClr val="0F6FC6"/>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fr-FR" altLang="fr-FR"/>
          </a:p>
        </p:txBody>
      </p:sp>
      <p:pic>
        <p:nvPicPr>
          <p:cNvPr id="9225" name="Picture 61" descr="böj1"/>
          <p:cNvPicPr>
            <a:picLocks noChangeAspect="1" noChangeArrowheads="1"/>
          </p:cNvPicPr>
          <p:nvPr userDrawn="1"/>
        </p:nvPicPr>
        <p:blipFill>
          <a:blip r:embed="rId17">
            <a:extLst>
              <a:ext uri="{28A0092B-C50C-407E-A947-70E740481C1C}">
                <a14:useLocalDpi xmlns:a14="http://schemas.microsoft.com/office/drawing/2010/main" val="0"/>
              </a:ext>
            </a:extLst>
          </a:blip>
          <a:srcRect l="56683"/>
          <a:stretch>
            <a:fillRect/>
          </a:stretch>
        </p:blipFill>
        <p:spPr bwMode="auto">
          <a:xfrm>
            <a:off x="5148263" y="41275"/>
            <a:ext cx="3960812" cy="45402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62" descr="böj2"/>
          <p:cNvPicPr>
            <a:picLocks noChangeAspect="1" noChangeArrowheads="1"/>
          </p:cNvPicPr>
          <p:nvPr userDrawn="1"/>
        </p:nvPicPr>
        <p:blipFill>
          <a:blip r:embed="rId18">
            <a:extLst>
              <a:ext uri="{28A0092B-C50C-407E-A947-70E740481C1C}">
                <a14:useLocalDpi xmlns:a14="http://schemas.microsoft.com/office/drawing/2010/main" val="0"/>
              </a:ext>
            </a:extLst>
          </a:blip>
          <a:srcRect l="1575"/>
          <a:stretch>
            <a:fillRect/>
          </a:stretch>
        </p:blipFill>
        <p:spPr bwMode="auto">
          <a:xfrm>
            <a:off x="0" y="908050"/>
            <a:ext cx="2095500" cy="5949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3"/>
          <p:cNvSpPr txBox="1">
            <a:spLocks noChangeArrowheads="1"/>
          </p:cNvSpPr>
          <p:nvPr userDrawn="1"/>
        </p:nvSpPr>
        <p:spPr bwMode="auto">
          <a:xfrm rot="16200000">
            <a:off x="-2178050" y="333851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fontAlgn="base">
              <a:spcBef>
                <a:spcPct val="50000"/>
              </a:spcBef>
              <a:spcAft>
                <a:spcPct val="0"/>
              </a:spcAft>
              <a:defRPr/>
            </a:pPr>
            <a:r>
              <a:rPr lang="fr-FR" sz="2000" b="1">
                <a:latin typeface="Tahoma" pitchFamily="34" charset="0"/>
              </a:rPr>
              <a:t>Surface Spécifique</a:t>
            </a:r>
          </a:p>
        </p:txBody>
      </p:sp>
      <p:sp>
        <p:nvSpPr>
          <p:cNvPr id="9228" name="Rectangle 12"/>
          <p:cNvSpPr>
            <a:spLocks noChangeArrowheads="1"/>
          </p:cNvSpPr>
          <p:nvPr userDrawn="1"/>
        </p:nvSpPr>
        <p:spPr bwMode="auto">
          <a:xfrm>
            <a:off x="34925" y="1588"/>
            <a:ext cx="9134475" cy="906462"/>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endParaRPr lang="fr-FR" altLang="fr-FR" sz="2400"/>
          </a:p>
        </p:txBody>
      </p:sp>
      <p:sp>
        <p:nvSpPr>
          <p:cNvPr id="9229" name="Rectangle 13"/>
          <p:cNvSpPr>
            <a:spLocks noChangeArrowheads="1"/>
          </p:cNvSpPr>
          <p:nvPr userDrawn="1"/>
        </p:nvSpPr>
        <p:spPr bwMode="auto">
          <a:xfrm>
            <a:off x="6350" y="9525"/>
            <a:ext cx="1612900" cy="1042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pic>
        <p:nvPicPr>
          <p:cNvPr id="9230" name="Picture 66" descr="log_IUT">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338" y="44450"/>
            <a:ext cx="1585912" cy="936625"/>
          </a:xfrm>
          <a:prstGeom prst="rect">
            <a:avLst/>
          </a:prstGeom>
          <a:noFill/>
          <a:extLst>
            <a:ext uri="{909E8E84-426E-40DD-AFC4-6F175D3DCCD1}">
              <a14:hiddenFill xmlns:a14="http://schemas.microsoft.com/office/drawing/2010/main">
                <a:solidFill>
                  <a:srgbClr val="FFFFFF"/>
                </a:solidFill>
              </a14:hiddenFill>
            </a:ext>
          </a:extLst>
        </p:spPr>
      </p:pic>
      <p:grpSp>
        <p:nvGrpSpPr>
          <p:cNvPr id="9231" name="Group 15"/>
          <p:cNvGrpSpPr>
            <a:grpSpLocks/>
          </p:cNvGrpSpPr>
          <p:nvPr userDrawn="1"/>
        </p:nvGrpSpPr>
        <p:grpSpPr bwMode="auto">
          <a:xfrm>
            <a:off x="250825" y="6308725"/>
            <a:ext cx="3384550" cy="360363"/>
            <a:chOff x="113" y="4020"/>
            <a:chExt cx="1678" cy="227"/>
          </a:xfrm>
        </p:grpSpPr>
        <p:grpSp>
          <p:nvGrpSpPr>
            <p:cNvPr id="9242" name="Group 26"/>
            <p:cNvGrpSpPr>
              <a:grpSpLocks/>
            </p:cNvGrpSpPr>
            <p:nvPr userDrawn="1"/>
          </p:nvGrpSpPr>
          <p:grpSpPr bwMode="auto">
            <a:xfrm>
              <a:off x="113" y="4020"/>
              <a:ext cx="1678" cy="227"/>
              <a:chOff x="113" y="4020"/>
              <a:chExt cx="1678" cy="227"/>
            </a:xfrm>
          </p:grpSpPr>
          <p:sp>
            <p:nvSpPr>
              <p:cNvPr id="9244" name="AutoShape 28"/>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9245" name="AutoShape 29"/>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9243" name="Text Box 27"/>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DUC Anthony &amp; RIVIER Cédric</a:t>
              </a:r>
            </a:p>
          </p:txBody>
        </p:sp>
      </p:grpSp>
      <p:grpSp>
        <p:nvGrpSpPr>
          <p:cNvPr id="9232" name="Group 16"/>
          <p:cNvGrpSpPr>
            <a:grpSpLocks/>
          </p:cNvGrpSpPr>
          <p:nvPr userDrawn="1"/>
        </p:nvGrpSpPr>
        <p:grpSpPr bwMode="auto">
          <a:xfrm>
            <a:off x="5651500" y="6308725"/>
            <a:ext cx="3240088" cy="360363"/>
            <a:chOff x="113" y="4020"/>
            <a:chExt cx="1678" cy="227"/>
          </a:xfrm>
        </p:grpSpPr>
        <p:grpSp>
          <p:nvGrpSpPr>
            <p:cNvPr id="9238" name="Group 22"/>
            <p:cNvGrpSpPr>
              <a:grpSpLocks/>
            </p:cNvGrpSpPr>
            <p:nvPr userDrawn="1"/>
          </p:nvGrpSpPr>
          <p:grpSpPr bwMode="auto">
            <a:xfrm>
              <a:off x="113" y="4020"/>
              <a:ext cx="1678" cy="227"/>
              <a:chOff x="113" y="4020"/>
              <a:chExt cx="1678" cy="227"/>
            </a:xfrm>
          </p:grpSpPr>
          <p:sp>
            <p:nvSpPr>
              <p:cNvPr id="9240" name="AutoShape 24"/>
              <p:cNvSpPr>
                <a:spLocks/>
              </p:cNvSpPr>
              <p:nvPr userDrawn="1"/>
            </p:nvSpPr>
            <p:spPr bwMode="auto">
              <a:xfrm>
                <a:off x="113"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9241" name="AutoShape 25"/>
              <p:cNvSpPr>
                <a:spLocks/>
              </p:cNvSpPr>
              <p:nvPr userDrawn="1"/>
            </p:nvSpPr>
            <p:spPr bwMode="auto">
              <a:xfrm rot="10800000">
                <a:off x="1746" y="4020"/>
                <a:ext cx="45" cy="227"/>
              </a:xfrm>
              <a:prstGeom prst="leftBracket">
                <a:avLst>
                  <a:gd name="adj" fmla="val 42037"/>
                </a:avLst>
              </a:prstGeom>
              <a:noFill/>
              <a:ln w="9525">
                <a:solidFill>
                  <a:schemeClr val="tx1"/>
                </a:solidFill>
                <a:round/>
                <a:headEnd/>
                <a:tailEnd/>
              </a:ln>
              <a:effectLst/>
              <a:scene3d>
                <a:camera prst="legacyObliqueTopRight"/>
                <a:lightRig rig="legacyFlat3" dir="b"/>
              </a:scene3d>
              <a:sp3d extrusionH="1508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grpSp>
        <p:sp>
          <p:nvSpPr>
            <p:cNvPr id="9239" name="Text Box 23"/>
            <p:cNvSpPr txBox="1">
              <a:spLocks noChangeArrowheads="1"/>
            </p:cNvSpPr>
            <p:nvPr userDrawn="1"/>
          </p:nvSpPr>
          <p:spPr bwMode="auto">
            <a:xfrm>
              <a:off x="249" y="403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ltLang="fr-FR" sz="1400">
                  <a:latin typeface="Times New Roman"/>
                </a:rPr>
                <a:t>Licence Pro Plasturgie 2005-2006</a:t>
              </a:r>
            </a:p>
          </p:txBody>
        </p:sp>
      </p:grpSp>
      <p:sp>
        <p:nvSpPr>
          <p:cNvPr id="9233" name="Rectangle 17"/>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9234" name="Rectangle 18"/>
          <p:cNvSpPr>
            <a:spLocks noGrp="1"/>
          </p:cNvSpPr>
          <p:nvPr>
            <p:ph type="body" idx="1"/>
          </p:nvPr>
        </p:nvSpPr>
        <p:spPr bwMode="auto">
          <a:xfrm>
            <a:off x="1500188" y="1935163"/>
            <a:ext cx="718661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9235" name="Rectangle 19"/>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fr-FR" altLang="fr-FR"/>
              <a:t>10/03/2010</a:t>
            </a:r>
          </a:p>
        </p:txBody>
      </p:sp>
      <p:sp>
        <p:nvSpPr>
          <p:cNvPr id="9236" name="Rectangle 20"/>
          <p:cNvSpPr>
            <a:spLocks noGrp="1"/>
          </p:cNvSpPr>
          <p:nvPr>
            <p:ph type="ftr" sz="quarter" idx="3"/>
          </p:nvPr>
        </p:nvSpPr>
        <p:spPr bwMode="auto">
          <a:xfrm>
            <a:off x="2667000" y="6356350"/>
            <a:ext cx="440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fontAlgn="base">
              <a:spcBef>
                <a:spcPct val="0"/>
              </a:spcBef>
              <a:spcAft>
                <a:spcPct val="0"/>
              </a:spcAft>
              <a:defRPr sz="1200">
                <a:solidFill>
                  <a:srgbClr val="1D4577"/>
                </a:solidFill>
                <a:latin typeface="+mn-lt"/>
                <a:cs typeface="+mn-cs"/>
              </a:defRPr>
            </a:lvl1pPr>
          </a:lstStyle>
          <a:p>
            <a:r>
              <a:rPr lang="de-DE" altLang="fr-FR"/>
              <a:t>CHARROUIN Julien   SENG Kes Albert</a:t>
            </a:r>
            <a:endParaRPr lang="fr-FR" altLang="fr-FR"/>
          </a:p>
        </p:txBody>
      </p:sp>
      <p:sp>
        <p:nvSpPr>
          <p:cNvPr id="9237" name="Rectangle 21"/>
          <p:cNvSpPr>
            <a:spLocks noGrp="1"/>
          </p:cNvSpPr>
          <p:nvPr>
            <p:ph type="sldNum" sz="quarter" idx="4"/>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fontAlgn="base">
              <a:spcBef>
                <a:spcPct val="0"/>
              </a:spcBef>
              <a:spcAft>
                <a:spcPct val="0"/>
              </a:spcAft>
              <a:defRPr sz="1200">
                <a:solidFill>
                  <a:srgbClr val="1D4577"/>
                </a:solidFill>
                <a:latin typeface="+mn-lt"/>
                <a:cs typeface="+mn-cs"/>
              </a:defRPr>
            </a:lvl1pPr>
          </a:lstStyle>
          <a:p>
            <a:r>
              <a:rPr lang="fr-FR" altLang="fr-FR"/>
              <a:t>‹N°›</a:t>
            </a:r>
          </a:p>
        </p:txBody>
      </p:sp>
    </p:spTree>
    <p:extLst>
      <p:ext uri="{BB962C8B-B14F-4D97-AF65-F5344CB8AC3E}">
        <p14:creationId xmlns:p14="http://schemas.microsoft.com/office/powerpoint/2010/main" val="13208962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cs typeface="Arial" charset="0"/>
        </a:defRPr>
      </a:lvl2pPr>
      <a:lvl3pPr algn="l" rtl="0" fontAlgn="base">
        <a:spcBef>
          <a:spcPct val="0"/>
        </a:spcBef>
        <a:spcAft>
          <a:spcPct val="0"/>
        </a:spcAft>
        <a:defRPr sz="5000">
          <a:solidFill>
            <a:schemeClr val="tx2"/>
          </a:solidFill>
          <a:latin typeface="Arial" charset="0"/>
          <a:cs typeface="Arial" charset="0"/>
        </a:defRPr>
      </a:lvl3pPr>
      <a:lvl4pPr algn="l" rtl="0" fontAlgn="base">
        <a:spcBef>
          <a:spcPct val="0"/>
        </a:spcBef>
        <a:spcAft>
          <a:spcPct val="0"/>
        </a:spcAft>
        <a:defRPr sz="5000">
          <a:solidFill>
            <a:schemeClr val="tx2"/>
          </a:solidFill>
          <a:latin typeface="Arial" charset="0"/>
          <a:cs typeface="Arial" charset="0"/>
        </a:defRPr>
      </a:lvl4pPr>
      <a:lvl5pPr algn="l" rtl="0" fontAlgn="base">
        <a:spcBef>
          <a:spcPct val="0"/>
        </a:spcBef>
        <a:spcAft>
          <a:spcPct val="0"/>
        </a:spcAft>
        <a:defRPr sz="5000">
          <a:solidFill>
            <a:schemeClr val="tx2"/>
          </a:solidFill>
          <a:latin typeface="Arial" charset="0"/>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fontAlgn="base">
        <a:spcBef>
          <a:spcPct val="20000"/>
        </a:spcBef>
        <a:spcAft>
          <a:spcPct val="0"/>
        </a:spcAft>
        <a:buClr>
          <a:srgbClr val="009DD9"/>
        </a:buClr>
        <a:buSzPct val="95000"/>
        <a:buFont typeface="Wingdings 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9DD9"/>
        </a:buClr>
        <a:buSzPct val="65000"/>
        <a:buFont typeface="Wingdings 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FFFFF"/>
        </a:buClr>
        <a:buSzPct val="65000"/>
        <a:buFont typeface="Wingdings 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0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4.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17.xml.rels><?xml version="1.0" encoding="UTF-8" standalone="yes"?>
<Relationships xmlns="http://schemas.openxmlformats.org/package/2006/relationships"><Relationship Id="rId3" Type="http://schemas.openxmlformats.org/officeDocument/2006/relationships/hyperlink" Target="http://www.bv.transports.gouv.qc.ca/mono/0981151.pdf*" TargetMode="External"/><Relationship Id="rId2" Type="http://schemas.openxmlformats.org/officeDocument/2006/relationships/hyperlink" Target="http://www.france-scientifique.fr/produits/caracterisations-des-poudres/surface-specifique-bet/" TargetMode="External"/><Relationship Id="rId1" Type="http://schemas.openxmlformats.org/officeDocument/2006/relationships/slideLayout" Target="../slideLayouts/slideLayout304.xml"/><Relationship Id="rId6" Type="http://schemas.openxmlformats.org/officeDocument/2006/relationships/image" Target="../media/image9.png"/><Relationship Id="rId5" Type="http://schemas.openxmlformats.org/officeDocument/2006/relationships/image" Target="../media/image18.gif"/><Relationship Id="rId4" Type="http://schemas.openxmlformats.org/officeDocument/2006/relationships/hyperlink" Target="http://www.sgm.univ-savoie.fr/LP/Caraterisations-mat&#233;riaux.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Lionel.Flandin(at)univ-savoie.fr?subject=Probl%E8me%20sur%20le%20site%20web%20LP%20-%20Caract&#233;risation&amp;Body=Bonjour%20Monsieur," TargetMode="External"/><Relationship Id="rId1" Type="http://schemas.openxmlformats.org/officeDocument/2006/relationships/slideLayout" Target="../slideLayouts/slideLayout30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304.xml"/><Relationship Id="rId5" Type="http://schemas.openxmlformats.org/officeDocument/2006/relationships/image" Target="../media/image9.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p:cNvSpPr>
          <p:nvPr>
            <p:ph type="title" idx="4294967295"/>
          </p:nvPr>
        </p:nvSpPr>
        <p:spPr>
          <a:xfrm>
            <a:off x="539552" y="2420888"/>
            <a:ext cx="8229600" cy="1143000"/>
          </a:xfrm>
        </p:spPr>
        <p:txBody>
          <a:bodyPr/>
          <a:lstStyle/>
          <a:p>
            <a:pPr algn="ctr"/>
            <a:r>
              <a:rPr lang="fr-FR" altLang="fr-FR" b="1" dirty="0"/>
              <a:t>Surface Spécifique</a:t>
            </a:r>
          </a:p>
        </p:txBody>
      </p:sp>
      <p:sp>
        <p:nvSpPr>
          <p:cNvPr id="28675" name="Text Box 3"/>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‹N°›</a:t>
            </a:r>
          </a:p>
        </p:txBody>
      </p:sp>
      <p:sp>
        <p:nvSpPr>
          <p:cNvPr id="6" name="Rectangle 5"/>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8"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
        <p:nvSpPr>
          <p:cNvPr id="9" name="ZoneTexte 8"/>
          <p:cNvSpPr txBox="1"/>
          <p:nvPr/>
        </p:nvSpPr>
        <p:spPr>
          <a:xfrm>
            <a:off x="-3" y="5750007"/>
            <a:ext cx="9144003" cy="1107996"/>
          </a:xfrm>
          <a:prstGeom prst="rect">
            <a:avLst/>
          </a:prstGeom>
          <a:noFill/>
          <a:ln w="12700">
            <a:noFill/>
          </a:ln>
        </p:spPr>
        <p:txBody>
          <a:bodyPr wrap="square" rtlCol="0">
            <a:spAutoFit/>
          </a:bodyPr>
          <a:lstStyle/>
          <a:p>
            <a:pPr algn="ctr"/>
            <a:r>
              <a:rPr lang="fr-FR" sz="2000" b="1" dirty="0" smtClean="0">
                <a:solidFill>
                  <a:srgbClr val="10069F"/>
                </a:solidFill>
              </a:rPr>
              <a:t>Alexandre </a:t>
            </a:r>
            <a:r>
              <a:rPr lang="fr-FR" sz="2000" b="1" dirty="0" err="1" smtClean="0">
                <a:solidFill>
                  <a:srgbClr val="10069F"/>
                </a:solidFill>
              </a:rPr>
              <a:t>Ceppi</a:t>
            </a:r>
            <a:r>
              <a:rPr lang="fr-FR" sz="2000" b="1" dirty="0" smtClean="0">
                <a:solidFill>
                  <a:srgbClr val="10069F"/>
                </a:solidFill>
              </a:rPr>
              <a:t> – Adrien </a:t>
            </a:r>
            <a:r>
              <a:rPr lang="fr-FR" sz="2000" b="1" dirty="0" err="1" smtClean="0">
                <a:solidFill>
                  <a:srgbClr val="10069F"/>
                </a:solidFill>
              </a:rPr>
              <a:t>Rodde</a:t>
            </a:r>
            <a:endParaRPr lang="fr-FR" sz="2000" b="1" dirty="0" smtClean="0">
              <a:solidFill>
                <a:srgbClr val="10069F"/>
              </a:solidFill>
            </a:endParaRPr>
          </a:p>
          <a:p>
            <a:pPr algn="ctr"/>
            <a:endParaRPr lang="fr-FR" sz="600" b="1" dirty="0" smtClean="0">
              <a:solidFill>
                <a:srgbClr val="10069F"/>
              </a:solidFill>
            </a:endParaRPr>
          </a:p>
          <a:p>
            <a:pPr algn="ctr"/>
            <a:r>
              <a:rPr lang="fr-FR" sz="2000" b="1" dirty="0" smtClean="0">
                <a:solidFill>
                  <a:srgbClr val="10069F"/>
                </a:solidFill>
              </a:rPr>
              <a:t>Licence professionnelle </a:t>
            </a:r>
            <a:r>
              <a:rPr lang="fr-FR" sz="2000" b="1" dirty="0" err="1" smtClean="0">
                <a:solidFill>
                  <a:srgbClr val="10069F"/>
                </a:solidFill>
              </a:rPr>
              <a:t>Polymer</a:t>
            </a:r>
            <a:r>
              <a:rPr lang="fr-FR" sz="2000" b="1" dirty="0" smtClean="0">
                <a:solidFill>
                  <a:srgbClr val="10069F"/>
                </a:solidFill>
              </a:rPr>
              <a:t> Engineering – 2015-2016</a:t>
            </a:r>
          </a:p>
          <a:p>
            <a:pPr algn="ctr"/>
            <a:endParaRPr lang="fr-FR" sz="2000" b="1" dirty="0" smtClean="0">
              <a:solidFill>
                <a:srgbClr val="10069F"/>
              </a:solidFill>
            </a:endParaRPr>
          </a:p>
        </p:txBody>
      </p:sp>
    </p:spTree>
    <p:extLst>
      <p:ext uri="{BB962C8B-B14F-4D97-AF65-F5344CB8AC3E}">
        <p14:creationId xmlns:p14="http://schemas.microsoft.com/office/powerpoint/2010/main" val="2951345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41176" y="485350"/>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Réfrigération</a:t>
            </a:r>
          </a:p>
        </p:txBody>
      </p:sp>
      <p:sp>
        <p:nvSpPr>
          <p:cNvPr id="37891" name="Rectangle 3"/>
          <p:cNvSpPr>
            <a:spLocks noGrp="1" noChangeArrowheads="1"/>
          </p:cNvSpPr>
          <p:nvPr>
            <p:ph idx="4294967295"/>
          </p:nvPr>
        </p:nvSpPr>
        <p:spPr>
          <a:xfrm>
            <a:off x="431540" y="1700808"/>
            <a:ext cx="8280920" cy="4525962"/>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fr-FR" altLang="fr-FR" sz="2400" dirty="0"/>
              <a:t>		</a:t>
            </a:r>
            <a:r>
              <a:rPr lang="fr-FR" altLang="fr-FR" sz="1800" dirty="0">
                <a:latin typeface="+mj-lt"/>
              </a:rPr>
              <a:t>Lorsque l'échantillon est préparé, le porte échantillon est mis en place sur le poste d'analyse, et est immergé dans un bain réfrigérant (le plus souvent : de l'azote liquide). </a:t>
            </a:r>
          </a:p>
          <a:p>
            <a:pPr algn="just">
              <a:buFont typeface="Wingdings 2"/>
              <a:buChar char="—"/>
            </a:pPr>
            <a:endParaRPr lang="fr-FR" altLang="fr-FR" sz="1800" dirty="0">
              <a:latin typeface="+mj-lt"/>
            </a:endParaRPr>
          </a:p>
          <a:p>
            <a:pPr algn="just">
              <a:buFontTx/>
              <a:buNone/>
            </a:pPr>
            <a:r>
              <a:rPr lang="fr-FR" altLang="fr-FR" sz="1800" dirty="0">
                <a:latin typeface="+mj-lt"/>
              </a:rPr>
              <a:t>		On détermine, à l'aide de l'hélium, le volume mort, c'est-à-dire le volume du porte échantillon non occupé par l'échantillon lui-même (l'adsorption de l'hélium à la surface de l'échantillon à basse température est considérée comme négligeable). </a:t>
            </a:r>
          </a:p>
        </p:txBody>
      </p:sp>
      <p:sp>
        <p:nvSpPr>
          <p:cNvPr id="37893" name="Text Box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10</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3885521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41176" y="485350"/>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Injection de l’adsorbat</a:t>
            </a:r>
          </a:p>
        </p:txBody>
      </p:sp>
      <p:sp>
        <p:nvSpPr>
          <p:cNvPr id="38915" name="Rectangle 3"/>
          <p:cNvSpPr>
            <a:spLocks noGrp="1" noChangeArrowheads="1"/>
          </p:cNvSpPr>
          <p:nvPr>
            <p:ph idx="4294967295"/>
          </p:nvPr>
        </p:nvSpPr>
        <p:spPr>
          <a:xfrm>
            <a:off x="497681" y="1484784"/>
            <a:ext cx="8148637" cy="4752975"/>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 typeface="Wingdings 2"/>
              <a:buChar char="—"/>
            </a:pPr>
            <a:r>
              <a:rPr lang="fr-FR" altLang="fr-FR" sz="1800" dirty="0">
                <a:latin typeface="+mj-lt"/>
              </a:rPr>
              <a:t>L’adsorbat utilisé est l'azote, à la température d'ébullition de l'azote liquide sous pression atmosphérique ; cette méthode emploie des mesures volumétriques pour déterminer les quantités de gaz adsorbées en fonction de la pression d'équilibre. </a:t>
            </a:r>
          </a:p>
          <a:p>
            <a:pPr algn="just">
              <a:buFont typeface="Wingdings 2"/>
              <a:buChar char="—"/>
            </a:pPr>
            <a:endParaRPr lang="fr-FR" altLang="fr-FR" sz="1800" dirty="0">
              <a:latin typeface="+mj-lt"/>
            </a:endParaRPr>
          </a:p>
          <a:p>
            <a:pPr algn="just">
              <a:buFont typeface="Wingdings 2"/>
              <a:buChar char="—"/>
            </a:pPr>
            <a:r>
              <a:rPr lang="fr-FR" altLang="fr-FR" sz="1800" dirty="0">
                <a:latin typeface="+mj-lt"/>
              </a:rPr>
              <a:t>On introduit séquentiellement des quantités connues de gaz d'adsorption dans le porte-échantillon </a:t>
            </a:r>
          </a:p>
          <a:p>
            <a:pPr algn="just">
              <a:buFont typeface="Wingdings 2"/>
              <a:buChar char="—"/>
            </a:pPr>
            <a:endParaRPr lang="fr-FR" altLang="fr-FR" sz="1800" dirty="0">
              <a:latin typeface="+mj-lt"/>
            </a:endParaRPr>
          </a:p>
          <a:p>
            <a:pPr algn="just">
              <a:buFont typeface="Wingdings 2"/>
              <a:buChar char="—"/>
            </a:pPr>
            <a:r>
              <a:rPr lang="fr-FR" altLang="fr-FR" sz="1800" dirty="0">
                <a:latin typeface="+mj-lt"/>
              </a:rPr>
              <a:t>A chaque étape, l'adsorption du gaz par l'échantillon se produit et la pression dans le volume isolé chute jusqu'à ce que l'adsorbat et le gaz restant soient en équilibre. </a:t>
            </a:r>
          </a:p>
        </p:txBody>
      </p:sp>
      <p:sp>
        <p:nvSpPr>
          <p:cNvPr id="38917" name="Text Box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11</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3973663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76479" y="465035"/>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Adsorption</a:t>
            </a:r>
          </a:p>
        </p:txBody>
      </p:sp>
      <p:pic>
        <p:nvPicPr>
          <p:cNvPr id="3993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5576" y="1340768"/>
            <a:ext cx="2952750" cy="20923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992" y="1412776"/>
            <a:ext cx="3392487" cy="1976437"/>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313" y="3675533"/>
            <a:ext cx="3675062" cy="2328863"/>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789040"/>
            <a:ext cx="3452812" cy="2101850"/>
          </a:xfrm>
          <a:prstGeom prst="rect">
            <a:avLst/>
          </a:prstGeom>
          <a:noFill/>
          <a:extLst>
            <a:ext uri="{909E8E84-426E-40DD-AFC4-6F175D3DCCD1}">
              <a14:hiddenFill xmlns:a14="http://schemas.microsoft.com/office/drawing/2010/main">
                <a:solidFill>
                  <a:srgbClr val="FFFFFF"/>
                </a:solidFill>
              </a14:hiddenFill>
            </a:ext>
          </a:extLst>
        </p:spPr>
      </p:pic>
      <p:sp>
        <p:nvSpPr>
          <p:cNvPr id="39943" name="Rectangle 7"/>
          <p:cNvSpPr>
            <a:spLocks noChangeArrowheads="1"/>
          </p:cNvSpPr>
          <p:nvPr/>
        </p:nvSpPr>
        <p:spPr bwMode="auto">
          <a:xfrm>
            <a:off x="5148263" y="1700213"/>
            <a:ext cx="144462"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39945" name="Text Box 9"/>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12</a:t>
            </a:r>
          </a:p>
        </p:txBody>
      </p:sp>
      <p:sp>
        <p:nvSpPr>
          <p:cNvPr id="12" name="ZoneTexte 11"/>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11" name="Rectangle 10"/>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13"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3928358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4294967295"/>
          </p:nvPr>
        </p:nvSpPr>
        <p:spPr>
          <a:xfrm>
            <a:off x="323528" y="1484784"/>
            <a:ext cx="8496944" cy="45259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 typeface="Wingdings 2"/>
              <a:buChar char="—"/>
            </a:pPr>
            <a:r>
              <a:rPr lang="fr-FR" altLang="fr-FR" sz="1800" dirty="0">
                <a:latin typeface="+mj-lt"/>
              </a:rPr>
              <a:t>On détermine la quantité d'azote adsorbée pour chaque pression d'équilibre, par différence entre la quantité de gaz introduite initialement et celle restant effectivement gazeuse. </a:t>
            </a:r>
          </a:p>
          <a:p>
            <a:pPr algn="just">
              <a:buFont typeface="Wingdings 2"/>
              <a:buChar char="—"/>
            </a:pPr>
            <a:endParaRPr lang="fr-FR" altLang="fr-FR" sz="1800" dirty="0">
              <a:latin typeface="+mj-lt"/>
            </a:endParaRPr>
          </a:p>
          <a:p>
            <a:pPr algn="just">
              <a:buFont typeface="Wingdings 2"/>
              <a:buChar char="—"/>
            </a:pPr>
            <a:endParaRPr lang="fr-FR" altLang="fr-FR" sz="1800" dirty="0">
              <a:latin typeface="+mj-lt"/>
            </a:endParaRPr>
          </a:p>
          <a:p>
            <a:pPr algn="just">
              <a:buFont typeface="Wingdings 2"/>
              <a:buChar char="—"/>
            </a:pPr>
            <a:r>
              <a:rPr lang="fr-FR" altLang="fr-FR" sz="1800" dirty="0">
                <a:latin typeface="+mj-lt"/>
              </a:rPr>
              <a:t>Ces mesures successives de quantités adsorbées et de pressions d'équilibre permettent de construire l'isotherme d'adsorption ainsi que l'équation BET correspondante ; ce qui donne enfin accès à la valeur de la surface spécifique de l'échantillon .</a:t>
            </a:r>
          </a:p>
        </p:txBody>
      </p:sp>
      <p:sp>
        <p:nvSpPr>
          <p:cNvPr id="40964" name="Text Box 4"/>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13</a:t>
            </a:r>
          </a:p>
        </p:txBody>
      </p:sp>
      <p:sp>
        <p:nvSpPr>
          <p:cNvPr id="7" name="ZoneTexte 6"/>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6" name="Rectangle 5"/>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8"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1445996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67544" y="485349"/>
            <a:ext cx="7056784" cy="1143001"/>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normAutofit fontScale="90000"/>
          </a:bodyPr>
          <a:lstStyle/>
          <a:p>
            <a:r>
              <a:rPr lang="fr-FR" altLang="fr-FR" sz="4000" dirty="0"/>
              <a:t>Détermination de la surface spécifique</a:t>
            </a:r>
          </a:p>
        </p:txBody>
      </p:sp>
      <p:sp>
        <p:nvSpPr>
          <p:cNvPr id="41987" name="Rectangle 3"/>
          <p:cNvSpPr>
            <a:spLocks noGrp="1" noChangeArrowheads="1"/>
          </p:cNvSpPr>
          <p:nvPr>
            <p:ph idx="4294967295"/>
          </p:nvPr>
        </p:nvSpPr>
        <p:spPr>
          <a:xfrm>
            <a:off x="395040" y="1700808"/>
            <a:ext cx="8496944" cy="45259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just">
              <a:buFont typeface="Wingdings 2"/>
              <a:buChar char="—"/>
            </a:pPr>
            <a:r>
              <a:rPr lang="fr-FR" altLang="fr-FR" sz="1800" dirty="0">
                <a:latin typeface="+mj-lt"/>
              </a:rPr>
              <a:t>L’équation pour l’adsorption physique d’un gaz sur un solide – dite équation BET – permet de déterminer le volume adsorbé en monocouche : </a:t>
            </a:r>
            <a:r>
              <a:rPr lang="fr-FR" altLang="fr-FR" sz="1800" dirty="0" err="1">
                <a:latin typeface="+mj-lt"/>
              </a:rPr>
              <a:t>V</a:t>
            </a:r>
            <a:r>
              <a:rPr lang="fr-FR" altLang="fr-FR" sz="1800" b="1" dirty="0" err="1">
                <a:latin typeface="+mj-lt"/>
              </a:rPr>
              <a:t>m</a:t>
            </a:r>
            <a:r>
              <a:rPr lang="fr-FR" altLang="fr-FR" sz="1800" dirty="0">
                <a:latin typeface="+mj-lt"/>
              </a:rPr>
              <a:t>. Une fois ce volume connu, la surface spécifique de l’échantillon est obtenue par l’équation :</a:t>
            </a:r>
          </a:p>
          <a:p>
            <a:pPr algn="just">
              <a:buFont typeface="Wingdings 2"/>
              <a:buChar char="—"/>
            </a:pPr>
            <a:endParaRPr lang="fr-FR" altLang="fr-FR" sz="1800" dirty="0">
              <a:latin typeface="+mj-lt"/>
            </a:endParaRPr>
          </a:p>
          <a:p>
            <a:pPr algn="ctr">
              <a:buFontTx/>
              <a:buNone/>
            </a:pPr>
            <a:r>
              <a:rPr lang="fr-FR" altLang="fr-FR" sz="1800" b="1" dirty="0">
                <a:latin typeface="+mj-lt"/>
              </a:rPr>
              <a:t>S = n . </a:t>
            </a:r>
            <a:r>
              <a:rPr lang="fr-FR" altLang="fr-FR" sz="1800" b="1" dirty="0" err="1">
                <a:latin typeface="+mj-lt"/>
              </a:rPr>
              <a:t>Sm</a:t>
            </a:r>
            <a:endParaRPr lang="fr-FR" altLang="fr-FR" sz="1800" b="1" dirty="0">
              <a:latin typeface="+mj-lt"/>
            </a:endParaRPr>
          </a:p>
          <a:p>
            <a:pPr algn="just">
              <a:buFont typeface="Wingdings 2"/>
              <a:buChar char="—"/>
            </a:pPr>
            <a:endParaRPr lang="fr-FR" altLang="fr-FR" sz="1800" b="1" dirty="0">
              <a:latin typeface="+mj-lt"/>
            </a:endParaRPr>
          </a:p>
          <a:p>
            <a:pPr algn="just">
              <a:buFontTx/>
              <a:buNone/>
            </a:pPr>
            <a:r>
              <a:rPr lang="fr-FR" altLang="fr-FR" sz="1800" dirty="0">
                <a:latin typeface="+mj-lt"/>
              </a:rPr>
              <a:t>Où : S : Surface totale de l’échantillon, n : nombre de molécules de </a:t>
            </a:r>
            <a:r>
              <a:rPr lang="fr-FR" altLang="fr-FR" sz="1800" dirty="0" smtClean="0">
                <a:latin typeface="+mj-lt"/>
              </a:rPr>
              <a:t>gaz adsorbées </a:t>
            </a:r>
            <a:r>
              <a:rPr lang="fr-FR" altLang="fr-FR" sz="1800" dirty="0">
                <a:latin typeface="+mj-lt"/>
              </a:rPr>
              <a:t>en monocouche, </a:t>
            </a:r>
            <a:r>
              <a:rPr lang="fr-FR" altLang="fr-FR" sz="1800" dirty="0" err="1">
                <a:latin typeface="+mj-lt"/>
              </a:rPr>
              <a:t>S</a:t>
            </a:r>
            <a:r>
              <a:rPr lang="fr-FR" altLang="fr-FR" sz="1800" b="1" dirty="0" err="1">
                <a:latin typeface="+mj-lt"/>
              </a:rPr>
              <a:t>m</a:t>
            </a:r>
            <a:r>
              <a:rPr lang="fr-FR" altLang="fr-FR" sz="1800" dirty="0">
                <a:latin typeface="+mj-lt"/>
              </a:rPr>
              <a:t> : Surface d’une molécule de gaz</a:t>
            </a:r>
          </a:p>
          <a:p>
            <a:pPr algn="just">
              <a:buFontTx/>
              <a:buNone/>
            </a:pPr>
            <a:r>
              <a:rPr lang="fr-FR" altLang="fr-FR" sz="1800" dirty="0">
                <a:latin typeface="+mj-lt"/>
              </a:rPr>
              <a:t>S = [ ( 6. 10</a:t>
            </a:r>
            <a:r>
              <a:rPr lang="fr-FR" altLang="fr-FR" sz="1800" b="1" dirty="0">
                <a:latin typeface="+mj-lt"/>
              </a:rPr>
              <a:t>23</a:t>
            </a:r>
            <a:r>
              <a:rPr lang="fr-FR" altLang="fr-FR" sz="1800" dirty="0">
                <a:latin typeface="+mj-lt"/>
              </a:rPr>
              <a:t> .</a:t>
            </a:r>
            <a:r>
              <a:rPr lang="fr-FR" altLang="fr-FR" sz="1800" dirty="0" err="1">
                <a:latin typeface="+mj-lt"/>
              </a:rPr>
              <a:t>V</a:t>
            </a:r>
            <a:r>
              <a:rPr lang="fr-FR" altLang="fr-FR" sz="1800" b="1" dirty="0" err="1">
                <a:latin typeface="+mj-lt"/>
              </a:rPr>
              <a:t>m</a:t>
            </a:r>
            <a:r>
              <a:rPr lang="fr-FR" altLang="fr-FR" sz="1800" dirty="0">
                <a:latin typeface="+mj-lt"/>
              </a:rPr>
              <a:t> / 22214) </a:t>
            </a:r>
            <a:r>
              <a:rPr lang="fr-FR" altLang="fr-FR" sz="1800" dirty="0" err="1">
                <a:latin typeface="+mj-lt"/>
              </a:rPr>
              <a:t>S</a:t>
            </a:r>
            <a:r>
              <a:rPr lang="fr-FR" altLang="fr-FR" sz="1800" b="1" dirty="0" err="1">
                <a:latin typeface="+mj-lt"/>
              </a:rPr>
              <a:t>m</a:t>
            </a:r>
            <a:r>
              <a:rPr lang="fr-FR" altLang="fr-FR" sz="1800" dirty="0">
                <a:latin typeface="+mj-lt"/>
              </a:rPr>
              <a:t> ] / masse de </a:t>
            </a:r>
            <a:r>
              <a:rPr lang="fr-FR" altLang="fr-FR" sz="1800" dirty="0" smtClean="0">
                <a:latin typeface="+mj-lt"/>
              </a:rPr>
              <a:t>l’échantillon </a:t>
            </a:r>
            <a:r>
              <a:rPr lang="fr-FR" altLang="fr-FR" sz="1800" dirty="0">
                <a:latin typeface="+mj-lt"/>
              </a:rPr>
              <a:t>= surface spécifique en m²/g</a:t>
            </a:r>
          </a:p>
          <a:p>
            <a:pPr algn="just">
              <a:buFont typeface="Wingdings 2"/>
              <a:buChar char="—"/>
            </a:pPr>
            <a:endParaRPr lang="fr-FR" altLang="fr-FR" sz="1800" dirty="0">
              <a:latin typeface="+mj-lt"/>
            </a:endParaRPr>
          </a:p>
          <a:p>
            <a:pPr algn="just">
              <a:buFont typeface="Wingdings 2"/>
              <a:buChar char="—"/>
            </a:pPr>
            <a:r>
              <a:rPr lang="fr-FR" altLang="fr-FR" sz="1800" dirty="0">
                <a:latin typeface="+mj-lt"/>
              </a:rPr>
              <a:t>La molécule d’azote est caractérisée par une surface de 16,2A², celle du krypton de 20,2A² et celle de l’argon de 16,6A². (Ces valeurs sont données pour une température de 77 K)</a:t>
            </a:r>
          </a:p>
        </p:txBody>
      </p:sp>
      <p:sp>
        <p:nvSpPr>
          <p:cNvPr id="41988" name="Rectangle 4"/>
          <p:cNvSpPr>
            <a:spLocks noChangeArrowheads="1"/>
          </p:cNvSpPr>
          <p:nvPr/>
        </p:nvSpPr>
        <p:spPr bwMode="auto">
          <a:xfrm>
            <a:off x="3708400" y="2830872"/>
            <a:ext cx="1727200" cy="5762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fr-FR" altLang="fr-FR"/>
          </a:p>
        </p:txBody>
      </p:sp>
      <p:sp>
        <p:nvSpPr>
          <p:cNvPr id="41990" name="Text Box 6"/>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14</a:t>
            </a:r>
          </a:p>
        </p:txBody>
      </p:sp>
      <p:sp>
        <p:nvSpPr>
          <p:cNvPr id="9" name="ZoneTexte 8"/>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8" name="Rectangle 7"/>
          <p:cNvSpPr/>
          <p:nvPr/>
        </p:nvSpPr>
        <p:spPr>
          <a:xfrm>
            <a:off x="0" y="377370"/>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10"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4127429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241176" y="260648"/>
            <a:ext cx="8229600" cy="1143001"/>
          </a:xfrm>
        </p:spPr>
        <p:txBody>
          <a:bodyPr/>
          <a:lstStyle/>
          <a:p>
            <a:r>
              <a:rPr lang="fr-FR" altLang="fr-FR" dirty="0"/>
              <a:t>Interrelations</a:t>
            </a:r>
          </a:p>
        </p:txBody>
      </p:sp>
      <p:sp>
        <p:nvSpPr>
          <p:cNvPr id="43011" name="Rectangle 3"/>
          <p:cNvSpPr>
            <a:spLocks noGrp="1"/>
          </p:cNvSpPr>
          <p:nvPr>
            <p:ph idx="4294967295"/>
          </p:nvPr>
        </p:nvSpPr>
        <p:spPr>
          <a:xfrm>
            <a:off x="1475656" y="1819857"/>
            <a:ext cx="3960812" cy="4525963"/>
          </a:xfrm>
        </p:spPr>
        <p:txBody>
          <a:bodyPr/>
          <a:lstStyle/>
          <a:p>
            <a:pPr>
              <a:buFontTx/>
              <a:buChar char="•"/>
            </a:pPr>
            <a:r>
              <a:rPr lang="fr-FR" altLang="fr-FR" sz="1800" dirty="0">
                <a:latin typeface="+mj-lt"/>
              </a:rPr>
              <a:t>Densité</a:t>
            </a:r>
          </a:p>
          <a:p>
            <a:pPr>
              <a:buFontTx/>
              <a:buChar char="•"/>
            </a:pPr>
            <a:endParaRPr lang="fr-FR" altLang="fr-FR" sz="1800" dirty="0">
              <a:latin typeface="+mj-lt"/>
            </a:endParaRPr>
          </a:p>
          <a:p>
            <a:pPr>
              <a:buFontTx/>
              <a:buChar char="•"/>
            </a:pPr>
            <a:r>
              <a:rPr lang="fr-FR" altLang="fr-FR" sz="1800" dirty="0">
                <a:latin typeface="+mj-lt"/>
              </a:rPr>
              <a:t>Rugosité</a:t>
            </a:r>
          </a:p>
          <a:p>
            <a:pPr>
              <a:buFontTx/>
              <a:buChar char="•"/>
            </a:pPr>
            <a:endParaRPr lang="fr-FR" altLang="fr-FR" sz="1800" dirty="0">
              <a:latin typeface="+mj-lt"/>
            </a:endParaRPr>
          </a:p>
          <a:p>
            <a:pPr>
              <a:buFontTx/>
              <a:buChar char="•"/>
            </a:pPr>
            <a:r>
              <a:rPr lang="fr-FR" altLang="fr-FR" sz="1800" dirty="0">
                <a:latin typeface="+mj-lt"/>
              </a:rPr>
              <a:t>Angle de contact</a:t>
            </a:r>
          </a:p>
        </p:txBody>
      </p:sp>
      <p:sp>
        <p:nvSpPr>
          <p:cNvPr id="43013" name="Text Box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15</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443691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539552" y="485350"/>
            <a:ext cx="8229600" cy="1143001"/>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Lexique</a:t>
            </a:r>
          </a:p>
        </p:txBody>
      </p:sp>
      <p:sp>
        <p:nvSpPr>
          <p:cNvPr id="44035" name="Rectangle 3"/>
          <p:cNvSpPr>
            <a:spLocks noGrp="1" noChangeArrowheads="1"/>
          </p:cNvSpPr>
          <p:nvPr>
            <p:ph sz="half" idx="4294967295"/>
          </p:nvPr>
        </p:nvSpPr>
        <p:spPr>
          <a:xfrm>
            <a:off x="683568" y="1412776"/>
            <a:ext cx="4038600" cy="45259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FontTx/>
              <a:buNone/>
            </a:pPr>
            <a:r>
              <a:rPr lang="fr-FR" altLang="fr-FR" sz="2400" b="1" i="1" dirty="0"/>
              <a:t>Français</a:t>
            </a:r>
          </a:p>
          <a:p>
            <a:pPr>
              <a:buFontTx/>
              <a:buNone/>
            </a:pPr>
            <a:endParaRPr lang="fr-FR" altLang="fr-FR" sz="2400" dirty="0" smtClean="0"/>
          </a:p>
          <a:p>
            <a:pPr lvl="1" algn="ctr">
              <a:buFont typeface="Wingdings 2"/>
              <a:buChar char="—"/>
            </a:pPr>
            <a:r>
              <a:rPr lang="fr-FR" altLang="fr-FR" sz="2000" dirty="0"/>
              <a:t>Monocouche</a:t>
            </a:r>
          </a:p>
          <a:p>
            <a:pPr algn="ctr">
              <a:buFont typeface="Wingdings 2"/>
              <a:buChar char="—"/>
            </a:pPr>
            <a:endParaRPr lang="fr-FR" altLang="fr-FR" sz="2400" dirty="0"/>
          </a:p>
          <a:p>
            <a:pPr lvl="1" algn="ctr">
              <a:buFont typeface="Wingdings 2"/>
              <a:buChar char="—"/>
            </a:pPr>
            <a:r>
              <a:rPr lang="fr-FR" altLang="fr-FR" sz="2000" dirty="0"/>
              <a:t>Multicouche</a:t>
            </a:r>
          </a:p>
          <a:p>
            <a:pPr>
              <a:buFont typeface="Wingdings 2"/>
              <a:buChar char="—"/>
            </a:pPr>
            <a:endParaRPr lang="fr-FR" altLang="fr-FR" sz="2400" dirty="0"/>
          </a:p>
          <a:p>
            <a:pPr>
              <a:buFont typeface="Wingdings 2"/>
              <a:buChar char="—"/>
            </a:pPr>
            <a:endParaRPr lang="fr-FR" altLang="fr-FR" sz="2400" dirty="0"/>
          </a:p>
        </p:txBody>
      </p:sp>
      <p:sp>
        <p:nvSpPr>
          <p:cNvPr id="44036" name="Rectangle 4"/>
          <p:cNvSpPr>
            <a:spLocks noGrp="1" noChangeArrowheads="1"/>
          </p:cNvSpPr>
          <p:nvPr>
            <p:ph sz="half" idx="4294967295"/>
          </p:nvPr>
        </p:nvSpPr>
        <p:spPr>
          <a:xfrm>
            <a:off x="4208884" y="1412776"/>
            <a:ext cx="4038600" cy="45259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FontTx/>
              <a:buNone/>
            </a:pPr>
            <a:r>
              <a:rPr lang="fr-FR" altLang="fr-FR" sz="2400" b="1" i="1" dirty="0"/>
              <a:t>Anglais</a:t>
            </a:r>
          </a:p>
          <a:p>
            <a:pPr>
              <a:buFontTx/>
              <a:buNone/>
            </a:pPr>
            <a:endParaRPr lang="fr-FR" altLang="fr-FR" sz="2400" dirty="0"/>
          </a:p>
          <a:p>
            <a:pPr lvl="1" algn="ctr">
              <a:buFont typeface="Wingdings 2"/>
              <a:buChar char="—"/>
            </a:pPr>
            <a:r>
              <a:rPr lang="fr-FR" altLang="fr-FR" sz="2000" dirty="0" err="1"/>
              <a:t>Monolayer</a:t>
            </a:r>
            <a:endParaRPr lang="fr-FR" altLang="fr-FR" sz="2000" dirty="0"/>
          </a:p>
          <a:p>
            <a:pPr algn="ctr">
              <a:buFont typeface="Wingdings 2"/>
              <a:buChar char="—"/>
            </a:pPr>
            <a:endParaRPr lang="fr-FR" altLang="fr-FR" sz="2400" dirty="0"/>
          </a:p>
          <a:p>
            <a:pPr lvl="1" algn="ctr">
              <a:buFont typeface="Wingdings 2"/>
              <a:buChar char="—"/>
            </a:pPr>
            <a:r>
              <a:rPr lang="fr-FR" altLang="fr-FR" sz="2000" dirty="0" err="1"/>
              <a:t>Multilayer</a:t>
            </a:r>
            <a:endParaRPr lang="fr-FR" altLang="fr-FR" sz="2000" dirty="0"/>
          </a:p>
          <a:p>
            <a:pPr>
              <a:buFont typeface="Wingdings 2"/>
              <a:buChar char="—"/>
            </a:pPr>
            <a:endParaRPr lang="fr-FR" altLang="fr-FR" sz="2400" dirty="0"/>
          </a:p>
          <a:p>
            <a:pPr>
              <a:buFont typeface="Wingdings 2"/>
              <a:buChar char="—"/>
            </a:pPr>
            <a:endParaRPr lang="fr-FR" altLang="fr-FR" sz="2400" dirty="0"/>
          </a:p>
        </p:txBody>
      </p:sp>
      <p:sp>
        <p:nvSpPr>
          <p:cNvPr id="44038" name="Text Box 6"/>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16</a:t>
            </a:r>
          </a:p>
        </p:txBody>
      </p:sp>
      <p:sp>
        <p:nvSpPr>
          <p:cNvPr id="9" name="ZoneTexte 8"/>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8" name="Rectangle 7"/>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10"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475117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85302" y="485350"/>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Sources</a:t>
            </a:r>
          </a:p>
        </p:txBody>
      </p:sp>
      <p:sp>
        <p:nvSpPr>
          <p:cNvPr id="45059" name="Rectangle 3"/>
          <p:cNvSpPr>
            <a:spLocks noGrp="1" noChangeArrowheads="1"/>
          </p:cNvSpPr>
          <p:nvPr>
            <p:ph idx="4294967295"/>
          </p:nvPr>
        </p:nvSpPr>
        <p:spPr>
          <a:xfrm>
            <a:off x="791369" y="1412776"/>
            <a:ext cx="7561262" cy="45259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nSpc>
                <a:spcPct val="80000"/>
              </a:lnSpc>
              <a:buFont typeface="Wingdings 2"/>
              <a:buNone/>
            </a:pPr>
            <a:endParaRPr lang="fr-FR" altLang="fr-FR" sz="1800" dirty="0"/>
          </a:p>
          <a:p>
            <a:pPr>
              <a:lnSpc>
                <a:spcPct val="80000"/>
              </a:lnSpc>
            </a:pPr>
            <a:r>
              <a:rPr lang="fr-FR" altLang="fr-FR" sz="1800" dirty="0">
                <a:latin typeface="+mj-lt"/>
                <a:hlinkClick r:id="rId2"/>
              </a:rPr>
              <a:t>http://</a:t>
            </a:r>
            <a:r>
              <a:rPr lang="fr-FR" altLang="fr-FR" sz="1800" dirty="0" smtClean="0">
                <a:latin typeface="+mj-lt"/>
                <a:hlinkClick r:id="rId2"/>
              </a:rPr>
              <a:t>www.france-scientifique.fr/produits/caracterisations-des poudres/surface-</a:t>
            </a:r>
            <a:r>
              <a:rPr lang="fr-FR" altLang="fr-FR" sz="1800" dirty="0" err="1" smtClean="0">
                <a:latin typeface="+mj-lt"/>
                <a:hlinkClick r:id="rId2"/>
              </a:rPr>
              <a:t>specifique</a:t>
            </a:r>
            <a:r>
              <a:rPr lang="fr-FR" altLang="fr-FR" sz="1800" dirty="0" smtClean="0">
                <a:latin typeface="+mj-lt"/>
                <a:hlinkClick r:id="rId2"/>
              </a:rPr>
              <a:t>-</a:t>
            </a:r>
            <a:r>
              <a:rPr lang="fr-FR" altLang="fr-FR" sz="1800" dirty="0" err="1" smtClean="0">
                <a:latin typeface="+mj-lt"/>
                <a:hlinkClick r:id="rId2"/>
              </a:rPr>
              <a:t>bet</a:t>
            </a:r>
            <a:r>
              <a:rPr lang="fr-FR" altLang="fr-FR" sz="1800" dirty="0">
                <a:latin typeface="+mj-lt"/>
                <a:hlinkClick r:id="rId2"/>
              </a:rPr>
              <a:t>/</a:t>
            </a:r>
            <a:endParaRPr lang="fr-FR" altLang="fr-FR" sz="1800" dirty="0">
              <a:latin typeface="+mj-lt"/>
            </a:endParaRPr>
          </a:p>
          <a:p>
            <a:pPr marL="0" indent="0">
              <a:lnSpc>
                <a:spcPct val="80000"/>
              </a:lnSpc>
              <a:buFont typeface="Wingdings 2"/>
              <a:buNone/>
            </a:pPr>
            <a:r>
              <a:rPr lang="fr-FR" altLang="fr-FR" sz="1800" dirty="0">
                <a:latin typeface="+mj-lt"/>
              </a:rPr>
              <a:t>	Information sur l’adsorption, B.E.T</a:t>
            </a:r>
          </a:p>
          <a:p>
            <a:pPr marL="0" indent="0">
              <a:lnSpc>
                <a:spcPct val="80000"/>
              </a:lnSpc>
              <a:buFont typeface="Wingdings 2"/>
              <a:buNone/>
            </a:pPr>
            <a:endParaRPr lang="fr-FR" altLang="fr-FR" sz="1800" dirty="0">
              <a:latin typeface="+mj-lt"/>
            </a:endParaRPr>
          </a:p>
          <a:p>
            <a:pPr>
              <a:lnSpc>
                <a:spcPct val="80000"/>
              </a:lnSpc>
            </a:pPr>
            <a:r>
              <a:rPr lang="fr-FR" altLang="fr-FR" sz="1800" dirty="0">
                <a:latin typeface="+mj-lt"/>
                <a:hlinkClick r:id="rId3"/>
              </a:rPr>
              <a:t>http://www.bv.transports.gouv.qc.ca/mono/0981151.pdf*</a:t>
            </a:r>
            <a:endParaRPr lang="fr-FR" altLang="fr-FR" sz="1800" dirty="0">
              <a:latin typeface="+mj-lt"/>
            </a:endParaRPr>
          </a:p>
          <a:p>
            <a:pPr marL="0" indent="0">
              <a:lnSpc>
                <a:spcPct val="80000"/>
              </a:lnSpc>
              <a:buFont typeface="Wingdings 2"/>
              <a:buNone/>
            </a:pPr>
            <a:r>
              <a:rPr lang="fr-FR" altLang="fr-FR" sz="1800" dirty="0">
                <a:latin typeface="+mj-lt"/>
              </a:rPr>
              <a:t>	Formule, Principe</a:t>
            </a:r>
          </a:p>
          <a:p>
            <a:pPr marL="0" indent="0">
              <a:lnSpc>
                <a:spcPct val="80000"/>
              </a:lnSpc>
              <a:buFontTx/>
              <a:buChar char="•"/>
            </a:pPr>
            <a:endParaRPr lang="fr-FR" altLang="fr-FR" sz="1800" dirty="0">
              <a:latin typeface="+mj-lt"/>
            </a:endParaRPr>
          </a:p>
          <a:p>
            <a:pPr>
              <a:lnSpc>
                <a:spcPct val="80000"/>
              </a:lnSpc>
            </a:pPr>
            <a:r>
              <a:rPr lang="fr-FR" altLang="fr-FR" sz="1800" dirty="0">
                <a:latin typeface="+mj-lt"/>
                <a:hlinkClick r:id="rId4"/>
              </a:rPr>
              <a:t>http://</a:t>
            </a:r>
            <a:r>
              <a:rPr lang="fr-FR" altLang="fr-FR" sz="1800" dirty="0" smtClean="0">
                <a:latin typeface="+mj-lt"/>
                <a:hlinkClick r:id="rId4"/>
              </a:rPr>
              <a:t>www.sgm.univ-savoie.fr/LP/Caraterisations-matériaux.html</a:t>
            </a:r>
            <a:endParaRPr lang="fr-FR" altLang="fr-FR" sz="1800" dirty="0">
              <a:latin typeface="+mj-lt"/>
            </a:endParaRPr>
          </a:p>
          <a:p>
            <a:pPr marL="0" indent="0">
              <a:lnSpc>
                <a:spcPct val="80000"/>
              </a:lnSpc>
              <a:buFont typeface="Wingdings 2"/>
              <a:buNone/>
            </a:pPr>
            <a:r>
              <a:rPr lang="fr-FR" altLang="fr-FR" sz="1800" dirty="0">
                <a:latin typeface="+mj-lt"/>
              </a:rPr>
              <a:t>	Présentation de </a:t>
            </a:r>
            <a:r>
              <a:rPr lang="fr-FR" altLang="fr-FR" sz="1800" dirty="0" err="1">
                <a:latin typeface="+mj-lt"/>
              </a:rPr>
              <a:t>RIVIER.Cedric</a:t>
            </a:r>
            <a:r>
              <a:rPr lang="fr-FR" altLang="fr-FR" sz="1800" dirty="0">
                <a:latin typeface="+mj-lt"/>
              </a:rPr>
              <a:t>--</a:t>
            </a:r>
            <a:r>
              <a:rPr lang="fr-FR" altLang="fr-FR" sz="1800" dirty="0" err="1">
                <a:latin typeface="+mj-lt"/>
              </a:rPr>
              <a:t>DUC.Anthony</a:t>
            </a:r>
            <a:r>
              <a:rPr lang="fr-FR" altLang="fr-FR" sz="1800" dirty="0">
                <a:latin typeface="+mj-lt"/>
              </a:rPr>
              <a:t> (2005/2006</a:t>
            </a:r>
            <a:r>
              <a:rPr lang="fr-FR" altLang="fr-FR" sz="1800" dirty="0" smtClean="0">
                <a:latin typeface="+mj-lt"/>
              </a:rPr>
              <a:t>)</a:t>
            </a:r>
          </a:p>
          <a:p>
            <a:pPr lvl="0">
              <a:lnSpc>
                <a:spcPct val="80000"/>
              </a:lnSpc>
              <a:buClr>
                <a:srgbClr val="0BD0D9"/>
              </a:buClr>
              <a:buNone/>
            </a:pPr>
            <a:r>
              <a:rPr lang="fr-FR" altLang="fr-FR" sz="1800" dirty="0">
                <a:latin typeface="+mj-lt"/>
              </a:rPr>
              <a:t>	</a:t>
            </a:r>
            <a:r>
              <a:rPr lang="fr-FR" altLang="fr-FR" sz="1800" dirty="0" smtClean="0">
                <a:latin typeface="+mj-lt"/>
              </a:rPr>
              <a:t>	</a:t>
            </a:r>
            <a:r>
              <a:rPr lang="fr-FR" altLang="fr-FR" sz="1800" dirty="0" smtClean="0">
                <a:solidFill>
                  <a:prstClr val="black"/>
                </a:solidFill>
                <a:latin typeface="+mj-lt"/>
                <a:cs typeface="Arial" panose="020B0604020202020204" pitchFamily="34" charset="0"/>
              </a:rPr>
              <a:t>Présentation </a:t>
            </a:r>
            <a:r>
              <a:rPr lang="fr-FR" altLang="fr-FR" sz="1800" dirty="0">
                <a:solidFill>
                  <a:prstClr val="black"/>
                </a:solidFill>
                <a:latin typeface="+mj-lt"/>
                <a:cs typeface="Arial" panose="020B0604020202020204" pitchFamily="34" charset="0"/>
              </a:rPr>
              <a:t>de </a:t>
            </a:r>
            <a:r>
              <a:rPr lang="de-DE" altLang="fr-FR" sz="1800" dirty="0">
                <a:solidFill>
                  <a:prstClr val="black"/>
                </a:solidFill>
                <a:latin typeface="+mj-lt"/>
              </a:rPr>
              <a:t>CHARROIN Julien - SENG </a:t>
            </a:r>
            <a:r>
              <a:rPr lang="de-DE" altLang="fr-FR" sz="1800" dirty="0" err="1">
                <a:solidFill>
                  <a:prstClr val="black"/>
                </a:solidFill>
                <a:latin typeface="+mj-lt"/>
              </a:rPr>
              <a:t>Kes</a:t>
            </a:r>
            <a:r>
              <a:rPr lang="de-DE" altLang="fr-FR" sz="1800" dirty="0">
                <a:solidFill>
                  <a:prstClr val="black"/>
                </a:solidFill>
                <a:latin typeface="+mj-lt"/>
              </a:rPr>
              <a:t> Albert</a:t>
            </a:r>
            <a:r>
              <a:rPr lang="fr-FR" altLang="fr-FR" sz="1800" dirty="0">
                <a:solidFill>
                  <a:prstClr val="black"/>
                </a:solidFill>
                <a:latin typeface="+mj-lt"/>
              </a:rPr>
              <a:t> </a:t>
            </a:r>
            <a:r>
              <a:rPr lang="fr-FR" altLang="fr-FR" sz="1800" dirty="0">
                <a:solidFill>
                  <a:prstClr val="black"/>
                </a:solidFill>
                <a:latin typeface="+mj-lt"/>
                <a:cs typeface="Arial" panose="020B0604020202020204" pitchFamily="34" charset="0"/>
              </a:rPr>
              <a:t>(</a:t>
            </a:r>
            <a:r>
              <a:rPr lang="fr-FR" altLang="fr-FR" sz="1800" dirty="0" smtClean="0">
                <a:solidFill>
                  <a:prstClr val="black"/>
                </a:solidFill>
                <a:latin typeface="+mj-lt"/>
                <a:cs typeface="Arial" panose="020B0604020202020204" pitchFamily="34" charset="0"/>
              </a:rPr>
              <a:t>2013-	2014</a:t>
            </a:r>
            <a:r>
              <a:rPr lang="fr-FR" altLang="fr-FR" sz="1800" dirty="0">
                <a:solidFill>
                  <a:prstClr val="black"/>
                </a:solidFill>
                <a:latin typeface="+mj-lt"/>
                <a:cs typeface="Arial" panose="020B0604020202020204" pitchFamily="34" charset="0"/>
              </a:rPr>
              <a:t>)</a:t>
            </a:r>
          </a:p>
          <a:p>
            <a:pPr marL="0" indent="0">
              <a:lnSpc>
                <a:spcPct val="80000"/>
              </a:lnSpc>
              <a:buFont typeface="Wingdings 2"/>
              <a:buNone/>
            </a:pPr>
            <a:endParaRPr lang="fr-FR" altLang="fr-FR" sz="1800" dirty="0">
              <a:latin typeface="+mj-lt"/>
            </a:endParaRPr>
          </a:p>
          <a:p>
            <a:pPr marL="0" indent="0">
              <a:lnSpc>
                <a:spcPct val="80000"/>
              </a:lnSpc>
              <a:buFontTx/>
              <a:buBlip>
                <a:blip r:embed="rId5"/>
              </a:buBlip>
            </a:pPr>
            <a:endParaRPr lang="fr-FR" altLang="fr-FR" sz="2000" dirty="0">
              <a:latin typeface="+mj-lt"/>
            </a:endParaRPr>
          </a:p>
          <a:p>
            <a:pPr marL="0" indent="0">
              <a:lnSpc>
                <a:spcPct val="80000"/>
              </a:lnSpc>
              <a:buFont typeface="Wingdings 2"/>
              <a:buNone/>
            </a:pPr>
            <a:endParaRPr lang="fr-FR" altLang="fr-FR" sz="2000" dirty="0">
              <a:latin typeface="+mj-lt"/>
            </a:endParaRPr>
          </a:p>
          <a:p>
            <a:pPr marL="0" indent="0">
              <a:lnSpc>
                <a:spcPct val="80000"/>
              </a:lnSpc>
              <a:buFont typeface="Wingdings 2"/>
              <a:buChar char="—"/>
            </a:pPr>
            <a:endParaRPr lang="fr-FR" altLang="fr-FR" sz="2000" dirty="0">
              <a:latin typeface="Comic Sans MS"/>
            </a:endParaRPr>
          </a:p>
        </p:txBody>
      </p:sp>
      <p:sp>
        <p:nvSpPr>
          <p:cNvPr id="45061" name="Text Box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17</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628040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4294967295"/>
          </p:nvPr>
        </p:nvSpPr>
        <p:spPr>
          <a:xfrm>
            <a:off x="2339752" y="1484784"/>
            <a:ext cx="5688012" cy="4525962"/>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0"/>
              </a:spcBef>
            </a:pPr>
            <a:r>
              <a:rPr lang="fr-FR" altLang="fr-FR" sz="1800" dirty="0">
                <a:latin typeface="+mj-lt"/>
              </a:rPr>
              <a:t>Présentation</a:t>
            </a:r>
          </a:p>
          <a:p>
            <a:pPr>
              <a:lnSpc>
                <a:spcPct val="150000"/>
              </a:lnSpc>
              <a:spcBef>
                <a:spcPct val="0"/>
              </a:spcBef>
            </a:pPr>
            <a:r>
              <a:rPr lang="fr-FR" altLang="fr-FR" sz="1800" dirty="0">
                <a:latin typeface="+mj-lt"/>
              </a:rPr>
              <a:t>Définition et principe</a:t>
            </a:r>
          </a:p>
          <a:p>
            <a:pPr>
              <a:lnSpc>
                <a:spcPct val="150000"/>
              </a:lnSpc>
              <a:spcBef>
                <a:spcPct val="0"/>
              </a:spcBef>
            </a:pPr>
            <a:r>
              <a:rPr lang="fr-FR" altLang="fr-FR" sz="1800" dirty="0">
                <a:latin typeface="+mj-lt"/>
              </a:rPr>
              <a:t>B.E.T.</a:t>
            </a:r>
          </a:p>
          <a:p>
            <a:pPr>
              <a:lnSpc>
                <a:spcPct val="150000"/>
              </a:lnSpc>
              <a:spcBef>
                <a:spcPct val="0"/>
              </a:spcBef>
            </a:pPr>
            <a:r>
              <a:rPr lang="fr-FR" altLang="fr-FR" sz="1800" dirty="0">
                <a:latin typeface="+mj-lt"/>
              </a:rPr>
              <a:t>Adsorption</a:t>
            </a:r>
          </a:p>
          <a:p>
            <a:pPr>
              <a:lnSpc>
                <a:spcPct val="150000"/>
              </a:lnSpc>
              <a:spcBef>
                <a:spcPct val="0"/>
              </a:spcBef>
            </a:pPr>
            <a:r>
              <a:rPr lang="fr-FR" altLang="fr-FR" sz="1800" dirty="0">
                <a:latin typeface="+mj-lt"/>
              </a:rPr>
              <a:t>Préparation de l’échantillon </a:t>
            </a:r>
          </a:p>
          <a:p>
            <a:pPr>
              <a:lnSpc>
                <a:spcPct val="150000"/>
              </a:lnSpc>
              <a:spcBef>
                <a:spcPct val="0"/>
              </a:spcBef>
            </a:pPr>
            <a:r>
              <a:rPr lang="fr-FR" altLang="fr-FR" sz="1800" dirty="0">
                <a:latin typeface="+mj-lt"/>
              </a:rPr>
              <a:t>Réfrigération</a:t>
            </a:r>
          </a:p>
          <a:p>
            <a:pPr>
              <a:lnSpc>
                <a:spcPct val="150000"/>
              </a:lnSpc>
              <a:spcBef>
                <a:spcPct val="0"/>
              </a:spcBef>
            </a:pPr>
            <a:r>
              <a:rPr lang="fr-FR" altLang="fr-FR" sz="1800" dirty="0">
                <a:latin typeface="+mj-lt"/>
              </a:rPr>
              <a:t>Interrelations</a:t>
            </a:r>
          </a:p>
          <a:p>
            <a:pPr>
              <a:lnSpc>
                <a:spcPct val="150000"/>
              </a:lnSpc>
              <a:spcBef>
                <a:spcPct val="0"/>
              </a:spcBef>
            </a:pPr>
            <a:r>
              <a:rPr lang="fr-FR" altLang="fr-FR" sz="1800" dirty="0">
                <a:latin typeface="+mj-lt"/>
              </a:rPr>
              <a:t>Lexique</a:t>
            </a:r>
          </a:p>
          <a:p>
            <a:pPr>
              <a:lnSpc>
                <a:spcPct val="150000"/>
              </a:lnSpc>
              <a:spcBef>
                <a:spcPct val="0"/>
              </a:spcBef>
            </a:pPr>
            <a:r>
              <a:rPr lang="fr-FR" altLang="fr-FR" sz="1800" dirty="0">
                <a:latin typeface="+mj-lt"/>
              </a:rPr>
              <a:t>Sources</a:t>
            </a:r>
          </a:p>
          <a:p>
            <a:pPr marL="0" indent="0">
              <a:lnSpc>
                <a:spcPct val="90000"/>
              </a:lnSpc>
              <a:spcBef>
                <a:spcPct val="0"/>
              </a:spcBef>
              <a:buFontTx/>
              <a:buNone/>
            </a:pPr>
            <a:endParaRPr lang="fr-FR" altLang="fr-FR" sz="2400" dirty="0"/>
          </a:p>
          <a:p>
            <a:pPr marL="0" indent="0">
              <a:lnSpc>
                <a:spcPct val="90000"/>
              </a:lnSpc>
              <a:spcBef>
                <a:spcPct val="0"/>
              </a:spcBef>
              <a:buFontTx/>
              <a:buNone/>
            </a:pPr>
            <a:endParaRPr lang="fr-FR" altLang="fr-FR" sz="2800" dirty="0">
              <a:latin typeface="Comic Sans MS"/>
            </a:endParaRPr>
          </a:p>
        </p:txBody>
      </p:sp>
      <p:sp>
        <p:nvSpPr>
          <p:cNvPr id="29701" name="Rectangle 5"/>
          <p:cNvSpPr>
            <a:spLocks noGrp="1"/>
          </p:cNvSpPr>
          <p:nvPr>
            <p:ph type="title" idx="4294967295"/>
          </p:nvPr>
        </p:nvSpPr>
        <p:spPr>
          <a:xfrm>
            <a:off x="251520" y="640429"/>
            <a:ext cx="5740400" cy="720725"/>
          </a:xfrm>
        </p:spPr>
        <p:txBody>
          <a:bodyPr/>
          <a:lstStyle/>
          <a:p>
            <a:r>
              <a:rPr lang="fr-FR" altLang="fr-FR" sz="4000" dirty="0"/>
              <a:t>Plan</a:t>
            </a:r>
          </a:p>
        </p:txBody>
      </p:sp>
      <p:sp>
        <p:nvSpPr>
          <p:cNvPr id="29700" name="Text Box 4"/>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2</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468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2177056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title" idx="4294967295"/>
          </p:nvPr>
        </p:nvSpPr>
        <p:spPr>
          <a:xfrm>
            <a:off x="179512" y="233947"/>
            <a:ext cx="8229600" cy="1143001"/>
          </a:xfrm>
        </p:spPr>
        <p:txBody>
          <a:bodyPr/>
          <a:lstStyle/>
          <a:p>
            <a:r>
              <a:rPr lang="fr-FR" altLang="fr-FR" sz="4000" dirty="0"/>
              <a:t>Mise en garde</a:t>
            </a:r>
          </a:p>
        </p:txBody>
      </p:sp>
      <p:sp>
        <p:nvSpPr>
          <p:cNvPr id="30724" name="Rectangle 4"/>
          <p:cNvSpPr>
            <a:spLocks noGrp="1"/>
          </p:cNvSpPr>
          <p:nvPr>
            <p:ph idx="4294967295"/>
          </p:nvPr>
        </p:nvSpPr>
        <p:spPr>
          <a:xfrm>
            <a:off x="899592" y="1556792"/>
            <a:ext cx="4071938" cy="4389438"/>
          </a:xfrm>
        </p:spPr>
        <p:txBody>
          <a:bodyPr/>
          <a:lstStyle/>
          <a:p>
            <a:pPr>
              <a:buFont typeface="Wingdings 2"/>
              <a:buChar char="—"/>
            </a:pPr>
            <a:r>
              <a:rPr lang="fr-FR" altLang="fr-FR" sz="1200" dirty="0">
                <a:latin typeface="+mj-lt"/>
              </a:rPr>
              <a:t>Cette présentation à été réalisée dans le cadre de notre formation en licence professionnelle plasturgie ; elle résulte de la synthèse des sources (Cf. fin de présentation) que nous avons pu trouver, et nous ne pouvons en aucun cas être tenu responsable des éventuelles erreurs techniques.</a:t>
            </a:r>
          </a:p>
          <a:p>
            <a:pPr>
              <a:buFont typeface="Wingdings 2"/>
              <a:buChar char="—"/>
            </a:pPr>
            <a:r>
              <a:rPr lang="fr-FR" altLang="fr-FR" sz="1200" dirty="0">
                <a:latin typeface="+mj-lt"/>
              </a:rPr>
              <a:t>Vous devrez être critique quand à l’utilisation de ce support, et nous vous invitons à vous référer directement aux sources citées.	</a:t>
            </a:r>
          </a:p>
          <a:p>
            <a:pPr>
              <a:buFont typeface="Wingdings 2"/>
              <a:buChar char="—"/>
            </a:pPr>
            <a:r>
              <a:rPr lang="fr-FR" altLang="fr-FR" sz="1200" dirty="0">
                <a:latin typeface="+mj-lt"/>
              </a:rPr>
              <a:t>•Si ... </a:t>
            </a:r>
            <a:br>
              <a:rPr lang="fr-FR" altLang="fr-FR" sz="1200" dirty="0">
                <a:latin typeface="+mj-lt"/>
              </a:rPr>
            </a:br>
            <a:r>
              <a:rPr lang="fr-FR" altLang="fr-FR" sz="1200" dirty="0">
                <a:latin typeface="+mj-lt"/>
              </a:rPr>
              <a:t> </a:t>
            </a:r>
            <a:r>
              <a:rPr lang="fr-FR" altLang="fr-FR" sz="1200" b="1" dirty="0">
                <a:latin typeface="+mj-lt"/>
              </a:rPr>
              <a:t>- vous rencontrez un problème de navigation (type </a:t>
            </a:r>
            <a:r>
              <a:rPr lang="fr-FR" altLang="fr-FR" sz="1200" b="1" dirty="0" err="1">
                <a:latin typeface="+mj-lt"/>
              </a:rPr>
              <a:t>error</a:t>
            </a:r>
            <a:r>
              <a:rPr lang="fr-FR" altLang="fr-FR" sz="1200" b="1" dirty="0">
                <a:latin typeface="+mj-lt"/>
              </a:rPr>
              <a:t> 404),</a:t>
            </a:r>
            <a:br>
              <a:rPr lang="fr-FR" altLang="fr-FR" sz="1200" b="1" dirty="0">
                <a:latin typeface="+mj-lt"/>
              </a:rPr>
            </a:br>
            <a:r>
              <a:rPr lang="fr-FR" altLang="fr-FR" sz="1200" b="1" dirty="0">
                <a:latin typeface="+mj-lt"/>
              </a:rPr>
              <a:t> - vous tombez sur une faute ... de frappe,</a:t>
            </a:r>
            <a:br>
              <a:rPr lang="fr-FR" altLang="fr-FR" sz="1200" b="1" dirty="0">
                <a:latin typeface="+mj-lt"/>
              </a:rPr>
            </a:br>
            <a:r>
              <a:rPr lang="fr-FR" altLang="fr-FR" sz="1200" b="1" dirty="0">
                <a:latin typeface="+mj-lt"/>
              </a:rPr>
              <a:t>  - vous pensez que des choses manques ou sont en trop,</a:t>
            </a:r>
            <a:br>
              <a:rPr lang="fr-FR" altLang="fr-FR" sz="1200" b="1" dirty="0">
                <a:latin typeface="+mj-lt"/>
              </a:rPr>
            </a:br>
            <a:r>
              <a:rPr lang="fr-FR" altLang="fr-FR" sz="1200" b="1" dirty="0">
                <a:latin typeface="+mj-lt"/>
              </a:rPr>
              <a:t>  - vous pensez que nous ne respectons pas vos droits d'auteur,</a:t>
            </a:r>
            <a:br>
              <a:rPr lang="fr-FR" altLang="fr-FR" sz="1200" b="1" dirty="0">
                <a:latin typeface="+mj-lt"/>
              </a:rPr>
            </a:br>
            <a:r>
              <a:rPr lang="fr-FR" altLang="fr-FR" sz="1200" dirty="0">
                <a:latin typeface="+mj-lt"/>
              </a:rPr>
              <a:t/>
            </a:r>
            <a:br>
              <a:rPr lang="fr-FR" altLang="fr-FR" sz="1200" dirty="0">
                <a:latin typeface="+mj-lt"/>
              </a:rPr>
            </a:br>
            <a:r>
              <a:rPr lang="fr-FR" altLang="fr-FR" sz="1200" dirty="0">
                <a:latin typeface="+mj-lt"/>
              </a:rPr>
              <a:t>en d'autres termes si vous pensez que ce site doit être modifié.</a:t>
            </a:r>
            <a:br>
              <a:rPr lang="fr-FR" altLang="fr-FR" sz="1200" dirty="0">
                <a:latin typeface="+mj-lt"/>
              </a:rPr>
            </a:br>
            <a:r>
              <a:rPr lang="fr-FR" altLang="fr-FR" sz="1200" dirty="0">
                <a:latin typeface="+mj-lt"/>
              </a:rPr>
              <a:t/>
            </a:r>
            <a:br>
              <a:rPr lang="fr-FR" altLang="fr-FR" sz="1200" dirty="0">
                <a:latin typeface="+mj-lt"/>
              </a:rPr>
            </a:br>
            <a:r>
              <a:rPr lang="fr-FR" altLang="fr-FR" sz="1200" dirty="0">
                <a:latin typeface="+mj-lt"/>
              </a:rPr>
              <a:t>Merci de </a:t>
            </a:r>
            <a:r>
              <a:rPr lang="fr-FR" altLang="fr-FR" sz="1200" dirty="0">
                <a:latin typeface="+mj-lt"/>
                <a:hlinkClick r:id="rId2"/>
              </a:rPr>
              <a:t>nous contacter </a:t>
            </a:r>
            <a:r>
              <a:rPr lang="fr-FR" altLang="fr-FR" sz="1200" dirty="0">
                <a:latin typeface="+mj-lt"/>
              </a:rPr>
              <a:t>pour nous suggérer vos modifications, nous corrigerons ... </a:t>
            </a:r>
          </a:p>
          <a:p>
            <a:pPr>
              <a:buFont typeface="Wingdings 2"/>
              <a:buChar char="—"/>
            </a:pPr>
            <a:endParaRPr lang="fr-FR" altLang="fr-FR" dirty="0"/>
          </a:p>
        </p:txBody>
      </p:sp>
      <p:pic>
        <p:nvPicPr>
          <p:cNvPr id="30725" name="Picture 1" descr="attention2"/>
          <p:cNvPicPr>
            <a:picLocks noChangeAspect="1" noChangeArrowheads="1"/>
          </p:cNvPicPr>
          <p:nvPr/>
        </p:nvPicPr>
        <p:blipFill>
          <a:blip r:embed="rId3">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5220072" y="1376948"/>
            <a:ext cx="3355975" cy="4608513"/>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3</a:t>
            </a:r>
          </a:p>
        </p:txBody>
      </p:sp>
      <p:sp>
        <p:nvSpPr>
          <p:cNvPr id="9" name="ZoneTexte 8"/>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8" name="Rectangle 7"/>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10"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3388304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3568" y="497401"/>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Présentation</a:t>
            </a:r>
          </a:p>
        </p:txBody>
      </p:sp>
      <p:sp>
        <p:nvSpPr>
          <p:cNvPr id="31747" name="Rectangle 3"/>
          <p:cNvSpPr>
            <a:spLocks noGrp="1" noChangeArrowheads="1"/>
          </p:cNvSpPr>
          <p:nvPr>
            <p:ph idx="4294967295"/>
          </p:nvPr>
        </p:nvSpPr>
        <p:spPr>
          <a:xfrm>
            <a:off x="755576" y="1556792"/>
            <a:ext cx="7488237" cy="4525962"/>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fr-FR" altLang="fr-FR" sz="2400" dirty="0"/>
              <a:t>		</a:t>
            </a:r>
            <a:r>
              <a:rPr lang="fr-FR" altLang="fr-FR" sz="1800" dirty="0">
                <a:latin typeface="+mj-lt"/>
              </a:rPr>
              <a:t>La connaissance de la Surface Spécifique, appelée aussi « Aire Massique », est d’une grande importance dans la caractérisation d’une poudre ou d’un solide, quels que soient les domaines d’application : catalyseurs, produits pharmaceutiques, PVC, noir de carbone, charbons actifs.</a:t>
            </a:r>
          </a:p>
          <a:p>
            <a:pPr algn="just">
              <a:buFontTx/>
              <a:buNone/>
            </a:pPr>
            <a:endParaRPr lang="fr-FR" altLang="fr-FR" sz="1800" dirty="0">
              <a:latin typeface="+mj-lt"/>
            </a:endParaRPr>
          </a:p>
          <a:p>
            <a:pPr algn="just">
              <a:buFontTx/>
              <a:buNone/>
            </a:pPr>
            <a:r>
              <a:rPr lang="fr-FR" altLang="fr-FR" sz="1800" dirty="0">
                <a:latin typeface="+mj-lt"/>
              </a:rPr>
              <a:t>		Sa connaissance contribue à améliorer le contrôle de la réactivité d’un échantillon lorsque celui-ci sera mis en présence d’autres matériaux, car la vitesse de réaction varie avec l’état de division des matériaux.</a:t>
            </a:r>
          </a:p>
          <a:p>
            <a:pPr>
              <a:buFontTx/>
              <a:buNone/>
            </a:pPr>
            <a:endParaRPr lang="fr-FR" altLang="fr-FR" sz="1800" dirty="0">
              <a:latin typeface="+mj-lt"/>
            </a:endParaRPr>
          </a:p>
        </p:txBody>
      </p:sp>
      <p:sp>
        <p:nvSpPr>
          <p:cNvPr id="31749" name="Text Box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4</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158876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79512" y="485350"/>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Définition et principe</a:t>
            </a:r>
          </a:p>
        </p:txBody>
      </p:sp>
      <p:sp>
        <p:nvSpPr>
          <p:cNvPr id="32771" name="Rectangle 3"/>
          <p:cNvSpPr>
            <a:spLocks noGrp="1" noChangeArrowheads="1"/>
          </p:cNvSpPr>
          <p:nvPr>
            <p:ph idx="4294967295"/>
          </p:nvPr>
        </p:nvSpPr>
        <p:spPr>
          <a:xfrm>
            <a:off x="683568" y="1844824"/>
            <a:ext cx="7715250" cy="338455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algn="just">
              <a:lnSpc>
                <a:spcPct val="80000"/>
              </a:lnSpc>
              <a:buFont typeface="Wingdings 2"/>
              <a:buChar char="—"/>
            </a:pPr>
            <a:r>
              <a:rPr lang="fr-FR" altLang="fr-FR" sz="1800" dirty="0">
                <a:latin typeface="+mj-lt"/>
              </a:rPr>
              <a:t>La surface spécifique représente la surface totale par unité de masse du produit accessible aux atomes et aux molécules.</a:t>
            </a:r>
          </a:p>
          <a:p>
            <a:pPr algn="just">
              <a:lnSpc>
                <a:spcPct val="80000"/>
              </a:lnSpc>
              <a:buFont typeface="Wingdings 2"/>
              <a:buChar char="—"/>
            </a:pPr>
            <a:endParaRPr lang="fr-FR" altLang="fr-FR" sz="1800" dirty="0">
              <a:latin typeface="+mj-lt"/>
            </a:endParaRPr>
          </a:p>
          <a:p>
            <a:pPr algn="just">
              <a:lnSpc>
                <a:spcPct val="80000"/>
              </a:lnSpc>
              <a:buFont typeface="Wingdings 2"/>
              <a:buChar char="—"/>
            </a:pPr>
            <a:endParaRPr lang="fr-FR" altLang="fr-FR" sz="1800" dirty="0">
              <a:latin typeface="+mj-lt"/>
            </a:endParaRPr>
          </a:p>
          <a:p>
            <a:pPr algn="just">
              <a:lnSpc>
                <a:spcPct val="80000"/>
              </a:lnSpc>
              <a:buFont typeface="Wingdings 2"/>
              <a:buChar char="—"/>
            </a:pPr>
            <a:r>
              <a:rPr lang="fr-FR" altLang="fr-FR" sz="1800" dirty="0">
                <a:latin typeface="+mj-lt"/>
              </a:rPr>
              <a:t>Il s’agit donc de considérer toute la surface de chaque particule, porosité ouverte comprise.</a:t>
            </a:r>
          </a:p>
          <a:p>
            <a:pPr algn="just">
              <a:lnSpc>
                <a:spcPct val="80000"/>
              </a:lnSpc>
              <a:buFont typeface="Wingdings 2"/>
              <a:buChar char="—"/>
            </a:pPr>
            <a:endParaRPr lang="fr-FR" altLang="fr-FR" sz="1800" dirty="0">
              <a:latin typeface="+mj-lt"/>
            </a:endParaRPr>
          </a:p>
          <a:p>
            <a:pPr algn="just">
              <a:lnSpc>
                <a:spcPct val="80000"/>
              </a:lnSpc>
              <a:buFont typeface="Wingdings 2"/>
              <a:buChar char="—"/>
            </a:pPr>
            <a:endParaRPr lang="fr-FR" altLang="fr-FR" sz="1800" dirty="0">
              <a:latin typeface="+mj-lt"/>
            </a:endParaRPr>
          </a:p>
          <a:p>
            <a:pPr algn="just">
              <a:lnSpc>
                <a:spcPct val="80000"/>
              </a:lnSpc>
              <a:buFont typeface="Wingdings 2"/>
              <a:buChar char="—"/>
            </a:pPr>
            <a:r>
              <a:rPr lang="fr-FR" altLang="fr-FR" sz="1800" dirty="0">
                <a:latin typeface="+mj-lt"/>
              </a:rPr>
              <a:t>Le principe physique, universellement reconnu pour la détermination de l’aire massique, est basée sur l’adsorption de gaz à basse température.</a:t>
            </a:r>
          </a:p>
          <a:p>
            <a:pPr algn="just">
              <a:lnSpc>
                <a:spcPct val="80000"/>
              </a:lnSpc>
              <a:buFont typeface="Wingdings 2"/>
              <a:buChar char="—"/>
            </a:pPr>
            <a:endParaRPr lang="fr-FR" altLang="fr-FR" sz="1800" dirty="0">
              <a:latin typeface="+mj-lt"/>
            </a:endParaRPr>
          </a:p>
          <a:p>
            <a:pPr algn="just">
              <a:lnSpc>
                <a:spcPct val="80000"/>
              </a:lnSpc>
              <a:buFont typeface="Wingdings 2"/>
              <a:buChar char="—"/>
            </a:pPr>
            <a:endParaRPr lang="fr-FR" altLang="fr-FR" sz="1800" dirty="0"/>
          </a:p>
          <a:p>
            <a:pPr algn="just">
              <a:lnSpc>
                <a:spcPct val="80000"/>
              </a:lnSpc>
              <a:buFontTx/>
              <a:buNone/>
            </a:pPr>
            <a:r>
              <a:rPr lang="fr-FR" altLang="fr-FR" sz="1800" dirty="0"/>
              <a:t>	</a:t>
            </a:r>
          </a:p>
        </p:txBody>
      </p:sp>
      <p:sp>
        <p:nvSpPr>
          <p:cNvPr id="32773" name="Text Box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5</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380110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4294967295"/>
          </p:nvPr>
        </p:nvSpPr>
        <p:spPr>
          <a:xfrm>
            <a:off x="395537" y="1412776"/>
            <a:ext cx="8424936" cy="485775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80000"/>
              </a:lnSpc>
              <a:buFontTx/>
              <a:buNone/>
            </a:pPr>
            <a:r>
              <a:rPr lang="fr-FR" altLang="fr-FR" sz="1800" dirty="0">
                <a:latin typeface="+mj-lt"/>
              </a:rPr>
              <a:t>Ce principe permet :</a:t>
            </a:r>
          </a:p>
          <a:p>
            <a:pPr algn="just">
              <a:lnSpc>
                <a:spcPct val="50000"/>
              </a:lnSpc>
              <a:buFont typeface="Wingdings 2"/>
              <a:buChar char="—"/>
            </a:pPr>
            <a:endParaRPr lang="fr-FR" altLang="fr-FR" sz="1800" dirty="0">
              <a:latin typeface="+mj-lt"/>
            </a:endParaRPr>
          </a:p>
          <a:p>
            <a:pPr algn="just">
              <a:lnSpc>
                <a:spcPct val="80000"/>
              </a:lnSpc>
              <a:buFont typeface="Wingdings 2"/>
              <a:buChar char="—"/>
            </a:pPr>
            <a:r>
              <a:rPr lang="fr-FR" altLang="fr-FR" sz="1800" dirty="0">
                <a:latin typeface="+mj-lt"/>
              </a:rPr>
              <a:t>Une mesure sans modification de la texture géométrique de l’échantillon.</a:t>
            </a:r>
          </a:p>
          <a:p>
            <a:pPr algn="just">
              <a:lnSpc>
                <a:spcPct val="50000"/>
              </a:lnSpc>
              <a:buFont typeface="Wingdings 2"/>
              <a:buChar char="—"/>
            </a:pPr>
            <a:endParaRPr lang="fr-FR" altLang="fr-FR" sz="1800" dirty="0">
              <a:latin typeface="+mj-lt"/>
            </a:endParaRPr>
          </a:p>
          <a:p>
            <a:pPr algn="just">
              <a:lnSpc>
                <a:spcPct val="80000"/>
              </a:lnSpc>
              <a:buFont typeface="Wingdings 2"/>
              <a:buChar char="—"/>
            </a:pPr>
            <a:r>
              <a:rPr lang="fr-FR" altLang="fr-FR" sz="1800" dirty="0">
                <a:latin typeface="+mj-lt"/>
              </a:rPr>
              <a:t>La détermination de l’aire de la totalité de la surface des particules de poudre, y compris la surface des pores ouverts ou criques en cul-de-sac, accessibles aux molécules de gaz extérieures.</a:t>
            </a:r>
          </a:p>
          <a:p>
            <a:pPr algn="just">
              <a:lnSpc>
                <a:spcPct val="50000"/>
              </a:lnSpc>
              <a:buFont typeface="Wingdings 2"/>
              <a:buChar char="—"/>
            </a:pPr>
            <a:endParaRPr lang="fr-FR" altLang="fr-FR" sz="1800" dirty="0">
              <a:latin typeface="+mj-lt"/>
            </a:endParaRPr>
          </a:p>
          <a:p>
            <a:pPr algn="just">
              <a:lnSpc>
                <a:spcPct val="80000"/>
              </a:lnSpc>
              <a:buFontTx/>
              <a:buNone/>
            </a:pPr>
            <a:r>
              <a:rPr lang="fr-FR" altLang="fr-FR" sz="1800" dirty="0">
                <a:latin typeface="+mj-lt"/>
              </a:rPr>
              <a:t>	Ce phénomène d’adsorption s’effectue grâce aux forces de Van der </a:t>
            </a:r>
            <a:r>
              <a:rPr lang="fr-FR" altLang="fr-FR" sz="1800" dirty="0" err="1">
                <a:latin typeface="+mj-lt"/>
              </a:rPr>
              <a:t>Waals</a:t>
            </a:r>
            <a:r>
              <a:rPr lang="fr-FR" altLang="fr-FR" sz="1800" dirty="0">
                <a:latin typeface="+mj-lt"/>
              </a:rPr>
              <a:t> à la surface de la poudre ou du solide; ces forces agissent sur les molécules de gaz qui entourent l’échantillon à analyser; elles se manifestent toujours à des températures basses.</a:t>
            </a:r>
          </a:p>
        </p:txBody>
      </p:sp>
      <p:sp>
        <p:nvSpPr>
          <p:cNvPr id="33796" name="Text Box 4"/>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6</a:t>
            </a:r>
          </a:p>
        </p:txBody>
      </p:sp>
      <p:sp>
        <p:nvSpPr>
          <p:cNvPr id="7" name="ZoneTexte 6"/>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6" name="Rectangle 5"/>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8"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2158278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39552" y="485350"/>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B.E.T.</a:t>
            </a:r>
          </a:p>
        </p:txBody>
      </p:sp>
      <p:sp>
        <p:nvSpPr>
          <p:cNvPr id="34819" name="Rectangle 3"/>
          <p:cNvSpPr>
            <a:spLocks noGrp="1" noChangeArrowheads="1"/>
          </p:cNvSpPr>
          <p:nvPr>
            <p:ph idx="4294967295"/>
          </p:nvPr>
        </p:nvSpPr>
        <p:spPr>
          <a:xfrm>
            <a:off x="323528" y="1412776"/>
            <a:ext cx="8568952" cy="45259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Tx/>
              <a:buNone/>
            </a:pPr>
            <a:r>
              <a:rPr lang="fr-FR" altLang="fr-FR" sz="2400" dirty="0"/>
              <a:t>		</a:t>
            </a:r>
            <a:r>
              <a:rPr lang="fr-FR" altLang="fr-FR" sz="1800" dirty="0">
                <a:latin typeface="+mj-lt"/>
              </a:rPr>
              <a:t>Les différents procédés utilisant l’adsorption physique de gaz à basse température sont fondés sur les travaux de </a:t>
            </a:r>
            <a:r>
              <a:rPr lang="fr-FR" altLang="fr-FR" sz="1800" dirty="0" err="1">
                <a:latin typeface="+mj-lt"/>
              </a:rPr>
              <a:t>Brunauer</a:t>
            </a:r>
            <a:r>
              <a:rPr lang="fr-FR" altLang="fr-FR" sz="1800" dirty="0">
                <a:latin typeface="+mj-lt"/>
              </a:rPr>
              <a:t>, </a:t>
            </a:r>
            <a:r>
              <a:rPr lang="fr-FR" altLang="fr-FR" sz="1800" dirty="0" err="1">
                <a:latin typeface="+mj-lt"/>
              </a:rPr>
              <a:t>Emmett</a:t>
            </a:r>
            <a:r>
              <a:rPr lang="fr-FR" altLang="fr-FR" sz="1800" dirty="0">
                <a:latin typeface="+mj-lt"/>
              </a:rPr>
              <a:t> et Teller, plus connus généralement sous les initiales BET, et datant de 1938.</a:t>
            </a:r>
          </a:p>
          <a:p>
            <a:pPr algn="just">
              <a:buFontTx/>
              <a:buNone/>
            </a:pPr>
            <a:r>
              <a:rPr lang="fr-FR" altLang="fr-FR" sz="1800" dirty="0">
                <a:latin typeface="+mj-lt"/>
              </a:rPr>
              <a:t>		</a:t>
            </a:r>
          </a:p>
          <a:p>
            <a:pPr algn="just">
              <a:buFontTx/>
              <a:buNone/>
            </a:pPr>
            <a:r>
              <a:rPr lang="fr-FR" altLang="fr-FR" sz="1800" dirty="0">
                <a:latin typeface="+mj-lt"/>
              </a:rPr>
              <a:t>		Le calcul de surface spécifique se base sur le traitement analytique de l'isotherme d'adsorption déterminé expérimentalement ; il est ainsi possible de définir la quantité de gaz adsorbé en une monocouche complète, puis de calculer l'aire de cette couche, donc la surface spécifique de la poudre ou du solide. </a:t>
            </a:r>
          </a:p>
        </p:txBody>
      </p:sp>
      <p:sp>
        <p:nvSpPr>
          <p:cNvPr id="34821" name="Text Box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7</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2570149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23528" y="485350"/>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Adsorption</a:t>
            </a:r>
          </a:p>
        </p:txBody>
      </p:sp>
      <p:sp>
        <p:nvSpPr>
          <p:cNvPr id="35843" name="Rectangle 3"/>
          <p:cNvSpPr>
            <a:spLocks noGrp="1" noChangeArrowheads="1"/>
          </p:cNvSpPr>
          <p:nvPr>
            <p:ph idx="4294967295"/>
          </p:nvPr>
        </p:nvSpPr>
        <p:spPr>
          <a:xfrm>
            <a:off x="467544" y="1515847"/>
            <a:ext cx="8219256" cy="4525962"/>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 typeface="Wingdings 2"/>
              <a:buChar char="—"/>
            </a:pPr>
            <a:r>
              <a:rPr lang="fr-FR" altLang="fr-FR" sz="1800" dirty="0">
                <a:latin typeface="+mj-lt"/>
              </a:rPr>
              <a:t>L'adsorption est l'augmentation de la </a:t>
            </a:r>
            <a:r>
              <a:rPr lang="fr-FR" altLang="fr-FR" sz="1800" dirty="0" smtClean="0">
                <a:latin typeface="+mj-lt"/>
              </a:rPr>
              <a:t>concentration des </a:t>
            </a:r>
            <a:r>
              <a:rPr lang="fr-FR" altLang="fr-FR" sz="1800" dirty="0">
                <a:latin typeface="+mj-lt"/>
              </a:rPr>
              <a:t>molécules de gaz à la surface du solide par rapport </a:t>
            </a:r>
            <a:r>
              <a:rPr lang="fr-FR" altLang="fr-FR" sz="1800" dirty="0" smtClean="0">
                <a:latin typeface="+mj-lt"/>
              </a:rPr>
              <a:t>à la </a:t>
            </a:r>
            <a:r>
              <a:rPr lang="fr-FR" altLang="fr-FR" sz="1800" dirty="0">
                <a:latin typeface="+mj-lt"/>
              </a:rPr>
              <a:t>quantité  totale de gaz.</a:t>
            </a:r>
          </a:p>
          <a:p>
            <a:pPr algn="just">
              <a:buFontTx/>
              <a:buNone/>
            </a:pPr>
            <a:r>
              <a:rPr lang="fr-FR" altLang="fr-FR" sz="2400" dirty="0"/>
              <a:t>                                                          </a:t>
            </a:r>
          </a:p>
        </p:txBody>
      </p:sp>
      <p:pic>
        <p:nvPicPr>
          <p:cNvPr id="35844" name="Picture 4" descr="porosi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353245"/>
            <a:ext cx="446405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2" descr="http://www.france-scientifique.fr/uploads/pics/adsorption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01008"/>
            <a:ext cx="19050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www.france-scientifique.fr/uploads/pics/catalyse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3501008"/>
            <a:ext cx="1905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35848" name="Text Box 8"/>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8</a:t>
            </a:r>
          </a:p>
        </p:txBody>
      </p:sp>
      <p:sp>
        <p:nvSpPr>
          <p:cNvPr id="11" name="ZoneTexte 10"/>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10" name="Rectangle 9"/>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12"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3653814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76225" y="491296"/>
            <a:ext cx="8229600" cy="1143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bIns="45720" anchor="t"/>
          <a:lstStyle/>
          <a:p>
            <a:r>
              <a:rPr lang="fr-FR" altLang="fr-FR" sz="4000" dirty="0"/>
              <a:t>Préparation de l’échantillon </a:t>
            </a:r>
          </a:p>
        </p:txBody>
      </p:sp>
      <p:sp>
        <p:nvSpPr>
          <p:cNvPr id="36867" name="Rectangle 3"/>
          <p:cNvSpPr>
            <a:spLocks noGrp="1" noChangeArrowheads="1"/>
          </p:cNvSpPr>
          <p:nvPr>
            <p:ph idx="4294967295"/>
          </p:nvPr>
        </p:nvSpPr>
        <p:spPr>
          <a:xfrm>
            <a:off x="683568" y="1628800"/>
            <a:ext cx="7848600" cy="45259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buFont typeface="Wingdings 2"/>
              <a:buChar char="—"/>
            </a:pPr>
            <a:r>
              <a:rPr lang="fr-FR" altLang="fr-FR" sz="1800" dirty="0">
                <a:latin typeface="+mj-lt"/>
              </a:rPr>
              <a:t>Les échantillons peuvent être sous forme de poudre ou de fragments.</a:t>
            </a:r>
          </a:p>
          <a:p>
            <a:pPr algn="just">
              <a:buFont typeface="Wingdings 2"/>
              <a:buChar char="—"/>
            </a:pPr>
            <a:endParaRPr lang="fr-FR" altLang="fr-FR" sz="1800" dirty="0">
              <a:latin typeface="+mj-lt"/>
            </a:endParaRPr>
          </a:p>
          <a:p>
            <a:pPr algn="just">
              <a:buFont typeface="Wingdings 2"/>
              <a:buChar char="—"/>
            </a:pPr>
            <a:r>
              <a:rPr lang="fr-FR" altLang="fr-FR" sz="1800" dirty="0">
                <a:latin typeface="+mj-lt"/>
              </a:rPr>
              <a:t>Le but est d’évacuer les molécules d’eau ou de CO</a:t>
            </a:r>
            <a:r>
              <a:rPr lang="fr-FR" altLang="fr-FR" sz="1800" b="1" dirty="0">
                <a:latin typeface="+mj-lt"/>
              </a:rPr>
              <a:t>2</a:t>
            </a:r>
            <a:r>
              <a:rPr lang="fr-FR" altLang="fr-FR" sz="1800" dirty="0">
                <a:latin typeface="+mj-lt"/>
              </a:rPr>
              <a:t> qui se sont déposées dans la structure poreuse de l’échantillon.</a:t>
            </a:r>
          </a:p>
          <a:p>
            <a:pPr algn="just">
              <a:buFont typeface="Wingdings 2"/>
              <a:buChar char="—"/>
            </a:pPr>
            <a:endParaRPr lang="fr-FR" altLang="fr-FR" sz="1800" dirty="0">
              <a:latin typeface="+mj-lt"/>
            </a:endParaRPr>
          </a:p>
          <a:p>
            <a:pPr algn="just">
              <a:buFont typeface="Wingdings 2"/>
              <a:buChar char="—"/>
            </a:pPr>
            <a:r>
              <a:rPr lang="fr-FR" altLang="fr-FR" sz="1800" dirty="0">
                <a:latin typeface="+mj-lt"/>
              </a:rPr>
              <a:t>Pour cela, on procède au dégazage de l’échantillon sous vide et à température appropriée (en prenant soin de respecter les propriétés physiques de l’échantillon); puis, la masse de l’échantillon dégazée est notée afin de l’introduire dans le calcul final de la surface spécifique.</a:t>
            </a:r>
          </a:p>
        </p:txBody>
      </p:sp>
      <p:sp>
        <p:nvSpPr>
          <p:cNvPr id="36869" name="Text Box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fr-FR" altLang="fr-FR" sz="1200">
                <a:solidFill>
                  <a:srgbClr val="1D4577"/>
                </a:solidFill>
              </a:rPr>
              <a:t>9</a:t>
            </a:r>
          </a:p>
        </p:txBody>
      </p:sp>
      <p:sp>
        <p:nvSpPr>
          <p:cNvPr id="8" name="ZoneTexte 7"/>
          <p:cNvSpPr txBox="1"/>
          <p:nvPr/>
        </p:nvSpPr>
        <p:spPr>
          <a:xfrm>
            <a:off x="2483768" y="6406029"/>
            <a:ext cx="3744416" cy="307777"/>
          </a:xfrm>
          <a:prstGeom prst="rect">
            <a:avLst/>
          </a:prstGeom>
          <a:noFill/>
        </p:spPr>
        <p:txBody>
          <a:bodyPr wrap="square" rtlCol="0">
            <a:spAutoFit/>
          </a:bodyPr>
          <a:lstStyle/>
          <a:p>
            <a:r>
              <a:rPr lang="fr-FR" sz="1400" dirty="0" smtClean="0">
                <a:solidFill>
                  <a:schemeClr val="accent2">
                    <a:lumMod val="50000"/>
                  </a:schemeClr>
                </a:solidFill>
                <a:latin typeface="+mj-lt"/>
              </a:rPr>
              <a:t>CEPPI Alexandre - RODDE Adrien</a:t>
            </a:r>
            <a:endParaRPr lang="fr-FR" sz="1400" dirty="0">
              <a:solidFill>
                <a:schemeClr val="accent2">
                  <a:lumMod val="50000"/>
                </a:schemeClr>
              </a:solidFill>
              <a:latin typeface="+mj-lt"/>
            </a:endParaRPr>
          </a:p>
        </p:txBody>
      </p:sp>
      <p:sp>
        <p:nvSpPr>
          <p:cNvPr id="7" name="Rectangle 6"/>
          <p:cNvSpPr/>
          <p:nvPr/>
        </p:nvSpPr>
        <p:spPr>
          <a:xfrm>
            <a:off x="0" y="377371"/>
            <a:ext cx="9144000" cy="215959"/>
          </a:xfrm>
          <a:prstGeom prst="rect">
            <a:avLst/>
          </a:prstGeom>
          <a:solidFill>
            <a:srgbClr val="1006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9117"/>
            <a:ext cx="2381250" cy="1238250"/>
          </a:xfrm>
          <a:prstGeom prst="rect">
            <a:avLst/>
          </a:prstGeom>
        </p:spPr>
      </p:pic>
      <p:sp>
        <p:nvSpPr>
          <p:cNvPr id="9" name="Sous-titre 2"/>
          <p:cNvSpPr txBox="1">
            <a:spLocks/>
          </p:cNvSpPr>
          <p:nvPr/>
        </p:nvSpPr>
        <p:spPr>
          <a:xfrm rot="16200000">
            <a:off x="-2039938" y="3162303"/>
            <a:ext cx="573563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smtClean="0">
                <a:solidFill>
                  <a:sysClr val="window" lastClr="FFFFFF">
                    <a:lumMod val="65000"/>
                  </a:sysClr>
                </a:solidFill>
                <a:latin typeface="Calibri"/>
              </a:rPr>
              <a:t>Surface Spécifique</a:t>
            </a:r>
            <a:endParaRPr kumimoji="0" lang="fr-FR" sz="2800" b="1" i="0" u="none" strike="noStrike" kern="1200" cap="none" spc="0" normalizeH="0" baseline="0" noProof="0" dirty="0">
              <a:ln>
                <a:noFill/>
              </a:ln>
              <a:solidFill>
                <a:sysClr val="window" lastClr="FFFFFF">
                  <a:lumMod val="65000"/>
                </a:sysClr>
              </a:solidFill>
              <a:effectLst/>
              <a:uLnTx/>
              <a:uFillTx/>
              <a:latin typeface="Calibri"/>
            </a:endParaRPr>
          </a:p>
        </p:txBody>
      </p:sp>
    </p:spTree>
    <p:extLst>
      <p:ext uri="{BB962C8B-B14F-4D97-AF65-F5344CB8AC3E}">
        <p14:creationId xmlns:p14="http://schemas.microsoft.com/office/powerpoint/2010/main" val="2034463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onception personnalisé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7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8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8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9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0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0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1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1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2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2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caracterisatio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ème-caracteris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eption personnalisé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Conception personnalisé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caracterisatio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hème-caracteris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Thè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èm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681</TotalTime>
  <Words>768</Words>
  <Application>Microsoft Office PowerPoint</Application>
  <PresentationFormat>Affichage à l'écran (4:3)</PresentationFormat>
  <Paragraphs>160</Paragraphs>
  <Slides>17</Slides>
  <Notes>1</Notes>
  <HiddenSlides>0</HiddenSlides>
  <MMClips>0</MMClips>
  <ScaleCrop>false</ScaleCrop>
  <HeadingPairs>
    <vt:vector size="4" baseType="variant">
      <vt:variant>
        <vt:lpstr>Thème</vt:lpstr>
      </vt:variant>
      <vt:variant>
        <vt:i4>28</vt:i4>
      </vt:variant>
      <vt:variant>
        <vt:lpstr>Titres des diapositives</vt:lpstr>
      </vt:variant>
      <vt:variant>
        <vt:i4>17</vt:i4>
      </vt:variant>
    </vt:vector>
  </HeadingPairs>
  <TitlesOfParts>
    <vt:vector size="45" baseType="lpstr">
      <vt:lpstr>Thème1</vt:lpstr>
      <vt:lpstr>Conception personnalisée</vt:lpstr>
      <vt:lpstr>1_Thème-caracterisation</vt:lpstr>
      <vt:lpstr>1_Thème1</vt:lpstr>
      <vt:lpstr>1_Conception personnalisée</vt:lpstr>
      <vt:lpstr>2_Thème-caracterisation</vt:lpstr>
      <vt:lpstr>2_Thème1</vt:lpstr>
      <vt:lpstr>3_Thème1</vt:lpstr>
      <vt:lpstr>4_Thème1</vt:lpstr>
      <vt:lpstr>5_Thème1</vt:lpstr>
      <vt:lpstr>6_Thème1</vt:lpstr>
      <vt:lpstr>7_Thème1</vt:lpstr>
      <vt:lpstr>8_Thème1</vt:lpstr>
      <vt:lpstr>9_Thème1</vt:lpstr>
      <vt:lpstr>10_Thème1</vt:lpstr>
      <vt:lpstr>11_Thème1</vt:lpstr>
      <vt:lpstr>12_Thème1</vt:lpstr>
      <vt:lpstr>13_Thème1</vt:lpstr>
      <vt:lpstr>14_Thème1</vt:lpstr>
      <vt:lpstr>15_Thème1</vt:lpstr>
      <vt:lpstr>16_Thème1</vt:lpstr>
      <vt:lpstr>17_Thème1</vt:lpstr>
      <vt:lpstr>18_Thème1</vt:lpstr>
      <vt:lpstr>19_Thème1</vt:lpstr>
      <vt:lpstr>20_Thème1</vt:lpstr>
      <vt:lpstr>21_Thème1</vt:lpstr>
      <vt:lpstr>22_Thème1</vt:lpstr>
      <vt:lpstr>Thème Office</vt:lpstr>
      <vt:lpstr>Surface Spécifique</vt:lpstr>
      <vt:lpstr>Plan</vt:lpstr>
      <vt:lpstr>Mise en garde</vt:lpstr>
      <vt:lpstr>Présentation</vt:lpstr>
      <vt:lpstr>Définition et principe</vt:lpstr>
      <vt:lpstr>Présentation PowerPoint</vt:lpstr>
      <vt:lpstr>B.E.T.</vt:lpstr>
      <vt:lpstr>Adsorption</vt:lpstr>
      <vt:lpstr>Préparation de l’échantillon </vt:lpstr>
      <vt:lpstr>Réfrigération</vt:lpstr>
      <vt:lpstr>Injection de l’adsorbat</vt:lpstr>
      <vt:lpstr>Adsorption</vt:lpstr>
      <vt:lpstr>Présentation PowerPoint</vt:lpstr>
      <vt:lpstr>Détermination de la surface spécifique</vt:lpstr>
      <vt:lpstr>Interrelations</vt:lpstr>
      <vt:lpstr>Lexique</vt:lpstr>
      <vt:lpstr>Sources</vt:lpstr>
    </vt:vector>
  </TitlesOfParts>
  <Company>ID kommunikation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Albert</dc:creator>
  <cp:lastModifiedBy>alexandre</cp:lastModifiedBy>
  <cp:revision>82</cp:revision>
  <dcterms:created xsi:type="dcterms:W3CDTF">2005-06-23T09:01:43Z</dcterms:created>
  <dcterms:modified xsi:type="dcterms:W3CDTF">2016-05-22T13:47:55Z</dcterms:modified>
</cp:coreProperties>
</file>