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theme/theme8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0" r:id="rId1"/>
    <p:sldMasterId id="2147483792" r:id="rId2"/>
    <p:sldMasterId id="2147483804" r:id="rId3"/>
    <p:sldMasterId id="2147483851" r:id="rId4"/>
    <p:sldMasterId id="2147483852" r:id="rId5"/>
    <p:sldMasterId id="2147483956" r:id="rId6"/>
  </p:sldMasterIdLst>
  <p:notesMasterIdLst>
    <p:notesMasterId r:id="rId21"/>
  </p:notesMasterIdLst>
  <p:handoutMasterIdLst>
    <p:handoutMasterId r:id="rId22"/>
  </p:handoutMasterIdLst>
  <p:sldIdLst>
    <p:sldId id="269" r:id="rId7"/>
    <p:sldId id="257" r:id="rId8"/>
    <p:sldId id="258" r:id="rId9"/>
    <p:sldId id="270" r:id="rId10"/>
    <p:sldId id="259" r:id="rId11"/>
    <p:sldId id="271" r:id="rId12"/>
    <p:sldId id="260" r:id="rId13"/>
    <p:sldId id="272" r:id="rId14"/>
    <p:sldId id="273" r:id="rId15"/>
    <p:sldId id="274" r:id="rId16"/>
    <p:sldId id="262" r:id="rId17"/>
    <p:sldId id="266" r:id="rId18"/>
    <p:sldId id="268" r:id="rId19"/>
    <p:sldId id="267" r:id="rId20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31" autoAdjust="0"/>
    <p:restoredTop sz="94600" autoAdjust="0"/>
  </p:normalViewPr>
  <p:slideViewPr>
    <p:cSldViewPr snapToGrid="0">
      <p:cViewPr varScale="1">
        <p:scale>
          <a:sx n="84" d="100"/>
          <a:sy n="84" d="100"/>
        </p:scale>
        <p:origin x="-1590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70" d="100"/>
          <a:sy n="70" d="100"/>
        </p:scale>
        <p:origin x="-3246" y="-1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presProps" Target="presProps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 sz="1200">
                <a:latin typeface="Lucida Sans Unicode" panose="020B0602030504020204" pitchFamily="34" charset="0"/>
                <a:cs typeface="Arial" panose="020B0604020202020204" pitchFamily="34" charset="0"/>
              </a:defRPr>
            </a:lvl1pPr>
          </a:lstStyle>
          <a:p>
            <a:endParaRPr lang="fr-FR" altLang="fr-FR"/>
          </a:p>
        </p:txBody>
      </p:sp>
      <p:sp>
        <p:nvSpPr>
          <p:cNvPr id="22531" name="Rectangle 3"/>
          <p:cNvSpPr>
            <a:spLocks noGrp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fontAlgn="base">
              <a:spcBef>
                <a:spcPct val="0"/>
              </a:spcBef>
              <a:spcAft>
                <a:spcPct val="0"/>
              </a:spcAft>
              <a:defRPr sz="1200">
                <a:latin typeface="Lucida Sans Unicode" panose="020B0602030504020204" pitchFamily="34" charset="0"/>
                <a:cs typeface="Arial" panose="020B0604020202020204" pitchFamily="34" charset="0"/>
              </a:defRPr>
            </a:lvl1pPr>
          </a:lstStyle>
          <a:p>
            <a:r>
              <a:rPr lang="fr-FR" altLang="fr-FR"/>
              <a:t>17/05/2014</a:t>
            </a:r>
          </a:p>
        </p:txBody>
      </p:sp>
      <p:sp>
        <p:nvSpPr>
          <p:cNvPr id="22532" name="Rectangle 4"/>
          <p:cNvSpPr>
            <a:spLocks noGrp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 sz="1200">
                <a:latin typeface="Lucida Sans Unicode" panose="020B0602030504020204" pitchFamily="34" charset="0"/>
                <a:cs typeface="Arial" panose="020B0604020202020204" pitchFamily="34" charset="0"/>
              </a:defRPr>
            </a:lvl1pPr>
          </a:lstStyle>
          <a:p>
            <a:endParaRPr lang="fr-FR" altLang="fr-FR"/>
          </a:p>
        </p:txBody>
      </p:sp>
      <p:sp>
        <p:nvSpPr>
          <p:cNvPr id="22533" name="Rectangle 5"/>
          <p:cNvSpPr>
            <a:spLocks noGrp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fontAlgn="base">
              <a:spcBef>
                <a:spcPct val="0"/>
              </a:spcBef>
              <a:spcAft>
                <a:spcPct val="0"/>
              </a:spcAft>
              <a:defRPr sz="1200">
                <a:latin typeface="Lucida Sans Unicode" panose="020B0602030504020204" pitchFamily="34" charset="0"/>
                <a:cs typeface="Arial" panose="020B0604020202020204" pitchFamily="34" charset="0"/>
              </a:defRPr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383539549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 sz="1200">
                <a:latin typeface="Lucida Sans Unicode" panose="020B0602030504020204" pitchFamily="34" charset="0"/>
                <a:cs typeface="Arial" panose="020B0604020202020204" pitchFamily="34" charset="0"/>
              </a:defRPr>
            </a:lvl1pPr>
          </a:lstStyle>
          <a:p>
            <a:endParaRPr lang="fr-FR" altLang="fr-FR"/>
          </a:p>
        </p:txBody>
      </p:sp>
      <p:sp>
        <p:nvSpPr>
          <p:cNvPr id="19459" name="Rectangle 3"/>
          <p:cNvSpPr>
            <a:spLocks noGrp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fontAlgn="base">
              <a:spcBef>
                <a:spcPct val="0"/>
              </a:spcBef>
              <a:spcAft>
                <a:spcPct val="0"/>
              </a:spcAft>
              <a:defRPr sz="1200">
                <a:latin typeface="Lucida Sans Unicode" panose="020B0602030504020204" pitchFamily="34" charset="0"/>
                <a:cs typeface="Arial" panose="020B0604020202020204" pitchFamily="34" charset="0"/>
              </a:defRPr>
            </a:lvl1pPr>
          </a:lstStyle>
          <a:p>
            <a:r>
              <a:rPr lang="fr-FR" altLang="fr-FR"/>
              <a:t>17/05/2014</a:t>
            </a:r>
          </a:p>
        </p:txBody>
      </p:sp>
      <p:sp>
        <p:nvSpPr>
          <p:cNvPr id="19460" name="Rectangle 4"/>
          <p:cNvSpPr>
            <a:spLocks noGrp="1" noRot="1" noChangeAspect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sp>
      <p:sp>
        <p:nvSpPr>
          <p:cNvPr id="19461" name="Rectangle 5"/>
          <p:cNvSpPr>
            <a:spLocks noGrp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smtClean="0"/>
              <a:t>Modifiez les styles du texte du masque</a:t>
            </a:r>
          </a:p>
          <a:p>
            <a:pPr lvl="1"/>
            <a:r>
              <a:rPr lang="fr-FR" altLang="fr-FR" smtClean="0"/>
              <a:t>Deuxième niveau</a:t>
            </a:r>
          </a:p>
          <a:p>
            <a:pPr lvl="2"/>
            <a:r>
              <a:rPr lang="fr-FR" altLang="fr-FR" smtClean="0"/>
              <a:t>Troisième niveau</a:t>
            </a:r>
          </a:p>
          <a:p>
            <a:pPr lvl="3"/>
            <a:r>
              <a:rPr lang="fr-FR" altLang="fr-FR" smtClean="0"/>
              <a:t>Quatrième niveau</a:t>
            </a:r>
          </a:p>
          <a:p>
            <a:pPr lvl="4"/>
            <a:r>
              <a:rPr lang="fr-FR" altLang="fr-FR" smtClean="0"/>
              <a:t>Cinquième niveau</a:t>
            </a:r>
          </a:p>
        </p:txBody>
      </p:sp>
      <p:sp>
        <p:nvSpPr>
          <p:cNvPr id="19462" name="Rectangle 6"/>
          <p:cNvSpPr>
            <a:spLocks noGrp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 sz="1200">
                <a:latin typeface="Lucida Sans Unicode" panose="020B0602030504020204" pitchFamily="34" charset="0"/>
                <a:cs typeface="Arial" panose="020B0604020202020204" pitchFamily="34" charset="0"/>
              </a:defRPr>
            </a:lvl1pPr>
          </a:lstStyle>
          <a:p>
            <a:endParaRPr lang="fr-FR" altLang="fr-FR"/>
          </a:p>
        </p:txBody>
      </p:sp>
      <p:sp>
        <p:nvSpPr>
          <p:cNvPr id="19463" name="Rectangle 7"/>
          <p:cNvSpPr>
            <a:spLocks noGrp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fontAlgn="base">
              <a:spcBef>
                <a:spcPct val="0"/>
              </a:spcBef>
              <a:spcAft>
                <a:spcPct val="0"/>
              </a:spcAft>
              <a:defRPr sz="1200">
                <a:latin typeface="Lucida Sans Unicode" panose="020B0602030504020204" pitchFamily="34" charset="0"/>
                <a:cs typeface="Arial" panose="020B0604020202020204" pitchFamily="34" charset="0"/>
              </a:defRPr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1850401995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3"/>
          <p:cNvSpPr>
            <a:spLocks noGrp="1"/>
          </p:cNvSpPr>
          <p:nvPr>
            <p:ph type="dt" idx="1"/>
          </p:nvPr>
        </p:nvSpPr>
        <p:spPr>
          <a:ln/>
        </p:spPr>
        <p:txBody>
          <a:bodyPr/>
          <a:lstStyle/>
          <a:p>
            <a:r>
              <a:rPr lang="fr-FR" altLang="fr-FR"/>
              <a:t>17/05/2014</a:t>
            </a:r>
          </a:p>
        </p:txBody>
      </p:sp>
      <p:sp>
        <p:nvSpPr>
          <p:cNvPr id="8" name="Rectangle 7"/>
          <p:cNvSpPr>
            <a:spLocks noGrp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r>
              <a:rPr lang="fr-FR" altLang="fr-FR"/>
              <a:t>‹N°›</a:t>
            </a:r>
          </a:p>
        </p:txBody>
      </p:sp>
      <p:sp>
        <p:nvSpPr>
          <p:cNvPr id="4" name="Rectangle 2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0483" name="Rectangle 3"/>
          <p:cNvSpPr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eaLnBrk="1" hangingPunct="1"/>
            <a:endParaRPr lang="fr-FR" altLang="fr-FR"/>
          </a:p>
        </p:txBody>
      </p:sp>
      <p:sp>
        <p:nvSpPr>
          <p:cNvPr id="20484" name="Text Box 4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r>
              <a:rPr lang="fr-FR" altLang="fr-FR">
                <a:latin typeface="Lucida Sans Unicode" panose="020B0602030504020204" pitchFamily="34" charset="0"/>
                <a:cs typeface="Arial" panose="020B0604020202020204" pitchFamily="34" charset="0"/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101883690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3"/>
          <p:cNvSpPr>
            <a:spLocks noGrp="1"/>
          </p:cNvSpPr>
          <p:nvPr>
            <p:ph type="dt" idx="1"/>
          </p:nvPr>
        </p:nvSpPr>
        <p:spPr>
          <a:ln/>
        </p:spPr>
        <p:txBody>
          <a:bodyPr/>
          <a:lstStyle/>
          <a:p>
            <a:r>
              <a:rPr lang="fr-FR" altLang="fr-FR">
                <a:solidFill>
                  <a:prstClr val="black"/>
                </a:solidFill>
              </a:rPr>
              <a:t>17/05/2014</a:t>
            </a:r>
          </a:p>
        </p:txBody>
      </p:sp>
      <p:sp>
        <p:nvSpPr>
          <p:cNvPr id="8" name="Rectangle 7"/>
          <p:cNvSpPr>
            <a:spLocks noGrp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r>
              <a:rPr lang="fr-FR" altLang="fr-FR">
                <a:solidFill>
                  <a:prstClr val="black"/>
                </a:solidFill>
              </a:rPr>
              <a:t>‹N°›</a:t>
            </a:r>
          </a:p>
        </p:txBody>
      </p:sp>
      <p:sp>
        <p:nvSpPr>
          <p:cNvPr id="4" name="Rectangle 2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1507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altLang="fr-FR"/>
              <a:t>http://wiki.scienceamusante.net/index.php?title=Identification_des_mati%C3%A8res_plastiques#Test_du_solvant</a:t>
            </a:r>
          </a:p>
          <a:p>
            <a:endParaRPr lang="fr-FR" altLang="fr-FR"/>
          </a:p>
        </p:txBody>
      </p:sp>
      <p:sp>
        <p:nvSpPr>
          <p:cNvPr id="21508" name="Text Box 4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1pPr>
            <a:lvl2pPr marL="742950" indent="-2857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2pPr>
            <a:lvl3pPr marL="1143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3pPr>
            <a:lvl4pPr marL="1600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4pPr>
            <a:lvl5pPr marL="20574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/>
            <a:r>
              <a:rPr lang="fr-FR" altLang="fr-FR" sz="1200">
                <a:solidFill>
                  <a:prstClr val="black"/>
                </a:solidFill>
              </a:rPr>
              <a:t>9</a:t>
            </a:r>
          </a:p>
        </p:txBody>
      </p:sp>
    </p:spTree>
    <p:extLst>
      <p:ext uri="{BB962C8B-B14F-4D97-AF65-F5344CB8AC3E}">
        <p14:creationId xmlns:p14="http://schemas.microsoft.com/office/powerpoint/2010/main" val="24486665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/>
          <a:lstStyle>
            <a:lvl1pPr algn="ctr"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17/05/2014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9921693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17/05/2014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25553561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704850"/>
            <a:ext cx="2057400" cy="5619750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704850"/>
            <a:ext cx="6019800" cy="5619750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17/05/2014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268985795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17/05/2014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204362651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17/05/2014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211576517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17/05/2014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392966313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17/05/2014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101717846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17/05/2014</a:t>
            </a:r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189982834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17/05/2014</a:t>
            </a:r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238541256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17/05/2014</a:t>
            </a:r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152234074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17/05/2014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18534164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17/05/2014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274394598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17/05/2014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428793955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17/05/2014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231174196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17/05/2014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201606629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/>
          <a:lstStyle>
            <a:lvl1pPr algn="ctr"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17/05/2014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359177015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17/05/2014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36331541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/>
          <a:lstStyle>
            <a:lvl1pPr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17/05/2014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387650111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1500188" y="1935163"/>
            <a:ext cx="3516312" cy="4389437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5168900" y="1935163"/>
            <a:ext cx="3517900" cy="4389437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17/05/2014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52030221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17/05/2014</a:t>
            </a:r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298145845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17/05/2014</a:t>
            </a:r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2276718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17/05/2014</a:t>
            </a:r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19396818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/>
          <a:lstStyle>
            <a:lvl1pPr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17/05/2014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280840800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17/05/2014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78425283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17/05/2014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395396842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17/05/2014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216732826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704850"/>
            <a:ext cx="2057400" cy="5619750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704850"/>
            <a:ext cx="6019800" cy="5619750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17/05/2014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291401120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/>
          <a:lstStyle>
            <a:lvl1pPr algn="ctr"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17/05/2014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286273493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17/05/2014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3241046438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/>
          <a:lstStyle>
            <a:lvl1pPr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17/05/2014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4167920103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1500188" y="1935163"/>
            <a:ext cx="3516312" cy="4389437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5168900" y="1935163"/>
            <a:ext cx="3517900" cy="4389437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17/05/2014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61139464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17/05/2014</a:t>
            </a:r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3477424316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17/05/2014</a:t>
            </a:r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29506572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1500188" y="1935163"/>
            <a:ext cx="3516312" cy="4389437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5168900" y="1935163"/>
            <a:ext cx="3517900" cy="4389437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17/05/2014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3108227473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735083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17/05/2014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739898815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17/05/2014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3732415472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17/05/2014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2208243528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704850"/>
            <a:ext cx="2057400" cy="5619750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704850"/>
            <a:ext cx="6019800" cy="5619750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17/05/2014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2392860015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/>
          <a:lstStyle>
            <a:lvl1pPr algn="ctr"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17/05/2014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1668944947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17/05/2014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406259053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/>
          <a:lstStyle>
            <a:lvl1pPr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17/05/2014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1865197850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1500188" y="1935163"/>
            <a:ext cx="3516312" cy="4389437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5168900" y="1935163"/>
            <a:ext cx="3517900" cy="4389437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17/05/2014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4071715775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17/05/2014</a:t>
            </a:r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1534576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17/05/2014</a:t>
            </a:r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325676663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17/05/2014</a:t>
            </a:r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2446848912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17/05/2014</a:t>
            </a:r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3366344949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17/05/2014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1194819171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17/05/2014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3619586182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17/05/2014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518699665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704850"/>
            <a:ext cx="2057400" cy="5619750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704850"/>
            <a:ext cx="6019800" cy="5619750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17/05/2014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3618121734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altLang="fr-FR" smtClean="0"/>
              <a:t>17/05/2014</a:t>
            </a:r>
            <a:endParaRPr lang="fr-FR" alt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altLang="fr-FR" smtClean="0"/>
              <a:t>CHARROIN Julien - SENG Kes Albert</a:t>
            </a:r>
            <a:endParaRPr lang="fr-FR" alt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fr-FR" altLang="fr-FR" smtClean="0"/>
              <a:t>‹N°›</a:t>
            </a:r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294736106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altLang="fr-FR" smtClean="0"/>
              <a:t>17/05/2014</a:t>
            </a:r>
            <a:endParaRPr lang="fr-FR" alt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altLang="fr-FR" smtClean="0"/>
              <a:t>CHARROIN Julien - SENG Kes Albert</a:t>
            </a:r>
            <a:endParaRPr lang="fr-FR" alt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fr-FR" altLang="fr-FR" smtClean="0"/>
              <a:t>‹N°›</a:t>
            </a:r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860199607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altLang="fr-FR" smtClean="0"/>
              <a:t>17/05/2014</a:t>
            </a:r>
            <a:endParaRPr lang="fr-FR" alt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altLang="fr-FR" smtClean="0"/>
              <a:t>CHARROIN Julien - SENG Kes Albert</a:t>
            </a:r>
            <a:endParaRPr lang="fr-FR" alt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fr-FR" altLang="fr-FR" smtClean="0"/>
              <a:t>‹N°›</a:t>
            </a:r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4059591567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altLang="fr-FR" smtClean="0"/>
              <a:t>17/05/2014</a:t>
            </a:r>
            <a:endParaRPr lang="fr-FR" alt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altLang="fr-FR" smtClean="0"/>
              <a:t>CHARROIN Julien - SENG Kes Albert</a:t>
            </a:r>
            <a:endParaRPr lang="fr-FR" alt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fr-FR" altLang="fr-FR" smtClean="0"/>
              <a:t>‹N°›</a:t>
            </a:r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8604886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17/05/2014</a:t>
            </a:r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1921074853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altLang="fr-FR" smtClean="0"/>
              <a:t>17/05/2014</a:t>
            </a:r>
            <a:endParaRPr lang="fr-FR" alt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altLang="fr-FR" smtClean="0"/>
              <a:t>CHARROIN Julien - SENG Kes Albert</a:t>
            </a:r>
            <a:endParaRPr lang="fr-FR" alt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fr-FR" altLang="fr-FR" smtClean="0"/>
              <a:t>‹N°›</a:t>
            </a:r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588107504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altLang="fr-FR" smtClean="0"/>
              <a:t>17/05/2014</a:t>
            </a:r>
            <a:endParaRPr lang="fr-FR" alt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altLang="fr-FR" smtClean="0"/>
              <a:t>CHARROIN Julien - SENG Kes Albert</a:t>
            </a:r>
            <a:endParaRPr lang="fr-FR" alt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fr-FR" altLang="fr-FR" smtClean="0"/>
              <a:t>‹N°›</a:t>
            </a:r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3554957565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altLang="fr-FR" smtClean="0"/>
              <a:t>17/05/2014</a:t>
            </a:r>
            <a:endParaRPr lang="fr-FR" alt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altLang="fr-FR" smtClean="0"/>
              <a:t>CHARROIN Julien - SENG Kes Albert</a:t>
            </a:r>
            <a:endParaRPr lang="fr-FR" alt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fr-FR" altLang="fr-FR" smtClean="0"/>
              <a:t>‹N°›</a:t>
            </a:r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3990298000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altLang="fr-FR" smtClean="0"/>
              <a:t>17/05/2014</a:t>
            </a:r>
            <a:endParaRPr lang="fr-FR" alt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altLang="fr-FR" smtClean="0"/>
              <a:t>CHARROIN Julien - SENG Kes Albert</a:t>
            </a:r>
            <a:endParaRPr lang="fr-FR" alt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fr-FR" altLang="fr-FR" smtClean="0"/>
              <a:t>‹N°›</a:t>
            </a:r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4232567308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altLang="fr-FR" smtClean="0"/>
              <a:t>17/05/2014</a:t>
            </a:r>
            <a:endParaRPr lang="fr-FR" alt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altLang="fr-FR" smtClean="0"/>
              <a:t>CHARROIN Julien - SENG Kes Albert</a:t>
            </a:r>
            <a:endParaRPr lang="fr-FR" alt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fr-FR" altLang="fr-FR" smtClean="0"/>
              <a:t>‹N°›</a:t>
            </a:r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77654824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altLang="fr-FR" smtClean="0"/>
              <a:t>17/05/2014</a:t>
            </a:r>
            <a:endParaRPr lang="fr-FR" alt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altLang="fr-FR" smtClean="0"/>
              <a:t>CHARROIN Julien - SENG Kes Albert</a:t>
            </a:r>
            <a:endParaRPr lang="fr-FR" alt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fr-FR" altLang="fr-FR" smtClean="0"/>
              <a:t>‹N°›</a:t>
            </a:r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4024500923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altLang="fr-FR" smtClean="0"/>
              <a:t>17/05/2014</a:t>
            </a:r>
            <a:endParaRPr lang="fr-FR" alt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altLang="fr-FR" smtClean="0"/>
              <a:t>CHARROIN Julien - SENG Kes Albert</a:t>
            </a:r>
            <a:endParaRPr lang="fr-FR" alt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fr-FR" altLang="fr-FR" smtClean="0"/>
              <a:t>‹N°›</a:t>
            </a:r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7135684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17/05/2014</a:t>
            </a:r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211124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17/05/2014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14306047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17/05/2014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30419721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5.pn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6" Type="http://schemas.openxmlformats.org/officeDocument/2006/relationships/image" Target="../media/image4.jpeg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Relationship Id="rId14" Type="http://schemas.openxmlformats.org/officeDocument/2006/relationships/image" Target="../media/image2.png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6" Type="http://schemas.openxmlformats.org/officeDocument/2006/relationships/image" Target="../media/image4.jpeg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Relationship Id="rId14" Type="http://schemas.openxmlformats.org/officeDocument/2006/relationships/image" Target="../media/image2.png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AutoShape 2"/>
          <p:cNvSpPr>
            <a:spLocks/>
          </p:cNvSpPr>
          <p:nvPr/>
        </p:nvSpPr>
        <p:spPr bwMode="auto">
          <a:xfrm>
            <a:off x="-9525" y="-7938"/>
            <a:ext cx="9163050" cy="1041401"/>
          </a:xfrm>
          <a:custGeom>
            <a:avLst/>
            <a:gdLst>
              <a:gd name="T0" fmla="*/ 15120938 w 5772"/>
              <a:gd name="T1" fmla="*/ 5040317 h 656"/>
              <a:gd name="T2" fmla="*/ 2147483647 w 5772"/>
              <a:gd name="T3" fmla="*/ 0 h 656"/>
              <a:gd name="T4" fmla="*/ 2147483647 w 5772"/>
              <a:gd name="T5" fmla="*/ 924899026 h 656"/>
              <a:gd name="T6" fmla="*/ 2147483647 w 5772"/>
              <a:gd name="T7" fmla="*/ 138609521 h 656"/>
              <a:gd name="T8" fmla="*/ 2147483647 w 5772"/>
              <a:gd name="T9" fmla="*/ 536794590 h 656"/>
              <a:gd name="T10" fmla="*/ 2147483647 w 5772"/>
              <a:gd name="T11" fmla="*/ 1106350450 h 656"/>
              <a:gd name="T12" fmla="*/ 2147483647 w 5772"/>
              <a:gd name="T13" fmla="*/ 506552686 h 656"/>
              <a:gd name="T14" fmla="*/ 0 w 5772"/>
              <a:gd name="T15" fmla="*/ 1653225675 h 656"/>
              <a:gd name="T16" fmla="*/ 15120938 w 5772"/>
              <a:gd name="T17" fmla="*/ 5040317 h 65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5772"/>
              <a:gd name="T28" fmla="*/ 0 h 656"/>
              <a:gd name="T29" fmla="*/ 5772 w 5772"/>
              <a:gd name="T30" fmla="*/ 656 h 656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 rotWithShape="0">
            <a:gsLst>
              <a:gs pos="0">
                <a:srgbClr val="0079AF">
                  <a:alpha val="45000"/>
                </a:srgbClr>
              </a:gs>
              <a:gs pos="100000">
                <a:srgbClr val="00A6FB">
                  <a:alpha val="54999"/>
                </a:srgbClr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fr-FR"/>
          </a:p>
        </p:txBody>
      </p:sp>
      <p:grpSp>
        <p:nvGrpSpPr>
          <p:cNvPr id="8" name="AutoShape 3"/>
          <p:cNvGrpSpPr>
            <a:grpSpLocks/>
          </p:cNvGrpSpPr>
          <p:nvPr/>
        </p:nvGrpSpPr>
        <p:grpSpPr bwMode="auto">
          <a:xfrm>
            <a:off x="4383088" y="-6350"/>
            <a:ext cx="4760912" cy="603250"/>
            <a:chOff x="2761" y="-4"/>
            <a:chExt cx="2999" cy="380"/>
          </a:xfrm>
        </p:grpSpPr>
        <p:pic>
          <p:nvPicPr>
            <p:cNvPr id="1027" name="Picture 3"/>
            <p:cNvPicPr>
              <a:picLocks noChangeArrowheads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61" y="-4"/>
              <a:ext cx="2999" cy="38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28" name="Text Box 4"/>
            <p:cNvSpPr txBox="1">
              <a:spLocks noChangeArrowheads="1"/>
            </p:cNvSpPr>
            <p:nvPr/>
          </p:nvSpPr>
          <p:spPr bwMode="auto">
            <a:xfrm>
              <a:off x="2760" y="-5"/>
              <a:ext cx="3000" cy="40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Lucida Sans Unicode" panose="020B0602030504020204" pitchFamily="34" charset="0"/>
                  <a:cs typeface="Arial" panose="020B0604020202020204" pitchFamily="34" charset="0"/>
                </a:defRPr>
              </a:lvl1pPr>
              <a:lvl2pPr marL="742950" indent="-2857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Lucida Sans Unicode" panose="020B0602030504020204" pitchFamily="34" charset="0"/>
                  <a:cs typeface="Arial" panose="020B0604020202020204" pitchFamily="34" charset="0"/>
                </a:defRPr>
              </a:lvl2pPr>
              <a:lvl3pPr marL="1143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Lucida Sans Unicode" panose="020B0602030504020204" pitchFamily="34" charset="0"/>
                  <a:cs typeface="Arial" panose="020B0604020202020204" pitchFamily="34" charset="0"/>
                </a:defRPr>
              </a:lvl3pPr>
              <a:lvl4pPr marL="1600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Lucida Sans Unicode" panose="020B0602030504020204" pitchFamily="34" charset="0"/>
                  <a:cs typeface="Arial" panose="020B0604020202020204" pitchFamily="34" charset="0"/>
                </a:defRPr>
              </a:lvl4pPr>
              <a:lvl5pPr marL="20574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Lucida Sans Unicode" panose="020B0602030504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Lucida Sans Unicode" panose="020B0602030504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Lucida Sans Unicode" panose="020B0602030504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Lucida Sans Unicode" panose="020B0602030504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Lucida Sans Unicode" panose="020B0602030504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fr-FR" altLang="fr-FR"/>
            </a:p>
          </p:txBody>
        </p:sp>
      </p:grpSp>
      <p:sp>
        <p:nvSpPr>
          <p:cNvPr id="1030" name="Rectangle 6"/>
          <p:cNvSpPr>
            <a:spLocks noGrp="1"/>
          </p:cNvSpPr>
          <p:nvPr>
            <p:ph type="title"/>
          </p:nvPr>
        </p:nvSpPr>
        <p:spPr bwMode="auto">
          <a:xfrm>
            <a:off x="457200" y="704850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smtClean="0"/>
              <a:t>Cliquez pour modifier le style du titre</a:t>
            </a:r>
            <a:endParaRPr lang="en-US" altLang="fr-FR" smtClean="0"/>
          </a:p>
        </p:txBody>
      </p:sp>
      <p:sp>
        <p:nvSpPr>
          <p:cNvPr id="1031" name="Rectangle 7"/>
          <p:cNvSpPr>
            <a:spLocks noGrp="1"/>
          </p:cNvSpPr>
          <p:nvPr>
            <p:ph type="body" idx="1"/>
          </p:nvPr>
        </p:nvSpPr>
        <p:spPr bwMode="auto">
          <a:xfrm>
            <a:off x="1500188" y="1935163"/>
            <a:ext cx="7186612" cy="438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smtClean="0"/>
              <a:t>Cliquez pour modifier les styles du texte du masque</a:t>
            </a:r>
          </a:p>
          <a:p>
            <a:pPr lvl="1"/>
            <a:r>
              <a:rPr lang="fr-FR" altLang="fr-FR" smtClean="0"/>
              <a:t>Deuxième niveau</a:t>
            </a:r>
          </a:p>
          <a:p>
            <a:pPr lvl="2"/>
            <a:r>
              <a:rPr lang="fr-FR" altLang="fr-FR" smtClean="0"/>
              <a:t>Troisième niveau</a:t>
            </a:r>
          </a:p>
          <a:p>
            <a:pPr lvl="3"/>
            <a:r>
              <a:rPr lang="fr-FR" altLang="fr-FR" smtClean="0"/>
              <a:t>Quatrième niveau</a:t>
            </a:r>
          </a:p>
          <a:p>
            <a:pPr lvl="4"/>
            <a:r>
              <a:rPr lang="fr-FR" altLang="fr-FR" smtClean="0"/>
              <a:t>Cinquième niveau</a:t>
            </a:r>
            <a:endParaRPr lang="en-US" altLang="fr-FR" smtClean="0"/>
          </a:p>
        </p:txBody>
      </p:sp>
      <p:sp>
        <p:nvSpPr>
          <p:cNvPr id="1032" name="Rectangle 8"/>
          <p:cNvSpPr>
            <a:spLocks noGrp="1"/>
          </p:cNvSpPr>
          <p:nvPr>
            <p:ph type="dt" sz="half" idx="2"/>
          </p:nvPr>
        </p:nvSpPr>
        <p:spPr bwMode="auto"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rgbClr val="1D4577"/>
                </a:solidFill>
                <a:latin typeface="+mn-lt"/>
                <a:cs typeface="+mn-cs"/>
              </a:defRPr>
            </a:lvl1pPr>
          </a:lstStyle>
          <a:p>
            <a:r>
              <a:rPr lang="fr-FR" altLang="fr-FR"/>
              <a:t>17/05/2014</a:t>
            </a:r>
          </a:p>
        </p:txBody>
      </p:sp>
      <p:sp>
        <p:nvSpPr>
          <p:cNvPr id="1033" name="Rectangle 9"/>
          <p:cNvSpPr>
            <a:spLocks noGrp="1"/>
          </p:cNvSpPr>
          <p:nvPr>
            <p:ph type="ftr" sz="quarter" idx="3"/>
          </p:nvPr>
        </p:nvSpPr>
        <p:spPr bwMode="auto">
          <a:xfrm>
            <a:off x="2667000" y="6356350"/>
            <a:ext cx="4405313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rgbClr val="1D4577"/>
                </a:solidFill>
                <a:latin typeface="+mn-lt"/>
                <a:cs typeface="+mn-cs"/>
              </a:defRPr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1034" name="Rectangle 10"/>
          <p:cNvSpPr>
            <a:spLocks noGrp="1"/>
          </p:cNvSpPr>
          <p:nvPr>
            <p:ph type="sldNum" sz="quarter" idx="4"/>
          </p:nvPr>
        </p:nvSpPr>
        <p:spPr bwMode="auto">
          <a:xfrm>
            <a:off x="7924800" y="6356350"/>
            <a:ext cx="7620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r" fontAlgn="base">
              <a:spcBef>
                <a:spcPct val="0"/>
              </a:spcBef>
              <a:spcAft>
                <a:spcPct val="0"/>
              </a:spcAft>
              <a:defRPr sz="1200">
                <a:solidFill>
                  <a:srgbClr val="1D4577"/>
                </a:solidFill>
                <a:latin typeface="+mn-lt"/>
                <a:cs typeface="+mn-cs"/>
              </a:defRPr>
            </a:lvl1pPr>
          </a:lstStyle>
          <a:p>
            <a:r>
              <a:rPr lang="fr-FR" altLang="fr-FR"/>
              <a:t>‹N°›</a:t>
            </a:r>
          </a:p>
        </p:txBody>
      </p:sp>
      <p:grpSp>
        <p:nvGrpSpPr>
          <p:cNvPr id="1035" name="Group 11"/>
          <p:cNvGrpSpPr>
            <a:grpSpLocks/>
          </p:cNvGrpSpPr>
          <p:nvPr/>
        </p:nvGrpSpPr>
        <p:grpSpPr bwMode="auto">
          <a:xfrm>
            <a:off x="-19050" y="203200"/>
            <a:ext cx="9180513" cy="647700"/>
            <a:chOff x="-190" y="2165"/>
            <a:chExt cx="91805" cy="6492"/>
          </a:xfrm>
        </p:grpSpPr>
        <p:grpSp>
          <p:nvGrpSpPr>
            <p:cNvPr id="12" name="Forme libre 11"/>
            <p:cNvGrpSpPr>
              <a:grpSpLocks/>
            </p:cNvGrpSpPr>
            <p:nvPr/>
          </p:nvGrpSpPr>
          <p:grpSpPr bwMode="auto">
            <a:xfrm>
              <a:off x="-60" y="-115"/>
              <a:ext cx="91317" cy="10509"/>
              <a:chOff x="-60" y="-243"/>
              <a:chExt cx="91318" cy="10485"/>
            </a:xfrm>
          </p:grpSpPr>
          <p:pic>
            <p:nvPicPr>
              <p:cNvPr id="1038" name="Forme libre 11"/>
              <p:cNvPicPr>
                <a:picLocks noChangeArrowheads="1"/>
              </p:cNvPicPr>
              <p:nvPr/>
            </p:nvPicPr>
            <p:blipFill>
              <a:blip r:embed="rId1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-60" y="-243"/>
                <a:ext cx="91317" cy="10484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1039" name="Text Box 15"/>
              <p:cNvSpPr txBox="1">
                <a:spLocks noChangeArrowheads="1"/>
              </p:cNvSpPr>
              <p:nvPr/>
            </p:nvSpPr>
            <p:spPr bwMode="auto">
              <a:xfrm rot="21435692">
                <a:off x="-292" y="4224"/>
                <a:ext cx="0" cy="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Lucida Sans Unicode" panose="020B0602030504020204" pitchFamily="34" charset="0"/>
                    <a:cs typeface="Arial" panose="020B0604020202020204" pitchFamily="34" charset="0"/>
                  </a:defRPr>
                </a:lvl1pPr>
                <a:lvl2pPr marL="742950" indent="-28575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Lucida Sans Unicode" panose="020B0602030504020204" pitchFamily="34" charset="0"/>
                    <a:cs typeface="Arial" panose="020B0604020202020204" pitchFamily="34" charset="0"/>
                  </a:defRPr>
                </a:lvl2pPr>
                <a:lvl3pPr marL="1143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Lucida Sans Unicode" panose="020B0602030504020204" pitchFamily="34" charset="0"/>
                    <a:cs typeface="Arial" panose="020B0604020202020204" pitchFamily="34" charset="0"/>
                  </a:defRPr>
                </a:lvl3pPr>
                <a:lvl4pPr marL="1600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Lucida Sans Unicode" panose="020B0602030504020204" pitchFamily="34" charset="0"/>
                    <a:cs typeface="Arial" panose="020B0604020202020204" pitchFamily="34" charset="0"/>
                  </a:defRPr>
                </a:lvl4pPr>
                <a:lvl5pPr marL="20574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Lucida Sans Unicode" panose="020B0602030504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Lucida Sans Unicode" panose="020B0602030504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Lucida Sans Unicode" panose="020B0602030504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Lucida Sans Unicode" panose="020B0602030504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Lucida Sans Unicode" panose="020B060203050402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fr-FR">
                  <a:latin typeface="Arial" panose="020B0604020202020204" pitchFamily="34" charset="0"/>
                </a:endParaRPr>
              </a:p>
            </p:txBody>
          </p:sp>
        </p:grpSp>
        <p:grpSp>
          <p:nvGrpSpPr>
            <p:cNvPr id="13" name="Forme libre 12"/>
            <p:cNvGrpSpPr>
              <a:grpSpLocks/>
            </p:cNvGrpSpPr>
            <p:nvPr/>
          </p:nvGrpSpPr>
          <p:grpSpPr bwMode="auto">
            <a:xfrm>
              <a:off x="-60" y="617"/>
              <a:ext cx="91561" cy="9104"/>
              <a:chOff x="-60" y="487"/>
              <a:chExt cx="91561" cy="9083"/>
            </a:xfrm>
          </p:grpSpPr>
          <p:pic>
            <p:nvPicPr>
              <p:cNvPr id="1041" name="Forme libre 12"/>
              <p:cNvPicPr>
                <a:picLocks noChangeArrowheads="1"/>
              </p:cNvPicPr>
              <p:nvPr/>
            </p:nvPicPr>
            <p:blipFill>
              <a:blip r:embed="rId1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-60" y="487"/>
                <a:ext cx="91560" cy="9083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1042" name="Text Box 18"/>
              <p:cNvSpPr txBox="1">
                <a:spLocks noChangeArrowheads="1"/>
              </p:cNvSpPr>
              <p:nvPr/>
            </p:nvSpPr>
            <p:spPr bwMode="auto">
              <a:xfrm rot="21435692">
                <a:off x="-217" y="4959"/>
                <a:ext cx="0" cy="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Lucida Sans Unicode" panose="020B0602030504020204" pitchFamily="34" charset="0"/>
                    <a:cs typeface="Arial" panose="020B0604020202020204" pitchFamily="34" charset="0"/>
                  </a:defRPr>
                </a:lvl1pPr>
                <a:lvl2pPr marL="742950" indent="-28575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Lucida Sans Unicode" panose="020B0602030504020204" pitchFamily="34" charset="0"/>
                    <a:cs typeface="Arial" panose="020B0604020202020204" pitchFamily="34" charset="0"/>
                  </a:defRPr>
                </a:lvl2pPr>
                <a:lvl3pPr marL="1143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Lucida Sans Unicode" panose="020B0602030504020204" pitchFamily="34" charset="0"/>
                    <a:cs typeface="Arial" panose="020B0604020202020204" pitchFamily="34" charset="0"/>
                  </a:defRPr>
                </a:lvl3pPr>
                <a:lvl4pPr marL="1600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Lucida Sans Unicode" panose="020B0602030504020204" pitchFamily="34" charset="0"/>
                    <a:cs typeface="Arial" panose="020B0604020202020204" pitchFamily="34" charset="0"/>
                  </a:defRPr>
                </a:lvl4pPr>
                <a:lvl5pPr marL="20574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Lucida Sans Unicode" panose="020B0602030504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Lucida Sans Unicode" panose="020B0602030504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Lucida Sans Unicode" panose="020B0602030504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Lucida Sans Unicode" panose="020B0602030504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Lucida Sans Unicode" panose="020B060203050402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fr-FR">
                  <a:latin typeface="Arial" panose="020B0604020202020204" pitchFamily="34" charset="0"/>
                </a:endParaRPr>
              </a:p>
            </p:txBody>
          </p:sp>
        </p:grpSp>
      </p:grpSp>
      <p:pic>
        <p:nvPicPr>
          <p:cNvPr id="1036" name="Picture 13" descr="Logo_IUT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363" y="6215063"/>
            <a:ext cx="1893887" cy="539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37" name="AutoShape 13"/>
          <p:cNvSpPr>
            <a:spLocks/>
          </p:cNvSpPr>
          <p:nvPr/>
        </p:nvSpPr>
        <p:spPr bwMode="auto">
          <a:xfrm>
            <a:off x="0" y="2357438"/>
            <a:ext cx="1500188" cy="3000375"/>
          </a:xfrm>
          <a:prstGeom prst="rightBracket">
            <a:avLst>
              <a:gd name="adj" fmla="val 46787"/>
            </a:avLst>
          </a:prstGeom>
          <a:noFill/>
          <a:ln w="19050">
            <a:solidFill>
              <a:srgbClr val="0F6FC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1pPr>
            <a:lvl2pPr marL="742950" indent="-2857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2pPr>
            <a:lvl3pPr marL="1143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3pPr>
            <a:lvl4pPr marL="1600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4pPr>
            <a:lvl5pPr marL="20574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endParaRPr lang="fr-FR" altLang="fr-FR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9613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3" r:id="rId1"/>
    <p:sldLayoutId id="2147483854" r:id="rId2"/>
    <p:sldLayoutId id="2147483855" r:id="rId3"/>
    <p:sldLayoutId id="2147483856" r:id="rId4"/>
    <p:sldLayoutId id="2147483857" r:id="rId5"/>
    <p:sldLayoutId id="2147483858" r:id="rId6"/>
    <p:sldLayoutId id="2147483859" r:id="rId7"/>
    <p:sldLayoutId id="2147483860" r:id="rId8"/>
    <p:sldLayoutId id="2147483861" r:id="rId9"/>
    <p:sldLayoutId id="2147483862" r:id="rId10"/>
    <p:sldLayoutId id="2147483863" r:id="rId11"/>
  </p:sldLayoutIdLst>
  <p:hf sldNum="0" hdr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5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5pPr>
      <a:lvl6pPr marL="457200"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6pPr>
      <a:lvl7pPr marL="914400"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7pPr>
      <a:lvl8pPr marL="1371600"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8pPr>
      <a:lvl9pPr marL="1828800"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9pPr>
    </p:titleStyle>
    <p:bodyStyle>
      <a:lvl1pPr marL="273050" indent="-273050" algn="l" rtl="0" eaLnBrk="0" fontAlgn="base" hangingPunct="0">
        <a:spcBef>
          <a:spcPct val="20000"/>
        </a:spcBef>
        <a:spcAft>
          <a:spcPct val="0"/>
        </a:spcAft>
        <a:buClr>
          <a:srgbClr val="009DD9"/>
        </a:buClr>
        <a:buSzPct val="95000"/>
        <a:buFont typeface="Wingdings 2" panose="05020102010507070707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46063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panose="05020102010507070707" pitchFamily="18" charset="2"/>
        <a:buChar char="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0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 2" panose="05020102010507070707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209550" algn="l" rtl="0" eaLnBrk="0" fontAlgn="base" hangingPunct="0">
        <a:spcBef>
          <a:spcPct val="20000"/>
        </a:spcBef>
        <a:spcAft>
          <a:spcPct val="0"/>
        </a:spcAft>
        <a:buClr>
          <a:srgbClr val="009DD9"/>
        </a:buClr>
        <a:buSzPct val="65000"/>
        <a:buFont typeface="Wingdings 2" panose="05020102010507070707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209550" algn="l" rtl="0" eaLnBrk="0" fontAlgn="base" hangingPunct="0">
        <a:spcBef>
          <a:spcPct val="20000"/>
        </a:spcBef>
        <a:spcAft>
          <a:spcPct val="0"/>
        </a:spcAft>
        <a:buClr>
          <a:srgbClr val="FFFFFF"/>
        </a:buClr>
        <a:buSzPct val="65000"/>
        <a:buFont typeface="Wingdings 2" panose="05020102010507070707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smtClean="0"/>
              <a:t>Cliquez pour modifier le style du titre</a:t>
            </a:r>
          </a:p>
        </p:txBody>
      </p:sp>
      <p:sp>
        <p:nvSpPr>
          <p:cNvPr id="2051" name="Rectangle 3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smtClean="0"/>
              <a:t>Cliquez pour modifier les styles du texte du masque</a:t>
            </a:r>
          </a:p>
          <a:p>
            <a:pPr lvl="1"/>
            <a:r>
              <a:rPr lang="fr-FR" altLang="fr-FR" smtClean="0"/>
              <a:t>Deuxième niveau</a:t>
            </a:r>
          </a:p>
          <a:p>
            <a:pPr lvl="2"/>
            <a:r>
              <a:rPr lang="fr-FR" altLang="fr-FR" smtClean="0"/>
              <a:t>Troisième niveau</a:t>
            </a:r>
          </a:p>
          <a:p>
            <a:pPr lvl="3"/>
            <a:r>
              <a:rPr lang="fr-FR" altLang="fr-FR" smtClean="0"/>
              <a:t>Quatrième niveau</a:t>
            </a:r>
          </a:p>
          <a:p>
            <a:pPr lvl="4"/>
            <a:r>
              <a:rPr lang="fr-FR" altLang="fr-FR" smtClean="0"/>
              <a:t>Cinquième niveau</a:t>
            </a:r>
          </a:p>
        </p:txBody>
      </p:sp>
      <p:sp>
        <p:nvSpPr>
          <p:cNvPr id="2052" name="Rectangle 4"/>
          <p:cNvSpPr>
            <a:spLocks noGrp="1"/>
          </p:cNvSpPr>
          <p:nvPr>
            <p:ph type="dt" sz="half" idx="2"/>
          </p:nvPr>
        </p:nvSpPr>
        <p:spPr bwMode="auto"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rgbClr val="898989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1pPr>
          </a:lstStyle>
          <a:p>
            <a:r>
              <a:rPr lang="fr-FR" altLang="fr-FR"/>
              <a:t>17/05/2014</a:t>
            </a:r>
          </a:p>
        </p:txBody>
      </p:sp>
      <p:sp>
        <p:nvSpPr>
          <p:cNvPr id="2053" name="Rectangle 5"/>
          <p:cNvSpPr>
            <a:spLocks noGrp="1"/>
          </p:cNvSpPr>
          <p:nvPr>
            <p:ph type="ftr" sz="quarter" idx="3"/>
          </p:nvPr>
        </p:nvSpPr>
        <p:spPr bwMode="auto"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fontAlgn="base">
              <a:spcBef>
                <a:spcPct val="0"/>
              </a:spcBef>
              <a:spcAft>
                <a:spcPct val="0"/>
              </a:spcAft>
              <a:defRPr sz="1200">
                <a:solidFill>
                  <a:srgbClr val="898989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2054" name="Rectangle 6"/>
          <p:cNvSpPr>
            <a:spLocks noGrp="1"/>
          </p:cNvSpPr>
          <p:nvPr>
            <p:ph type="sldNum" sz="quarter" idx="4"/>
          </p:nvPr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fontAlgn="base">
              <a:spcBef>
                <a:spcPct val="0"/>
              </a:spcBef>
              <a:spcAft>
                <a:spcPct val="0"/>
              </a:spcAft>
              <a:defRPr sz="1200">
                <a:solidFill>
                  <a:srgbClr val="898989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13202237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4" r:id="rId1"/>
    <p:sldLayoutId id="2147483865" r:id="rId2"/>
    <p:sldLayoutId id="2147483866" r:id="rId3"/>
    <p:sldLayoutId id="2147483867" r:id="rId4"/>
    <p:sldLayoutId id="2147483868" r:id="rId5"/>
    <p:sldLayoutId id="2147483869" r:id="rId6"/>
    <p:sldLayoutId id="2147483870" r:id="rId7"/>
    <p:sldLayoutId id="2147483871" r:id="rId8"/>
    <p:sldLayoutId id="2147483872" r:id="rId9"/>
    <p:sldLayoutId id="2147483873" r:id="rId10"/>
    <p:sldLayoutId id="2147483874" r:id="rId11"/>
  </p:sldLayoutIdLst>
  <p:hf sldNum="0" hd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/>
          <p:cNvSpPr>
            <a:spLocks/>
          </p:cNvSpPr>
          <p:nvPr/>
        </p:nvSpPr>
        <p:spPr bwMode="auto">
          <a:xfrm rot="420000" flipV="1">
            <a:off x="3165475" y="1108075"/>
            <a:ext cx="5257800" cy="4114800"/>
          </a:xfrm>
          <a:custGeom>
            <a:avLst/>
            <a:gdLst>
              <a:gd name="T0" fmla="*/ 5257800 w 5257800"/>
              <a:gd name="T1" fmla="*/ 2057400 h 4114800"/>
              <a:gd name="T2" fmla="*/ 2628900 w 5257800"/>
              <a:gd name="T3" fmla="*/ 4114800 h 4114800"/>
              <a:gd name="T4" fmla="*/ 0 w 5257800"/>
              <a:gd name="T5" fmla="*/ 2057400 h 4114800"/>
              <a:gd name="T6" fmla="*/ 2628900 w 5257800"/>
              <a:gd name="T7" fmla="*/ 0 h 4114800"/>
              <a:gd name="T8" fmla="*/ 0 60000 65536"/>
              <a:gd name="T9" fmla="*/ 5898240 60000 65536"/>
              <a:gd name="T10" fmla="*/ 11796480 60000 65536"/>
              <a:gd name="T11" fmla="*/ 17694720 60000 65536"/>
              <a:gd name="T12" fmla="*/ 0 w 5257800"/>
              <a:gd name="T13" fmla="*/ 0 h 4114800"/>
              <a:gd name="T14" fmla="*/ 5182785 w 5257800"/>
              <a:gd name="T15" fmla="*/ 4114800 h 41148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5257800" h="4114800">
                <a:moveTo>
                  <a:pt x="0" y="0"/>
                </a:moveTo>
                <a:lnTo>
                  <a:pt x="5107774" y="0"/>
                </a:lnTo>
                <a:lnTo>
                  <a:pt x="5257800" y="150026"/>
                </a:lnTo>
                <a:lnTo>
                  <a:pt x="525780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3175" cap="rnd">
            <a:solidFill>
              <a:srgbClr val="C0C0C0"/>
            </a:solidFill>
            <a:round/>
            <a:headEnd/>
            <a:tailEnd/>
          </a:ln>
          <a:effectLst>
            <a:outerShdw dist="38500" dir="7500041" sx="98500" sy="100079" kx="99984" algn="tl" rotWithShape="0">
              <a:srgbClr val="000000">
                <a:alpha val="25000"/>
              </a:srgbClr>
            </a:outerShdw>
          </a:effectLst>
        </p:spPr>
        <p:txBody>
          <a:bodyPr/>
          <a:lstStyle/>
          <a:p>
            <a:endParaRPr lang="fr-FR"/>
          </a:p>
        </p:txBody>
      </p:sp>
      <p:sp>
        <p:nvSpPr>
          <p:cNvPr id="3075" name="AutoShape 3"/>
          <p:cNvSpPr>
            <a:spLocks noChangeArrowheads="1"/>
          </p:cNvSpPr>
          <p:nvPr/>
        </p:nvSpPr>
        <p:spPr bwMode="auto">
          <a:xfrm rot="420000" flipV="1">
            <a:off x="8004175" y="5359400"/>
            <a:ext cx="155575" cy="155575"/>
          </a:xfrm>
          <a:prstGeom prst="rtTriangle">
            <a:avLst/>
          </a:prstGeom>
          <a:solidFill>
            <a:srgbClr val="FFFFFF"/>
          </a:solidFill>
          <a:ln w="12700">
            <a:solidFill>
              <a:srgbClr val="FFFFFF"/>
            </a:solidFill>
            <a:bevel/>
            <a:headEnd/>
            <a:tailEnd/>
          </a:ln>
          <a:effectLst>
            <a:outerShdw dist="6351" dir="12900231" algn="tl" rotWithShape="0">
              <a:srgbClr val="000000">
                <a:alpha val="46999"/>
              </a:srgbClr>
            </a:outerShdw>
          </a:effectLst>
        </p:spPr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1pPr>
            <a:lvl2pPr marL="742950" indent="-2857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2pPr>
            <a:lvl3pPr marL="1143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3pPr>
            <a:lvl4pPr marL="1600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4pPr>
            <a:lvl5pPr marL="20574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endParaRPr lang="en-US" altLang="fr-FR">
              <a:solidFill>
                <a:srgbClr val="FFFFFF"/>
              </a:solidFill>
            </a:endParaRPr>
          </a:p>
        </p:txBody>
      </p:sp>
      <p:sp>
        <p:nvSpPr>
          <p:cNvPr id="3076" name="AutoShape 4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/>
            <a:gdLst>
              <a:gd name="T0" fmla="*/ 15120938 w 5772"/>
              <a:gd name="T1" fmla="*/ 5040313 h 656"/>
              <a:gd name="T2" fmla="*/ 2147483647 w 5772"/>
              <a:gd name="T3" fmla="*/ 0 h 656"/>
              <a:gd name="T4" fmla="*/ 2147483647 w 5772"/>
              <a:gd name="T5" fmla="*/ 924898138 h 656"/>
              <a:gd name="T6" fmla="*/ 2147483647 w 5772"/>
              <a:gd name="T7" fmla="*/ 138609388 h 656"/>
              <a:gd name="T8" fmla="*/ 2147483647 w 5772"/>
              <a:gd name="T9" fmla="*/ 536794075 h 656"/>
              <a:gd name="T10" fmla="*/ 2147483647 w 5772"/>
              <a:gd name="T11" fmla="*/ 1106349388 h 656"/>
              <a:gd name="T12" fmla="*/ 2147483647 w 5772"/>
              <a:gd name="T13" fmla="*/ 506552200 h 656"/>
              <a:gd name="T14" fmla="*/ 0 w 5772"/>
              <a:gd name="T15" fmla="*/ 1653222500 h 656"/>
              <a:gd name="T16" fmla="*/ 15120938 w 5772"/>
              <a:gd name="T17" fmla="*/ 5040313 h 65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5772"/>
              <a:gd name="T28" fmla="*/ 0 h 656"/>
              <a:gd name="T29" fmla="*/ 5772 w 5772"/>
              <a:gd name="T30" fmla="*/ 656 h 656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 rotWithShape="0">
            <a:gsLst>
              <a:gs pos="0">
                <a:srgbClr val="0079AF">
                  <a:alpha val="45000"/>
                </a:srgbClr>
              </a:gs>
              <a:gs pos="100000">
                <a:srgbClr val="00A6FB">
                  <a:alpha val="54999"/>
                </a:srgbClr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fr-FR"/>
          </a:p>
        </p:txBody>
      </p:sp>
      <p:grpSp>
        <p:nvGrpSpPr>
          <p:cNvPr id="17" name="AutoShape 5"/>
          <p:cNvGrpSpPr>
            <a:grpSpLocks/>
          </p:cNvGrpSpPr>
          <p:nvPr/>
        </p:nvGrpSpPr>
        <p:grpSpPr bwMode="auto">
          <a:xfrm>
            <a:off x="4383088" y="6248400"/>
            <a:ext cx="4760912" cy="609600"/>
            <a:chOff x="2761" y="3936"/>
            <a:chExt cx="2999" cy="384"/>
          </a:xfrm>
        </p:grpSpPr>
        <p:pic>
          <p:nvPicPr>
            <p:cNvPr id="3077" name="Picture 5"/>
            <p:cNvPicPr>
              <a:picLocks noChangeArrowheads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61" y="3936"/>
              <a:ext cx="2999" cy="38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078" name="Text Box 6"/>
            <p:cNvSpPr txBox="1">
              <a:spLocks noChangeArrowheads="1"/>
            </p:cNvSpPr>
            <p:nvPr/>
          </p:nvSpPr>
          <p:spPr bwMode="auto">
            <a:xfrm rot="10800000">
              <a:off x="2760" y="3918"/>
              <a:ext cx="3000" cy="40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Lucida Sans Unicode" panose="020B0602030504020204" pitchFamily="34" charset="0"/>
                  <a:cs typeface="Arial" panose="020B0604020202020204" pitchFamily="34" charset="0"/>
                </a:defRPr>
              </a:lvl1pPr>
              <a:lvl2pPr marL="742950" indent="-2857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Lucida Sans Unicode" panose="020B0602030504020204" pitchFamily="34" charset="0"/>
                  <a:cs typeface="Arial" panose="020B0604020202020204" pitchFamily="34" charset="0"/>
                </a:defRPr>
              </a:lvl2pPr>
              <a:lvl3pPr marL="1143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Lucida Sans Unicode" panose="020B0602030504020204" pitchFamily="34" charset="0"/>
                  <a:cs typeface="Arial" panose="020B0604020202020204" pitchFamily="34" charset="0"/>
                </a:defRPr>
              </a:lvl3pPr>
              <a:lvl4pPr marL="1600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Lucida Sans Unicode" panose="020B0602030504020204" pitchFamily="34" charset="0"/>
                  <a:cs typeface="Arial" panose="020B0604020202020204" pitchFamily="34" charset="0"/>
                </a:defRPr>
              </a:lvl4pPr>
              <a:lvl5pPr marL="20574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Lucida Sans Unicode" panose="020B0602030504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Lucida Sans Unicode" panose="020B0602030504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Lucida Sans Unicode" panose="020B0602030504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Lucida Sans Unicode" panose="020B0602030504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Lucida Sans Unicode" panose="020B0602030504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fr-FR" altLang="fr-FR"/>
            </a:p>
          </p:txBody>
        </p:sp>
      </p:grpSp>
      <p:sp>
        <p:nvSpPr>
          <p:cNvPr id="3080" name="Rectangle 8"/>
          <p:cNvSpPr>
            <a:spLocks noGrp="1"/>
          </p:cNvSpPr>
          <p:nvPr>
            <p:ph type="title"/>
          </p:nvPr>
        </p:nvSpPr>
        <p:spPr bwMode="auto">
          <a:xfrm>
            <a:off x="457200" y="704850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smtClean="0"/>
              <a:t>Cliquez pour modifier le style du titre</a:t>
            </a:r>
            <a:endParaRPr lang="en-US" altLang="fr-FR" smtClean="0"/>
          </a:p>
        </p:txBody>
      </p:sp>
      <p:sp>
        <p:nvSpPr>
          <p:cNvPr id="3081" name="Rectangle 9"/>
          <p:cNvSpPr>
            <a:spLocks noGrp="1"/>
          </p:cNvSpPr>
          <p:nvPr>
            <p:ph type="body" idx="1"/>
          </p:nvPr>
        </p:nvSpPr>
        <p:spPr bwMode="auto">
          <a:xfrm>
            <a:off x="1500188" y="1935163"/>
            <a:ext cx="7186612" cy="438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smtClean="0"/>
              <a:t>Cliquez pour modifier les styles du texte du masque</a:t>
            </a:r>
          </a:p>
          <a:p>
            <a:pPr lvl="1"/>
            <a:r>
              <a:rPr lang="fr-FR" altLang="fr-FR" smtClean="0"/>
              <a:t>Deuxième niveau</a:t>
            </a:r>
          </a:p>
          <a:p>
            <a:pPr lvl="2"/>
            <a:r>
              <a:rPr lang="fr-FR" altLang="fr-FR" smtClean="0"/>
              <a:t>Troisième niveau</a:t>
            </a:r>
          </a:p>
          <a:p>
            <a:pPr lvl="3"/>
            <a:r>
              <a:rPr lang="fr-FR" altLang="fr-FR" smtClean="0"/>
              <a:t>Quatrième niveau</a:t>
            </a:r>
          </a:p>
          <a:p>
            <a:pPr lvl="4"/>
            <a:r>
              <a:rPr lang="fr-FR" altLang="fr-FR" smtClean="0"/>
              <a:t>Cinquième niveau</a:t>
            </a:r>
            <a:endParaRPr lang="en-US" altLang="fr-FR" smtClean="0"/>
          </a:p>
        </p:txBody>
      </p:sp>
      <p:sp>
        <p:nvSpPr>
          <p:cNvPr id="3082" name="Rectangle 10"/>
          <p:cNvSpPr>
            <a:spLocks noGrp="1"/>
          </p:cNvSpPr>
          <p:nvPr>
            <p:ph type="dt" sz="half" idx="2"/>
          </p:nvPr>
        </p:nvSpPr>
        <p:spPr bwMode="auto"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rgbClr val="1D4577"/>
                </a:solidFill>
                <a:latin typeface="+mn-lt"/>
                <a:cs typeface="+mn-cs"/>
              </a:defRPr>
            </a:lvl1pPr>
          </a:lstStyle>
          <a:p>
            <a:r>
              <a:rPr lang="fr-FR" altLang="fr-FR"/>
              <a:t>17/05/2014</a:t>
            </a:r>
          </a:p>
        </p:txBody>
      </p:sp>
      <p:sp>
        <p:nvSpPr>
          <p:cNvPr id="3083" name="Rectangle 11"/>
          <p:cNvSpPr>
            <a:spLocks noGrp="1"/>
          </p:cNvSpPr>
          <p:nvPr>
            <p:ph type="ftr" sz="quarter" idx="3"/>
          </p:nvPr>
        </p:nvSpPr>
        <p:spPr bwMode="auto">
          <a:xfrm>
            <a:off x="2667000" y="6356350"/>
            <a:ext cx="4405313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rgbClr val="1D4577"/>
                </a:solidFill>
                <a:latin typeface="+mn-lt"/>
                <a:cs typeface="+mn-cs"/>
              </a:defRPr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3084" name="Rectangle 12"/>
          <p:cNvSpPr>
            <a:spLocks noGrp="1"/>
          </p:cNvSpPr>
          <p:nvPr>
            <p:ph type="sldNum" sz="quarter" idx="4"/>
          </p:nvPr>
        </p:nvSpPr>
        <p:spPr bwMode="auto">
          <a:xfrm>
            <a:off x="8077200" y="6356350"/>
            <a:ext cx="609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r" fontAlgn="base">
              <a:spcBef>
                <a:spcPct val="0"/>
              </a:spcBef>
              <a:spcAft>
                <a:spcPct val="0"/>
              </a:spcAft>
              <a:defRPr sz="1200">
                <a:solidFill>
                  <a:srgbClr val="1D4577"/>
                </a:solidFill>
                <a:latin typeface="+mn-lt"/>
                <a:cs typeface="+mn-cs"/>
              </a:defRPr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16337031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75" r:id="rId1"/>
    <p:sldLayoutId id="2147483876" r:id="rId2"/>
    <p:sldLayoutId id="2147483877" r:id="rId3"/>
    <p:sldLayoutId id="2147483878" r:id="rId4"/>
    <p:sldLayoutId id="2147483879" r:id="rId5"/>
    <p:sldLayoutId id="2147483880" r:id="rId6"/>
    <p:sldLayoutId id="2147483881" r:id="rId7"/>
    <p:sldLayoutId id="2147483882" r:id="rId8"/>
    <p:sldLayoutId id="2147483883" r:id="rId9"/>
    <p:sldLayoutId id="2147483884" r:id="rId10"/>
    <p:sldLayoutId id="2147483885" r:id="rId11"/>
  </p:sldLayoutIdLst>
  <p:hf sldNum="0" hdr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5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5pPr>
      <a:lvl6pPr marL="457200"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6pPr>
      <a:lvl7pPr marL="914400"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7pPr>
      <a:lvl8pPr marL="1371600"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8pPr>
      <a:lvl9pPr marL="1828800"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9pPr>
    </p:titleStyle>
    <p:bodyStyle>
      <a:lvl1pPr marL="273050" indent="-273050" algn="l" rtl="0" eaLnBrk="0" fontAlgn="base" hangingPunct="0">
        <a:spcBef>
          <a:spcPct val="20000"/>
        </a:spcBef>
        <a:spcAft>
          <a:spcPct val="0"/>
        </a:spcAft>
        <a:buClr>
          <a:srgbClr val="009DD9"/>
        </a:buClr>
        <a:buSzPct val="95000"/>
        <a:buFont typeface="Wingdings 2" panose="05020102010507070707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46063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panose="05020102010507070707" pitchFamily="18" charset="2"/>
        <a:buChar char="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0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 2" panose="05020102010507070707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209550" algn="l" rtl="0" eaLnBrk="0" fontAlgn="base" hangingPunct="0">
        <a:spcBef>
          <a:spcPct val="20000"/>
        </a:spcBef>
        <a:spcAft>
          <a:spcPct val="0"/>
        </a:spcAft>
        <a:buClr>
          <a:srgbClr val="009DD9"/>
        </a:buClr>
        <a:buSzPct val="65000"/>
        <a:buFont typeface="Wingdings 2" panose="05020102010507070707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209550" algn="l" rtl="0" eaLnBrk="0" fontAlgn="base" hangingPunct="0">
        <a:spcBef>
          <a:spcPct val="20000"/>
        </a:spcBef>
        <a:spcAft>
          <a:spcPct val="0"/>
        </a:spcAft>
        <a:buClr>
          <a:srgbClr val="FFFFFF"/>
        </a:buClr>
        <a:buSzPct val="65000"/>
        <a:buFont typeface="Wingdings 2" panose="05020102010507070707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AutoShape 2"/>
          <p:cNvSpPr>
            <a:spLocks/>
          </p:cNvSpPr>
          <p:nvPr/>
        </p:nvSpPr>
        <p:spPr bwMode="auto">
          <a:xfrm>
            <a:off x="-9525" y="-7938"/>
            <a:ext cx="9163050" cy="1041401"/>
          </a:xfrm>
          <a:custGeom>
            <a:avLst/>
            <a:gdLst>
              <a:gd name="T0" fmla="*/ 15120938 w 5772"/>
              <a:gd name="T1" fmla="*/ 5040317 h 656"/>
              <a:gd name="T2" fmla="*/ 2147483647 w 5772"/>
              <a:gd name="T3" fmla="*/ 0 h 656"/>
              <a:gd name="T4" fmla="*/ 2147483647 w 5772"/>
              <a:gd name="T5" fmla="*/ 924899026 h 656"/>
              <a:gd name="T6" fmla="*/ 2147483647 w 5772"/>
              <a:gd name="T7" fmla="*/ 138609521 h 656"/>
              <a:gd name="T8" fmla="*/ 2147483647 w 5772"/>
              <a:gd name="T9" fmla="*/ 536794590 h 656"/>
              <a:gd name="T10" fmla="*/ 2147483647 w 5772"/>
              <a:gd name="T11" fmla="*/ 1106350450 h 656"/>
              <a:gd name="T12" fmla="*/ 2147483647 w 5772"/>
              <a:gd name="T13" fmla="*/ 506552686 h 656"/>
              <a:gd name="T14" fmla="*/ 0 w 5772"/>
              <a:gd name="T15" fmla="*/ 1653225675 h 656"/>
              <a:gd name="T16" fmla="*/ 15120938 w 5772"/>
              <a:gd name="T17" fmla="*/ 5040317 h 65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5772"/>
              <a:gd name="T28" fmla="*/ 0 h 656"/>
              <a:gd name="T29" fmla="*/ 5772 w 5772"/>
              <a:gd name="T30" fmla="*/ 656 h 656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 rotWithShape="0">
            <a:gsLst>
              <a:gs pos="0">
                <a:srgbClr val="0079AF">
                  <a:alpha val="45000"/>
                </a:srgbClr>
              </a:gs>
              <a:gs pos="100000">
                <a:srgbClr val="00A6FB">
                  <a:alpha val="54999"/>
                </a:srgbClr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fr-FR"/>
          </a:p>
        </p:txBody>
      </p:sp>
      <p:grpSp>
        <p:nvGrpSpPr>
          <p:cNvPr id="8" name="AutoShape 3"/>
          <p:cNvGrpSpPr>
            <a:grpSpLocks/>
          </p:cNvGrpSpPr>
          <p:nvPr/>
        </p:nvGrpSpPr>
        <p:grpSpPr bwMode="auto">
          <a:xfrm>
            <a:off x="4383088" y="-6350"/>
            <a:ext cx="4760912" cy="603250"/>
            <a:chOff x="2761" y="-4"/>
            <a:chExt cx="2999" cy="380"/>
          </a:xfrm>
        </p:grpSpPr>
        <p:pic>
          <p:nvPicPr>
            <p:cNvPr id="4099" name="Picture 3"/>
            <p:cNvPicPr>
              <a:picLocks noChangeArrowheads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61" y="-4"/>
              <a:ext cx="2999" cy="38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100" name="Text Box 4"/>
            <p:cNvSpPr txBox="1">
              <a:spLocks noChangeArrowheads="1"/>
            </p:cNvSpPr>
            <p:nvPr/>
          </p:nvSpPr>
          <p:spPr bwMode="auto">
            <a:xfrm>
              <a:off x="2760" y="-5"/>
              <a:ext cx="3000" cy="40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Lucida Sans Unicode" panose="020B0602030504020204" pitchFamily="34" charset="0"/>
                  <a:cs typeface="Arial" panose="020B0604020202020204" pitchFamily="34" charset="0"/>
                </a:defRPr>
              </a:lvl1pPr>
              <a:lvl2pPr marL="742950" indent="-2857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Lucida Sans Unicode" panose="020B0602030504020204" pitchFamily="34" charset="0"/>
                  <a:cs typeface="Arial" panose="020B0604020202020204" pitchFamily="34" charset="0"/>
                </a:defRPr>
              </a:lvl2pPr>
              <a:lvl3pPr marL="1143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Lucida Sans Unicode" panose="020B0602030504020204" pitchFamily="34" charset="0"/>
                  <a:cs typeface="Arial" panose="020B0604020202020204" pitchFamily="34" charset="0"/>
                </a:defRPr>
              </a:lvl3pPr>
              <a:lvl4pPr marL="1600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Lucida Sans Unicode" panose="020B0602030504020204" pitchFamily="34" charset="0"/>
                  <a:cs typeface="Arial" panose="020B0604020202020204" pitchFamily="34" charset="0"/>
                </a:defRPr>
              </a:lvl4pPr>
              <a:lvl5pPr marL="20574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Lucida Sans Unicode" panose="020B0602030504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Lucida Sans Unicode" panose="020B0602030504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Lucida Sans Unicode" panose="020B0602030504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Lucida Sans Unicode" panose="020B0602030504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Lucida Sans Unicode" panose="020B0602030504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fr-FR" altLang="fr-FR"/>
            </a:p>
          </p:txBody>
        </p:sp>
      </p:grpSp>
      <p:grpSp>
        <p:nvGrpSpPr>
          <p:cNvPr id="4102" name="Group 6"/>
          <p:cNvGrpSpPr>
            <a:grpSpLocks/>
          </p:cNvGrpSpPr>
          <p:nvPr/>
        </p:nvGrpSpPr>
        <p:grpSpPr bwMode="auto">
          <a:xfrm>
            <a:off x="-19050" y="203200"/>
            <a:ext cx="9180513" cy="647700"/>
            <a:chOff x="-190" y="2165"/>
            <a:chExt cx="91805" cy="6492"/>
          </a:xfrm>
        </p:grpSpPr>
        <p:grpSp>
          <p:nvGrpSpPr>
            <p:cNvPr id="12" name="Forme libre 11"/>
            <p:cNvGrpSpPr>
              <a:grpSpLocks/>
            </p:cNvGrpSpPr>
            <p:nvPr/>
          </p:nvGrpSpPr>
          <p:grpSpPr bwMode="auto">
            <a:xfrm>
              <a:off x="-60" y="-115"/>
              <a:ext cx="91317" cy="10509"/>
              <a:chOff x="-60" y="-243"/>
              <a:chExt cx="91318" cy="10485"/>
            </a:xfrm>
          </p:grpSpPr>
          <p:pic>
            <p:nvPicPr>
              <p:cNvPr id="4111" name="Forme libre 11"/>
              <p:cNvPicPr>
                <a:picLocks noChangeArrowheads="1"/>
              </p:cNvPicPr>
              <p:nvPr/>
            </p:nvPicPr>
            <p:blipFill>
              <a:blip r:embed="rId1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-60" y="-243"/>
                <a:ext cx="91317" cy="10484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4112" name="Text Box 16"/>
              <p:cNvSpPr txBox="1">
                <a:spLocks noChangeArrowheads="1"/>
              </p:cNvSpPr>
              <p:nvPr/>
            </p:nvSpPr>
            <p:spPr bwMode="auto">
              <a:xfrm rot="21435692">
                <a:off x="-292" y="4224"/>
                <a:ext cx="0" cy="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Lucida Sans Unicode" panose="020B0602030504020204" pitchFamily="34" charset="0"/>
                    <a:cs typeface="Arial" panose="020B0604020202020204" pitchFamily="34" charset="0"/>
                  </a:defRPr>
                </a:lvl1pPr>
                <a:lvl2pPr marL="742950" indent="-28575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Lucida Sans Unicode" panose="020B0602030504020204" pitchFamily="34" charset="0"/>
                    <a:cs typeface="Arial" panose="020B0604020202020204" pitchFamily="34" charset="0"/>
                  </a:defRPr>
                </a:lvl2pPr>
                <a:lvl3pPr marL="1143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Lucida Sans Unicode" panose="020B0602030504020204" pitchFamily="34" charset="0"/>
                    <a:cs typeface="Arial" panose="020B0604020202020204" pitchFamily="34" charset="0"/>
                  </a:defRPr>
                </a:lvl3pPr>
                <a:lvl4pPr marL="1600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Lucida Sans Unicode" panose="020B0602030504020204" pitchFamily="34" charset="0"/>
                    <a:cs typeface="Arial" panose="020B0604020202020204" pitchFamily="34" charset="0"/>
                  </a:defRPr>
                </a:lvl4pPr>
                <a:lvl5pPr marL="20574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Lucida Sans Unicode" panose="020B0602030504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Lucida Sans Unicode" panose="020B0602030504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Lucida Sans Unicode" panose="020B0602030504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Lucida Sans Unicode" panose="020B0602030504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Lucida Sans Unicode" panose="020B060203050402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fr-FR">
                  <a:latin typeface="Arial" panose="020B0604020202020204" pitchFamily="34" charset="0"/>
                </a:endParaRPr>
              </a:p>
            </p:txBody>
          </p:sp>
        </p:grpSp>
        <p:grpSp>
          <p:nvGrpSpPr>
            <p:cNvPr id="13" name="Forme libre 12"/>
            <p:cNvGrpSpPr>
              <a:grpSpLocks/>
            </p:cNvGrpSpPr>
            <p:nvPr/>
          </p:nvGrpSpPr>
          <p:grpSpPr bwMode="auto">
            <a:xfrm>
              <a:off x="-60" y="617"/>
              <a:ext cx="91561" cy="9104"/>
              <a:chOff x="-60" y="487"/>
              <a:chExt cx="91561" cy="9083"/>
            </a:xfrm>
          </p:grpSpPr>
          <p:pic>
            <p:nvPicPr>
              <p:cNvPr id="4114" name="Forme libre 12"/>
              <p:cNvPicPr>
                <a:picLocks noChangeArrowheads="1"/>
              </p:cNvPicPr>
              <p:nvPr/>
            </p:nvPicPr>
            <p:blipFill>
              <a:blip r:embed="rId1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-60" y="487"/>
                <a:ext cx="91560" cy="9083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4115" name="Text Box 19"/>
              <p:cNvSpPr txBox="1">
                <a:spLocks noChangeArrowheads="1"/>
              </p:cNvSpPr>
              <p:nvPr/>
            </p:nvSpPr>
            <p:spPr bwMode="auto">
              <a:xfrm rot="21435692">
                <a:off x="-217" y="4959"/>
                <a:ext cx="0" cy="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Lucida Sans Unicode" panose="020B0602030504020204" pitchFamily="34" charset="0"/>
                    <a:cs typeface="Arial" panose="020B0604020202020204" pitchFamily="34" charset="0"/>
                  </a:defRPr>
                </a:lvl1pPr>
                <a:lvl2pPr marL="742950" indent="-28575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Lucida Sans Unicode" panose="020B0602030504020204" pitchFamily="34" charset="0"/>
                    <a:cs typeface="Arial" panose="020B0604020202020204" pitchFamily="34" charset="0"/>
                  </a:defRPr>
                </a:lvl2pPr>
                <a:lvl3pPr marL="1143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Lucida Sans Unicode" panose="020B0602030504020204" pitchFamily="34" charset="0"/>
                    <a:cs typeface="Arial" panose="020B0604020202020204" pitchFamily="34" charset="0"/>
                  </a:defRPr>
                </a:lvl3pPr>
                <a:lvl4pPr marL="1600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Lucida Sans Unicode" panose="020B0602030504020204" pitchFamily="34" charset="0"/>
                    <a:cs typeface="Arial" panose="020B0604020202020204" pitchFamily="34" charset="0"/>
                  </a:defRPr>
                </a:lvl4pPr>
                <a:lvl5pPr marL="20574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Lucida Sans Unicode" panose="020B0602030504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Lucida Sans Unicode" panose="020B0602030504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Lucida Sans Unicode" panose="020B0602030504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Lucida Sans Unicode" panose="020B0602030504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Lucida Sans Unicode" panose="020B060203050402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fr-FR">
                  <a:latin typeface="Arial" panose="020B0604020202020204" pitchFamily="34" charset="0"/>
                </a:endParaRPr>
              </a:p>
            </p:txBody>
          </p:sp>
        </p:grpSp>
      </p:grpSp>
      <p:pic>
        <p:nvPicPr>
          <p:cNvPr id="4103" name="Picture 13" descr="Logo_IUT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363" y="6215063"/>
            <a:ext cx="1893887" cy="539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104" name="AutoShape 8"/>
          <p:cNvSpPr>
            <a:spLocks/>
          </p:cNvSpPr>
          <p:nvPr/>
        </p:nvSpPr>
        <p:spPr bwMode="auto">
          <a:xfrm>
            <a:off x="0" y="2357438"/>
            <a:ext cx="1500188" cy="3000375"/>
          </a:xfrm>
          <a:prstGeom prst="rightBracket">
            <a:avLst>
              <a:gd name="adj" fmla="val 46787"/>
            </a:avLst>
          </a:prstGeom>
          <a:noFill/>
          <a:ln w="19050">
            <a:solidFill>
              <a:srgbClr val="0F6FC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1pPr>
            <a:lvl2pPr marL="742950" indent="-2857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2pPr>
            <a:lvl3pPr marL="1143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3pPr>
            <a:lvl4pPr marL="1600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4pPr>
            <a:lvl5pPr marL="20574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endParaRPr lang="fr-FR" altLang="fr-FR">
              <a:latin typeface="Arial" panose="020B0604020202020204" pitchFamily="34" charset="0"/>
            </a:endParaRPr>
          </a:p>
        </p:txBody>
      </p:sp>
      <p:sp>
        <p:nvSpPr>
          <p:cNvPr id="4105" name="Rectangle 9"/>
          <p:cNvSpPr>
            <a:spLocks noChangeArrowheads="1"/>
          </p:cNvSpPr>
          <p:nvPr/>
        </p:nvSpPr>
        <p:spPr bwMode="auto">
          <a:xfrm>
            <a:off x="0" y="2624138"/>
            <a:ext cx="1619250" cy="2676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1pPr>
            <a:lvl2pPr marL="742950" indent="-2857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2pPr>
            <a:lvl3pPr marL="1143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3pPr>
            <a:lvl4pPr marL="1600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4pPr>
            <a:lvl5pPr marL="20574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fr-FR" altLang="fr-FR" sz="1200"/>
              <a:t>1/ Principe</a:t>
            </a:r>
          </a:p>
          <a:p>
            <a:pPr eaLnBrk="1" hangingPunct="1"/>
            <a:r>
              <a:rPr lang="fr-FR" altLang="fr-FR" sz="1200"/>
              <a:t>2/ Essai de flottaison</a:t>
            </a:r>
          </a:p>
          <a:p>
            <a:pPr eaLnBrk="1" hangingPunct="1"/>
            <a:r>
              <a:rPr lang="fr-FR" altLang="fr-FR" sz="1200"/>
              <a:t>3/ Test de chauffage</a:t>
            </a:r>
          </a:p>
          <a:p>
            <a:pPr eaLnBrk="1" hangingPunct="1"/>
            <a:r>
              <a:rPr lang="fr-FR" altLang="fr-FR" sz="1200"/>
              <a:t>4/ Essai de Beilstein</a:t>
            </a:r>
          </a:p>
          <a:p>
            <a:pPr eaLnBrk="1" hangingPunct="1"/>
            <a:r>
              <a:rPr lang="fr-FR" altLang="fr-FR" sz="1200"/>
              <a:t>5/ Test de solvant</a:t>
            </a:r>
          </a:p>
          <a:p>
            <a:pPr eaLnBrk="1" hangingPunct="1"/>
            <a:r>
              <a:rPr lang="fr-FR" altLang="fr-FR" sz="1200"/>
              <a:t>6/ Test d’acidité (papier pH)</a:t>
            </a:r>
          </a:p>
          <a:p>
            <a:pPr eaLnBrk="1" hangingPunct="1"/>
            <a:r>
              <a:rPr lang="fr-FR" altLang="fr-FR" sz="1200"/>
              <a:t>7/ Organigramme des essais</a:t>
            </a:r>
          </a:p>
          <a:p>
            <a:pPr eaLnBrk="1" hangingPunct="1"/>
            <a:r>
              <a:rPr lang="fr-FR" altLang="fr-FR" sz="1200"/>
              <a:t>8/ Lexique</a:t>
            </a:r>
          </a:p>
          <a:p>
            <a:pPr eaLnBrk="1" hangingPunct="1"/>
            <a:r>
              <a:rPr lang="fr-FR" altLang="fr-FR" sz="1200"/>
              <a:t>9/ Source</a:t>
            </a:r>
          </a:p>
        </p:txBody>
      </p:sp>
      <p:sp>
        <p:nvSpPr>
          <p:cNvPr id="4106" name="Rectangle 10"/>
          <p:cNvSpPr>
            <a:spLocks noGrp="1"/>
          </p:cNvSpPr>
          <p:nvPr>
            <p:ph type="title"/>
          </p:nvPr>
        </p:nvSpPr>
        <p:spPr bwMode="auto">
          <a:xfrm>
            <a:off x="457200" y="704850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smtClean="0"/>
              <a:t>Cliquez pour modifier le style du titre</a:t>
            </a:r>
            <a:endParaRPr lang="en-US" altLang="fr-FR" smtClean="0"/>
          </a:p>
        </p:txBody>
      </p:sp>
      <p:sp>
        <p:nvSpPr>
          <p:cNvPr id="4107" name="Rectangle 11"/>
          <p:cNvSpPr>
            <a:spLocks noGrp="1"/>
          </p:cNvSpPr>
          <p:nvPr>
            <p:ph type="body" idx="1"/>
          </p:nvPr>
        </p:nvSpPr>
        <p:spPr bwMode="auto">
          <a:xfrm>
            <a:off x="1500188" y="1935163"/>
            <a:ext cx="7186612" cy="438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smtClean="0"/>
              <a:t>Cliquez pour modifier les styles du texte du masque</a:t>
            </a:r>
          </a:p>
          <a:p>
            <a:pPr lvl="1"/>
            <a:r>
              <a:rPr lang="fr-FR" altLang="fr-FR" smtClean="0"/>
              <a:t>Deuxième niveau</a:t>
            </a:r>
          </a:p>
          <a:p>
            <a:pPr lvl="2"/>
            <a:r>
              <a:rPr lang="fr-FR" altLang="fr-FR" smtClean="0"/>
              <a:t>Troisième niveau</a:t>
            </a:r>
          </a:p>
          <a:p>
            <a:pPr lvl="3"/>
            <a:r>
              <a:rPr lang="fr-FR" altLang="fr-FR" smtClean="0"/>
              <a:t>Quatrième niveau</a:t>
            </a:r>
          </a:p>
          <a:p>
            <a:pPr lvl="4"/>
            <a:r>
              <a:rPr lang="fr-FR" altLang="fr-FR" smtClean="0"/>
              <a:t>Cinquième niveau</a:t>
            </a:r>
            <a:endParaRPr lang="en-US" altLang="fr-FR" smtClean="0"/>
          </a:p>
        </p:txBody>
      </p:sp>
      <p:sp>
        <p:nvSpPr>
          <p:cNvPr id="4108" name="Rectangle 12"/>
          <p:cNvSpPr>
            <a:spLocks noGrp="1"/>
          </p:cNvSpPr>
          <p:nvPr>
            <p:ph type="dt" sz="half" idx="2"/>
          </p:nvPr>
        </p:nvSpPr>
        <p:spPr bwMode="auto"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rgbClr val="1D4577"/>
                </a:solidFill>
                <a:latin typeface="+mn-lt"/>
                <a:cs typeface="+mn-cs"/>
              </a:defRPr>
            </a:lvl1pPr>
          </a:lstStyle>
          <a:p>
            <a:r>
              <a:rPr lang="fr-FR" altLang="fr-FR"/>
              <a:t>17/05/2014</a:t>
            </a:r>
          </a:p>
        </p:txBody>
      </p:sp>
      <p:sp>
        <p:nvSpPr>
          <p:cNvPr id="4109" name="Rectangle 13"/>
          <p:cNvSpPr>
            <a:spLocks noGrp="1"/>
          </p:cNvSpPr>
          <p:nvPr>
            <p:ph type="ftr" sz="quarter" idx="3"/>
          </p:nvPr>
        </p:nvSpPr>
        <p:spPr bwMode="auto">
          <a:xfrm>
            <a:off x="2667000" y="6356350"/>
            <a:ext cx="4405313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rgbClr val="1D4577"/>
                </a:solidFill>
                <a:latin typeface="+mn-lt"/>
                <a:cs typeface="+mn-cs"/>
              </a:defRPr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4110" name="Rectangle 14"/>
          <p:cNvSpPr>
            <a:spLocks noGrp="1"/>
          </p:cNvSpPr>
          <p:nvPr>
            <p:ph type="sldNum" sz="quarter" idx="4"/>
          </p:nvPr>
        </p:nvSpPr>
        <p:spPr bwMode="auto">
          <a:xfrm>
            <a:off x="7924800" y="6356350"/>
            <a:ext cx="7620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r" fontAlgn="base">
              <a:spcBef>
                <a:spcPct val="0"/>
              </a:spcBef>
              <a:spcAft>
                <a:spcPct val="0"/>
              </a:spcAft>
              <a:defRPr sz="1200">
                <a:solidFill>
                  <a:srgbClr val="1D4577"/>
                </a:solidFill>
                <a:latin typeface="+mn-lt"/>
                <a:cs typeface="+mn-cs"/>
              </a:defRPr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29168951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6" r:id="rId1"/>
    <p:sldLayoutId id="2147483887" r:id="rId2"/>
    <p:sldLayoutId id="2147483888" r:id="rId3"/>
    <p:sldLayoutId id="2147483889" r:id="rId4"/>
    <p:sldLayoutId id="2147483890" r:id="rId5"/>
    <p:sldLayoutId id="2147483891" r:id="rId6"/>
    <p:sldLayoutId id="2147483892" r:id="rId7"/>
    <p:sldLayoutId id="2147483893" r:id="rId8"/>
    <p:sldLayoutId id="2147483894" r:id="rId9"/>
    <p:sldLayoutId id="2147483895" r:id="rId10"/>
    <p:sldLayoutId id="2147483896" r:id="rId11"/>
  </p:sldLayoutIdLst>
  <p:hf sldNum="0" hdr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5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5pPr>
      <a:lvl6pPr marL="457200"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6pPr>
      <a:lvl7pPr marL="914400"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7pPr>
      <a:lvl8pPr marL="1371600"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8pPr>
      <a:lvl9pPr marL="1828800"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9pPr>
    </p:titleStyle>
    <p:bodyStyle>
      <a:lvl1pPr marL="273050" indent="-273050" algn="l" rtl="0" eaLnBrk="0" fontAlgn="base" hangingPunct="0">
        <a:spcBef>
          <a:spcPct val="20000"/>
        </a:spcBef>
        <a:spcAft>
          <a:spcPct val="0"/>
        </a:spcAft>
        <a:buClr>
          <a:srgbClr val="009DD9"/>
        </a:buClr>
        <a:buSzPct val="95000"/>
        <a:buFont typeface="Wingdings 2" panose="05020102010507070707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46063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panose="05020102010507070707" pitchFamily="18" charset="2"/>
        <a:buChar char="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0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 2" panose="05020102010507070707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209550" algn="l" rtl="0" eaLnBrk="0" fontAlgn="base" hangingPunct="0">
        <a:spcBef>
          <a:spcPct val="20000"/>
        </a:spcBef>
        <a:spcAft>
          <a:spcPct val="0"/>
        </a:spcAft>
        <a:buClr>
          <a:srgbClr val="009DD9"/>
        </a:buClr>
        <a:buSzPct val="65000"/>
        <a:buFont typeface="Wingdings 2" panose="05020102010507070707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209550" algn="l" rtl="0" eaLnBrk="0" fontAlgn="base" hangingPunct="0">
        <a:spcBef>
          <a:spcPct val="20000"/>
        </a:spcBef>
        <a:spcAft>
          <a:spcPct val="0"/>
        </a:spcAft>
        <a:buClr>
          <a:srgbClr val="FFFFFF"/>
        </a:buClr>
        <a:buSzPct val="65000"/>
        <a:buFont typeface="Wingdings 2" panose="05020102010507070707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AutoShape 2"/>
          <p:cNvSpPr>
            <a:spLocks/>
          </p:cNvSpPr>
          <p:nvPr/>
        </p:nvSpPr>
        <p:spPr bwMode="auto">
          <a:xfrm>
            <a:off x="-9525" y="-7938"/>
            <a:ext cx="9163050" cy="1041401"/>
          </a:xfrm>
          <a:custGeom>
            <a:avLst/>
            <a:gdLst>
              <a:gd name="T0" fmla="*/ 15120938 w 5772"/>
              <a:gd name="T1" fmla="*/ 5040317 h 656"/>
              <a:gd name="T2" fmla="*/ 2147483647 w 5772"/>
              <a:gd name="T3" fmla="*/ 0 h 656"/>
              <a:gd name="T4" fmla="*/ 2147483647 w 5772"/>
              <a:gd name="T5" fmla="*/ 924899026 h 656"/>
              <a:gd name="T6" fmla="*/ 2147483647 w 5772"/>
              <a:gd name="T7" fmla="*/ 138609521 h 656"/>
              <a:gd name="T8" fmla="*/ 2147483647 w 5772"/>
              <a:gd name="T9" fmla="*/ 536794590 h 656"/>
              <a:gd name="T10" fmla="*/ 2147483647 w 5772"/>
              <a:gd name="T11" fmla="*/ 1106350450 h 656"/>
              <a:gd name="T12" fmla="*/ 2147483647 w 5772"/>
              <a:gd name="T13" fmla="*/ 506552686 h 656"/>
              <a:gd name="T14" fmla="*/ 0 w 5772"/>
              <a:gd name="T15" fmla="*/ 1653225675 h 656"/>
              <a:gd name="T16" fmla="*/ 15120938 w 5772"/>
              <a:gd name="T17" fmla="*/ 5040317 h 65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5772"/>
              <a:gd name="T28" fmla="*/ 0 h 656"/>
              <a:gd name="T29" fmla="*/ 5772 w 5772"/>
              <a:gd name="T30" fmla="*/ 656 h 656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 rotWithShape="0">
            <a:gsLst>
              <a:gs pos="0">
                <a:srgbClr val="0079AF">
                  <a:alpha val="45000"/>
                </a:srgbClr>
              </a:gs>
              <a:gs pos="100000">
                <a:srgbClr val="00A6FB">
                  <a:alpha val="54999"/>
                </a:srgbClr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fr-FR"/>
          </a:p>
        </p:txBody>
      </p:sp>
      <p:grpSp>
        <p:nvGrpSpPr>
          <p:cNvPr id="8" name="AutoShape 3"/>
          <p:cNvGrpSpPr>
            <a:grpSpLocks/>
          </p:cNvGrpSpPr>
          <p:nvPr/>
        </p:nvGrpSpPr>
        <p:grpSpPr bwMode="auto">
          <a:xfrm>
            <a:off x="4383088" y="-6350"/>
            <a:ext cx="4760912" cy="603250"/>
            <a:chOff x="2761" y="-4"/>
            <a:chExt cx="2999" cy="380"/>
          </a:xfrm>
        </p:grpSpPr>
        <p:pic>
          <p:nvPicPr>
            <p:cNvPr id="5123" name="Picture 3"/>
            <p:cNvPicPr>
              <a:picLocks noChangeArrowheads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61" y="-4"/>
              <a:ext cx="2999" cy="38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124" name="Text Box 4"/>
            <p:cNvSpPr txBox="1">
              <a:spLocks noChangeArrowheads="1"/>
            </p:cNvSpPr>
            <p:nvPr/>
          </p:nvSpPr>
          <p:spPr bwMode="auto">
            <a:xfrm>
              <a:off x="2760" y="-5"/>
              <a:ext cx="3000" cy="40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Lucida Sans Unicode" panose="020B0602030504020204" pitchFamily="34" charset="0"/>
                  <a:cs typeface="Arial" panose="020B0604020202020204" pitchFamily="34" charset="0"/>
                </a:defRPr>
              </a:lvl1pPr>
              <a:lvl2pPr marL="742950" indent="-2857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Lucida Sans Unicode" panose="020B0602030504020204" pitchFamily="34" charset="0"/>
                  <a:cs typeface="Arial" panose="020B0604020202020204" pitchFamily="34" charset="0"/>
                </a:defRPr>
              </a:lvl2pPr>
              <a:lvl3pPr marL="1143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Lucida Sans Unicode" panose="020B0602030504020204" pitchFamily="34" charset="0"/>
                  <a:cs typeface="Arial" panose="020B0604020202020204" pitchFamily="34" charset="0"/>
                </a:defRPr>
              </a:lvl3pPr>
              <a:lvl4pPr marL="1600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Lucida Sans Unicode" panose="020B0602030504020204" pitchFamily="34" charset="0"/>
                  <a:cs typeface="Arial" panose="020B0604020202020204" pitchFamily="34" charset="0"/>
                </a:defRPr>
              </a:lvl4pPr>
              <a:lvl5pPr marL="20574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Lucida Sans Unicode" panose="020B0602030504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Lucida Sans Unicode" panose="020B0602030504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Lucida Sans Unicode" panose="020B0602030504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Lucida Sans Unicode" panose="020B0602030504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Lucida Sans Unicode" panose="020B0602030504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fr-FR" altLang="fr-FR"/>
            </a:p>
          </p:txBody>
        </p:sp>
      </p:grpSp>
      <p:grpSp>
        <p:nvGrpSpPr>
          <p:cNvPr id="5126" name="Group 6"/>
          <p:cNvGrpSpPr>
            <a:grpSpLocks/>
          </p:cNvGrpSpPr>
          <p:nvPr/>
        </p:nvGrpSpPr>
        <p:grpSpPr bwMode="auto">
          <a:xfrm>
            <a:off x="-19050" y="203200"/>
            <a:ext cx="9180513" cy="647700"/>
            <a:chOff x="-190" y="2165"/>
            <a:chExt cx="91805" cy="6492"/>
          </a:xfrm>
        </p:grpSpPr>
        <p:grpSp>
          <p:nvGrpSpPr>
            <p:cNvPr id="12" name="Forme libre 11"/>
            <p:cNvGrpSpPr>
              <a:grpSpLocks/>
            </p:cNvGrpSpPr>
            <p:nvPr/>
          </p:nvGrpSpPr>
          <p:grpSpPr bwMode="auto">
            <a:xfrm>
              <a:off x="-60" y="-115"/>
              <a:ext cx="91317" cy="10509"/>
              <a:chOff x="-60" y="-243"/>
              <a:chExt cx="91318" cy="10485"/>
            </a:xfrm>
          </p:grpSpPr>
          <p:pic>
            <p:nvPicPr>
              <p:cNvPr id="5135" name="Forme libre 11"/>
              <p:cNvPicPr>
                <a:picLocks noChangeArrowheads="1"/>
              </p:cNvPicPr>
              <p:nvPr/>
            </p:nvPicPr>
            <p:blipFill>
              <a:blip r:embed="rId1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-60" y="-243"/>
                <a:ext cx="91317" cy="10484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5136" name="Text Box 16"/>
              <p:cNvSpPr txBox="1">
                <a:spLocks noChangeArrowheads="1"/>
              </p:cNvSpPr>
              <p:nvPr/>
            </p:nvSpPr>
            <p:spPr bwMode="auto">
              <a:xfrm rot="21435692">
                <a:off x="-292" y="4224"/>
                <a:ext cx="0" cy="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Lucida Sans Unicode" panose="020B0602030504020204" pitchFamily="34" charset="0"/>
                    <a:cs typeface="Arial" panose="020B0604020202020204" pitchFamily="34" charset="0"/>
                  </a:defRPr>
                </a:lvl1pPr>
                <a:lvl2pPr marL="742950" indent="-28575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Lucida Sans Unicode" panose="020B0602030504020204" pitchFamily="34" charset="0"/>
                    <a:cs typeface="Arial" panose="020B0604020202020204" pitchFamily="34" charset="0"/>
                  </a:defRPr>
                </a:lvl2pPr>
                <a:lvl3pPr marL="1143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Lucida Sans Unicode" panose="020B0602030504020204" pitchFamily="34" charset="0"/>
                    <a:cs typeface="Arial" panose="020B0604020202020204" pitchFamily="34" charset="0"/>
                  </a:defRPr>
                </a:lvl3pPr>
                <a:lvl4pPr marL="1600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Lucida Sans Unicode" panose="020B0602030504020204" pitchFamily="34" charset="0"/>
                    <a:cs typeface="Arial" panose="020B0604020202020204" pitchFamily="34" charset="0"/>
                  </a:defRPr>
                </a:lvl4pPr>
                <a:lvl5pPr marL="20574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Lucida Sans Unicode" panose="020B0602030504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Lucida Sans Unicode" panose="020B0602030504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Lucida Sans Unicode" panose="020B0602030504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Lucida Sans Unicode" panose="020B0602030504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Lucida Sans Unicode" panose="020B060203050402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fr-FR">
                  <a:latin typeface="Arial" panose="020B0604020202020204" pitchFamily="34" charset="0"/>
                </a:endParaRPr>
              </a:p>
            </p:txBody>
          </p:sp>
        </p:grpSp>
        <p:grpSp>
          <p:nvGrpSpPr>
            <p:cNvPr id="13" name="Forme libre 12"/>
            <p:cNvGrpSpPr>
              <a:grpSpLocks/>
            </p:cNvGrpSpPr>
            <p:nvPr/>
          </p:nvGrpSpPr>
          <p:grpSpPr bwMode="auto">
            <a:xfrm>
              <a:off x="-60" y="617"/>
              <a:ext cx="91561" cy="9104"/>
              <a:chOff x="-60" y="487"/>
              <a:chExt cx="91561" cy="9083"/>
            </a:xfrm>
          </p:grpSpPr>
          <p:pic>
            <p:nvPicPr>
              <p:cNvPr id="5138" name="Forme libre 12"/>
              <p:cNvPicPr>
                <a:picLocks noChangeArrowheads="1"/>
              </p:cNvPicPr>
              <p:nvPr/>
            </p:nvPicPr>
            <p:blipFill>
              <a:blip r:embed="rId1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-60" y="487"/>
                <a:ext cx="91560" cy="9083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5139" name="Text Box 19"/>
              <p:cNvSpPr txBox="1">
                <a:spLocks noChangeArrowheads="1"/>
              </p:cNvSpPr>
              <p:nvPr/>
            </p:nvSpPr>
            <p:spPr bwMode="auto">
              <a:xfrm rot="21435692">
                <a:off x="-217" y="4959"/>
                <a:ext cx="0" cy="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Lucida Sans Unicode" panose="020B0602030504020204" pitchFamily="34" charset="0"/>
                    <a:cs typeface="Arial" panose="020B0604020202020204" pitchFamily="34" charset="0"/>
                  </a:defRPr>
                </a:lvl1pPr>
                <a:lvl2pPr marL="742950" indent="-28575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Lucida Sans Unicode" panose="020B0602030504020204" pitchFamily="34" charset="0"/>
                    <a:cs typeface="Arial" panose="020B0604020202020204" pitchFamily="34" charset="0"/>
                  </a:defRPr>
                </a:lvl2pPr>
                <a:lvl3pPr marL="1143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Lucida Sans Unicode" panose="020B0602030504020204" pitchFamily="34" charset="0"/>
                    <a:cs typeface="Arial" panose="020B0604020202020204" pitchFamily="34" charset="0"/>
                  </a:defRPr>
                </a:lvl3pPr>
                <a:lvl4pPr marL="1600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Lucida Sans Unicode" panose="020B0602030504020204" pitchFamily="34" charset="0"/>
                    <a:cs typeface="Arial" panose="020B0604020202020204" pitchFamily="34" charset="0"/>
                  </a:defRPr>
                </a:lvl4pPr>
                <a:lvl5pPr marL="20574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Lucida Sans Unicode" panose="020B0602030504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Lucida Sans Unicode" panose="020B0602030504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Lucida Sans Unicode" panose="020B0602030504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Lucida Sans Unicode" panose="020B0602030504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Lucida Sans Unicode" panose="020B060203050402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fr-FR">
                  <a:latin typeface="Arial" panose="020B0604020202020204" pitchFamily="34" charset="0"/>
                </a:endParaRPr>
              </a:p>
            </p:txBody>
          </p:sp>
        </p:grpSp>
      </p:grpSp>
      <p:pic>
        <p:nvPicPr>
          <p:cNvPr id="5127" name="Picture 13" descr="Logo_IUT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363" y="6215063"/>
            <a:ext cx="1893887" cy="539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128" name="AutoShape 8"/>
          <p:cNvSpPr>
            <a:spLocks/>
          </p:cNvSpPr>
          <p:nvPr/>
        </p:nvSpPr>
        <p:spPr bwMode="auto">
          <a:xfrm>
            <a:off x="0" y="2357438"/>
            <a:ext cx="1500188" cy="3000375"/>
          </a:xfrm>
          <a:prstGeom prst="rightBracket">
            <a:avLst>
              <a:gd name="adj" fmla="val 46787"/>
            </a:avLst>
          </a:prstGeom>
          <a:noFill/>
          <a:ln w="19050">
            <a:solidFill>
              <a:srgbClr val="0F6FC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1pPr>
            <a:lvl2pPr marL="742950" indent="-2857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2pPr>
            <a:lvl3pPr marL="1143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3pPr>
            <a:lvl4pPr marL="1600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4pPr>
            <a:lvl5pPr marL="20574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endParaRPr lang="fr-FR" altLang="fr-FR">
              <a:latin typeface="Arial" panose="020B0604020202020204" pitchFamily="34" charset="0"/>
            </a:endParaRPr>
          </a:p>
        </p:txBody>
      </p:sp>
      <p:sp>
        <p:nvSpPr>
          <p:cNvPr id="5129" name="Text Box 9"/>
          <p:cNvSpPr txBox="1">
            <a:spLocks noChangeArrowheads="1"/>
          </p:cNvSpPr>
          <p:nvPr/>
        </p:nvSpPr>
        <p:spPr bwMode="auto">
          <a:xfrm>
            <a:off x="0" y="2781300"/>
            <a:ext cx="1727200" cy="209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1pPr>
            <a:lvl2pPr marL="742950" indent="-2857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2pPr>
            <a:lvl3pPr marL="1143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3pPr>
            <a:lvl4pPr marL="1600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4pPr>
            <a:lvl5pPr marL="20574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fr-FR" altLang="fr-FR" sz="1400"/>
              <a:t>1/ Définition</a:t>
            </a:r>
          </a:p>
          <a:p>
            <a:pPr eaLnBrk="1" hangingPunct="1"/>
            <a:r>
              <a:rPr lang="fr-FR" altLang="fr-FR" sz="1400"/>
              <a:t>2/ Principe</a:t>
            </a:r>
          </a:p>
          <a:p>
            <a:pPr eaLnBrk="1" hangingPunct="1"/>
            <a:r>
              <a:rPr lang="fr-FR" altLang="fr-FR" sz="1400"/>
              <a:t>3/ Caractérisation</a:t>
            </a:r>
          </a:p>
          <a:p>
            <a:pPr eaLnBrk="1" hangingPunct="1"/>
            <a:r>
              <a:rPr lang="fr-FR" altLang="fr-FR" sz="1400"/>
              <a:t>4/ Exemple</a:t>
            </a:r>
          </a:p>
          <a:p>
            <a:pPr eaLnBrk="1" hangingPunct="1"/>
            <a:r>
              <a:rPr lang="fr-FR" altLang="fr-FR" sz="1400"/>
              <a:t>5/ Conclusion</a:t>
            </a:r>
          </a:p>
          <a:p>
            <a:pPr eaLnBrk="1" hangingPunct="1"/>
            <a:r>
              <a:rPr lang="fr-FR" altLang="fr-FR" sz="1400"/>
              <a:t>6/ Interrelation</a:t>
            </a:r>
          </a:p>
          <a:p>
            <a:pPr eaLnBrk="1" hangingPunct="1"/>
            <a:r>
              <a:rPr lang="fr-FR" altLang="fr-FR" sz="1400"/>
              <a:t>7/ Lexique</a:t>
            </a:r>
          </a:p>
          <a:p>
            <a:pPr eaLnBrk="1" hangingPunct="1"/>
            <a:r>
              <a:rPr lang="fr-FR" altLang="fr-FR" sz="1400"/>
              <a:t>8/ Sources</a:t>
            </a:r>
          </a:p>
          <a:p>
            <a:pPr eaLnBrk="1" hangingPunct="1"/>
            <a:endParaRPr lang="fr-FR" altLang="fr-FR"/>
          </a:p>
        </p:txBody>
      </p:sp>
      <p:sp>
        <p:nvSpPr>
          <p:cNvPr id="5130" name="Rectangle 10"/>
          <p:cNvSpPr>
            <a:spLocks noGrp="1"/>
          </p:cNvSpPr>
          <p:nvPr>
            <p:ph type="title"/>
          </p:nvPr>
        </p:nvSpPr>
        <p:spPr bwMode="auto">
          <a:xfrm>
            <a:off x="457200" y="704850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smtClean="0"/>
              <a:t>Cliquez pour modifier le style du titre</a:t>
            </a:r>
            <a:endParaRPr lang="en-US" altLang="fr-FR" smtClean="0"/>
          </a:p>
        </p:txBody>
      </p:sp>
      <p:sp>
        <p:nvSpPr>
          <p:cNvPr id="5131" name="Rectangle 11"/>
          <p:cNvSpPr>
            <a:spLocks noGrp="1"/>
          </p:cNvSpPr>
          <p:nvPr>
            <p:ph type="body" idx="1"/>
          </p:nvPr>
        </p:nvSpPr>
        <p:spPr bwMode="auto">
          <a:xfrm>
            <a:off x="1500188" y="1935163"/>
            <a:ext cx="7186612" cy="438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smtClean="0"/>
              <a:t>Cliquez pour modifier les styles du texte du masque</a:t>
            </a:r>
          </a:p>
          <a:p>
            <a:pPr lvl="1"/>
            <a:r>
              <a:rPr lang="fr-FR" altLang="fr-FR" smtClean="0"/>
              <a:t>Deuxième niveau</a:t>
            </a:r>
          </a:p>
          <a:p>
            <a:pPr lvl="2"/>
            <a:r>
              <a:rPr lang="fr-FR" altLang="fr-FR" smtClean="0"/>
              <a:t>Troisième niveau</a:t>
            </a:r>
          </a:p>
          <a:p>
            <a:pPr lvl="3"/>
            <a:r>
              <a:rPr lang="fr-FR" altLang="fr-FR" smtClean="0"/>
              <a:t>Quatrième niveau</a:t>
            </a:r>
          </a:p>
          <a:p>
            <a:pPr lvl="4"/>
            <a:r>
              <a:rPr lang="fr-FR" altLang="fr-FR" smtClean="0"/>
              <a:t>Cinquième niveau</a:t>
            </a:r>
            <a:endParaRPr lang="en-US" altLang="fr-FR" smtClean="0"/>
          </a:p>
        </p:txBody>
      </p:sp>
      <p:sp>
        <p:nvSpPr>
          <p:cNvPr id="5132" name="Rectangle 12"/>
          <p:cNvSpPr>
            <a:spLocks noGrp="1"/>
          </p:cNvSpPr>
          <p:nvPr>
            <p:ph type="dt" sz="half" idx="2"/>
          </p:nvPr>
        </p:nvSpPr>
        <p:spPr bwMode="auto"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rgbClr val="1D4577"/>
                </a:solidFill>
                <a:latin typeface="+mn-lt"/>
                <a:cs typeface="+mn-cs"/>
              </a:defRPr>
            </a:lvl1pPr>
          </a:lstStyle>
          <a:p>
            <a:r>
              <a:rPr lang="fr-FR" altLang="fr-FR"/>
              <a:t>17/05/2014</a:t>
            </a:r>
          </a:p>
        </p:txBody>
      </p:sp>
      <p:sp>
        <p:nvSpPr>
          <p:cNvPr id="5133" name="Rectangle 13"/>
          <p:cNvSpPr>
            <a:spLocks noGrp="1"/>
          </p:cNvSpPr>
          <p:nvPr>
            <p:ph type="ftr" sz="quarter" idx="3"/>
          </p:nvPr>
        </p:nvSpPr>
        <p:spPr bwMode="auto">
          <a:xfrm>
            <a:off x="2667000" y="6356350"/>
            <a:ext cx="4405313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rgbClr val="1D4577"/>
                </a:solidFill>
                <a:latin typeface="+mn-lt"/>
                <a:cs typeface="+mn-cs"/>
              </a:defRPr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5134" name="Rectangle 14"/>
          <p:cNvSpPr>
            <a:spLocks noGrp="1"/>
          </p:cNvSpPr>
          <p:nvPr>
            <p:ph type="sldNum" sz="quarter" idx="4"/>
          </p:nvPr>
        </p:nvSpPr>
        <p:spPr bwMode="auto">
          <a:xfrm>
            <a:off x="7924800" y="6356350"/>
            <a:ext cx="7620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r" fontAlgn="base">
              <a:spcBef>
                <a:spcPct val="0"/>
              </a:spcBef>
              <a:spcAft>
                <a:spcPct val="0"/>
              </a:spcAft>
              <a:defRPr sz="1200">
                <a:solidFill>
                  <a:srgbClr val="1D4577"/>
                </a:solidFill>
                <a:latin typeface="+mn-lt"/>
                <a:cs typeface="+mn-cs"/>
              </a:defRPr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36055133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7" r:id="rId1"/>
    <p:sldLayoutId id="2147483898" r:id="rId2"/>
    <p:sldLayoutId id="2147483899" r:id="rId3"/>
    <p:sldLayoutId id="2147483900" r:id="rId4"/>
    <p:sldLayoutId id="2147483901" r:id="rId5"/>
    <p:sldLayoutId id="2147483902" r:id="rId6"/>
    <p:sldLayoutId id="2147483903" r:id="rId7"/>
    <p:sldLayoutId id="2147483904" r:id="rId8"/>
    <p:sldLayoutId id="2147483905" r:id="rId9"/>
    <p:sldLayoutId id="2147483906" r:id="rId10"/>
    <p:sldLayoutId id="2147483907" r:id="rId11"/>
  </p:sldLayoutIdLst>
  <p:hf sldNum="0" hdr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5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5pPr>
      <a:lvl6pPr marL="457200"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6pPr>
      <a:lvl7pPr marL="914400"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7pPr>
      <a:lvl8pPr marL="1371600"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8pPr>
      <a:lvl9pPr marL="1828800"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9pPr>
    </p:titleStyle>
    <p:bodyStyle>
      <a:lvl1pPr marL="273050" indent="-273050" algn="l" rtl="0" eaLnBrk="0" fontAlgn="base" hangingPunct="0">
        <a:spcBef>
          <a:spcPct val="20000"/>
        </a:spcBef>
        <a:spcAft>
          <a:spcPct val="0"/>
        </a:spcAft>
        <a:buClr>
          <a:srgbClr val="009DD9"/>
        </a:buClr>
        <a:buSzPct val="95000"/>
        <a:buFont typeface="Wingdings 2" panose="05020102010507070707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46063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panose="05020102010507070707" pitchFamily="18" charset="2"/>
        <a:buChar char="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0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 2" panose="05020102010507070707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209550" algn="l" rtl="0" eaLnBrk="0" fontAlgn="base" hangingPunct="0">
        <a:spcBef>
          <a:spcPct val="20000"/>
        </a:spcBef>
        <a:spcAft>
          <a:spcPct val="0"/>
        </a:spcAft>
        <a:buClr>
          <a:srgbClr val="009DD9"/>
        </a:buClr>
        <a:buSzPct val="65000"/>
        <a:buFont typeface="Wingdings 2" panose="05020102010507070707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209550" algn="l" rtl="0" eaLnBrk="0" fontAlgn="base" hangingPunct="0">
        <a:spcBef>
          <a:spcPct val="20000"/>
        </a:spcBef>
        <a:spcAft>
          <a:spcPct val="0"/>
        </a:spcAft>
        <a:buClr>
          <a:srgbClr val="FFFFFF"/>
        </a:buClr>
        <a:buSzPct val="65000"/>
        <a:buFont typeface="Wingdings 2" panose="05020102010507070707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fr-FR" altLang="fr-FR" smtClean="0"/>
              <a:t>17/05/2014</a:t>
            </a:r>
            <a:endParaRPr lang="fr-FR" alt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de-DE" altLang="fr-FR" smtClean="0"/>
              <a:t>CHARROIN Julien - SENG Kes Albert</a:t>
            </a:r>
            <a:endParaRPr lang="fr-FR" alt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fr-FR" altLang="fr-FR" smtClean="0"/>
              <a:t>‹N°›</a:t>
            </a:r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4753263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57" r:id="rId1"/>
    <p:sldLayoutId id="2147483958" r:id="rId2"/>
    <p:sldLayoutId id="2147483959" r:id="rId3"/>
    <p:sldLayoutId id="2147483960" r:id="rId4"/>
    <p:sldLayoutId id="2147483961" r:id="rId5"/>
    <p:sldLayoutId id="2147483962" r:id="rId6"/>
    <p:sldLayoutId id="2147483963" r:id="rId7"/>
    <p:sldLayoutId id="2147483964" r:id="rId8"/>
    <p:sldLayoutId id="2147483965" r:id="rId9"/>
    <p:sldLayoutId id="2147483966" r:id="rId10"/>
    <p:sldLayoutId id="2147483967" r:id="rId11"/>
  </p:sldLayoutIdLst>
  <p:hf sldNum="0" hdr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hyperlink" Target="http://www.sgm.univ-savoie.fr/LP/carac.html" TargetMode="External"/><Relationship Id="rId1" Type="http://schemas.openxmlformats.org/officeDocument/2006/relationships/slideLayout" Target="../slideLayouts/slideLayout6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mailto:Lionel.Flandin(at)univ-savoie.fr?subject=Probl%E8me%20sur%20le%20site%20web%20LP%20-%20Caract&#233;risation&amp;Body=Bonjour%20Monsieur,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2.xml"/><Relationship Id="rId5" Type="http://schemas.openxmlformats.org/officeDocument/2006/relationships/image" Target="../media/image6.png"/><Relationship Id="rId4" Type="http://schemas.openxmlformats.org/officeDocument/2006/relationships/image" Target="../media/image7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2.xml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8" name="Rectangle 4"/>
          <p:cNvSpPr>
            <a:spLocks noGrp="1"/>
          </p:cNvSpPr>
          <p:nvPr>
            <p:ph type="title" idx="4294967295"/>
          </p:nvPr>
        </p:nvSpPr>
        <p:spPr>
          <a:xfrm>
            <a:off x="1335087" y="1975556"/>
            <a:ext cx="6473825" cy="1758950"/>
          </a:xfrm>
        </p:spPr>
        <p:txBody>
          <a:bodyPr>
            <a:noAutofit/>
          </a:bodyPr>
          <a:lstStyle/>
          <a:p>
            <a:pPr algn="ctr" eaLnBrk="1" hangingPunct="1"/>
            <a:r>
              <a:rPr lang="fr-FR" altLang="fr-FR" sz="6000" dirty="0"/>
              <a:t>Reconnaissance des polymères</a:t>
            </a:r>
          </a:p>
        </p:txBody>
      </p:sp>
      <p:sp>
        <p:nvSpPr>
          <p:cNvPr id="6146" name="Text Box 2"/>
          <p:cNvSpPr txBox="1">
            <a:spLocks noGrp="1"/>
          </p:cNvSpPr>
          <p:nvPr/>
        </p:nvSpPr>
        <p:spPr bwMode="auto">
          <a:xfrm>
            <a:off x="7924800" y="6356350"/>
            <a:ext cx="7620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b"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1pPr>
            <a:lvl2pPr marL="742950" indent="-2857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2pPr>
            <a:lvl3pPr marL="1143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3pPr>
            <a:lvl4pPr marL="1600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4pPr>
            <a:lvl5pPr marL="20574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/>
            <a:r>
              <a:rPr lang="fr-FR" altLang="fr-FR" sz="1200">
                <a:solidFill>
                  <a:srgbClr val="1D4577"/>
                </a:solidFill>
                <a:latin typeface="Arial" panose="020B0604020202020204" pitchFamily="34" charset="0"/>
              </a:rPr>
              <a:t>1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377371"/>
            <a:ext cx="9144000" cy="215959"/>
          </a:xfrm>
          <a:prstGeom prst="rect">
            <a:avLst/>
          </a:prstGeom>
          <a:solidFill>
            <a:srgbClr val="10069F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9" name="Image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2750" y="8227"/>
            <a:ext cx="2381250" cy="1238250"/>
          </a:xfrm>
          <a:prstGeom prst="rect">
            <a:avLst/>
          </a:prstGeom>
        </p:spPr>
      </p:pic>
      <p:sp>
        <p:nvSpPr>
          <p:cNvPr id="8" name="Sous-titre 2"/>
          <p:cNvSpPr txBox="1">
            <a:spLocks/>
          </p:cNvSpPr>
          <p:nvPr/>
        </p:nvSpPr>
        <p:spPr>
          <a:xfrm rot="16200000">
            <a:off x="-2039938" y="2843212"/>
            <a:ext cx="5735639" cy="16557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 sz="2800" b="1" dirty="0" smtClean="0">
                <a:solidFill>
                  <a:sysClr val="window" lastClr="FFFFFF">
                    <a:lumMod val="65000"/>
                  </a:sysClr>
                </a:solidFill>
                <a:latin typeface="Calibri"/>
              </a:rPr>
              <a:t>Reconnaissance des polymères</a:t>
            </a: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ysClr val="window" lastClr="FFFFFF">
                  <a:lumMod val="65000"/>
                </a:sysClr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10" name="ZoneTexte 9"/>
          <p:cNvSpPr txBox="1"/>
          <p:nvPr/>
        </p:nvSpPr>
        <p:spPr>
          <a:xfrm>
            <a:off x="-3" y="5750007"/>
            <a:ext cx="9144003" cy="1107996"/>
          </a:xfrm>
          <a:prstGeom prst="rect">
            <a:avLst/>
          </a:prstGeom>
          <a:noFill/>
          <a:ln w="12700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2000" b="1" dirty="0" smtClean="0">
                <a:solidFill>
                  <a:srgbClr val="10069F"/>
                </a:solidFill>
              </a:rPr>
              <a:t>Alexandre </a:t>
            </a:r>
            <a:r>
              <a:rPr lang="fr-FR" sz="2000" b="1" dirty="0" err="1" smtClean="0">
                <a:solidFill>
                  <a:srgbClr val="10069F"/>
                </a:solidFill>
              </a:rPr>
              <a:t>Ceppi</a:t>
            </a:r>
            <a:r>
              <a:rPr lang="fr-FR" sz="2000" b="1" dirty="0" smtClean="0">
                <a:solidFill>
                  <a:srgbClr val="10069F"/>
                </a:solidFill>
              </a:rPr>
              <a:t> – Adrien </a:t>
            </a:r>
            <a:r>
              <a:rPr lang="fr-FR" sz="2000" b="1" dirty="0" err="1" smtClean="0">
                <a:solidFill>
                  <a:srgbClr val="10069F"/>
                </a:solidFill>
              </a:rPr>
              <a:t>Rodde</a:t>
            </a:r>
            <a:endParaRPr lang="fr-FR" sz="2000" b="1" dirty="0" smtClean="0">
              <a:solidFill>
                <a:srgbClr val="10069F"/>
              </a:solidFill>
            </a:endParaRPr>
          </a:p>
          <a:p>
            <a:pPr algn="ctr"/>
            <a:endParaRPr lang="fr-FR" sz="600" b="1" dirty="0" smtClean="0">
              <a:solidFill>
                <a:srgbClr val="10069F"/>
              </a:solidFill>
            </a:endParaRPr>
          </a:p>
          <a:p>
            <a:pPr algn="ctr"/>
            <a:r>
              <a:rPr lang="fr-FR" sz="2000" b="1" dirty="0" smtClean="0">
                <a:solidFill>
                  <a:srgbClr val="10069F"/>
                </a:solidFill>
              </a:rPr>
              <a:t>Licence professionnelle </a:t>
            </a:r>
            <a:r>
              <a:rPr lang="fr-FR" sz="2000" b="1" dirty="0" err="1" smtClean="0">
                <a:solidFill>
                  <a:srgbClr val="10069F"/>
                </a:solidFill>
              </a:rPr>
              <a:t>Polymer</a:t>
            </a:r>
            <a:r>
              <a:rPr lang="fr-FR" sz="2000" b="1" dirty="0" smtClean="0">
                <a:solidFill>
                  <a:srgbClr val="10069F"/>
                </a:solidFill>
              </a:rPr>
              <a:t> Engineering – 2015-2016</a:t>
            </a:r>
          </a:p>
          <a:p>
            <a:pPr algn="ctr"/>
            <a:endParaRPr lang="fr-FR" sz="2000" b="1" dirty="0" smtClean="0">
              <a:solidFill>
                <a:srgbClr val="10069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95990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pied de page 2"/>
          <p:cNvSpPr>
            <a:spLocks noGrp="1"/>
          </p:cNvSpPr>
          <p:nvPr>
            <p:ph type="ftr" sz="quarter" idx="11"/>
          </p:nvPr>
        </p:nvSpPr>
        <p:spPr>
          <a:xfrm>
            <a:off x="2667000" y="6356350"/>
            <a:ext cx="4405313" cy="365125"/>
          </a:xfrm>
        </p:spPr>
        <p:txBody>
          <a:bodyPr/>
          <a:lstStyle/>
          <a:p>
            <a:r>
              <a:rPr lang="fr-FR" altLang="fr-FR" dirty="0" err="1" smtClean="0">
                <a:solidFill>
                  <a:srgbClr val="04617B">
                    <a:shade val="90000"/>
                  </a:srgbClr>
                </a:solidFill>
              </a:rPr>
              <a:t>Ceppi</a:t>
            </a:r>
            <a:r>
              <a:rPr lang="fr-FR" altLang="fr-FR" dirty="0" smtClean="0">
                <a:solidFill>
                  <a:srgbClr val="04617B">
                    <a:shade val="90000"/>
                  </a:srgbClr>
                </a:solidFill>
              </a:rPr>
              <a:t>  Alexandre  Rode  Adrien</a:t>
            </a:r>
            <a:endParaRPr lang="fr-FR" altLang="fr-FR" dirty="0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15362" name="Rectangle 2"/>
          <p:cNvSpPr>
            <a:spLocks noGrp="1"/>
          </p:cNvSpPr>
          <p:nvPr>
            <p:ph type="title" idx="4294967295"/>
          </p:nvPr>
        </p:nvSpPr>
        <p:spPr>
          <a:xfrm>
            <a:off x="-112888" y="377371"/>
            <a:ext cx="8229600" cy="1143000"/>
          </a:xfrm>
        </p:spPr>
        <p:txBody>
          <a:bodyPr/>
          <a:lstStyle/>
          <a:p>
            <a:pPr algn="ctr" eaLnBrk="1" hangingPunct="1"/>
            <a:r>
              <a:rPr lang="fr-FR" altLang="fr-FR" sz="4000" dirty="0"/>
              <a:t>Test d’acidité (papier pH)</a:t>
            </a:r>
          </a:p>
        </p:txBody>
      </p:sp>
      <p:sp>
        <p:nvSpPr>
          <p:cNvPr id="15363" name="Rectangle 3"/>
          <p:cNvSpPr>
            <a:spLocks noGrp="1"/>
          </p:cNvSpPr>
          <p:nvPr>
            <p:ph idx="4294967295"/>
          </p:nvPr>
        </p:nvSpPr>
        <p:spPr>
          <a:xfrm>
            <a:off x="819150" y="1372659"/>
            <a:ext cx="7867650" cy="4389438"/>
          </a:xfrm>
        </p:spPr>
        <p:txBody>
          <a:bodyPr/>
          <a:lstStyle/>
          <a:p>
            <a:pPr eaLnBrk="1" hangingPunct="1">
              <a:buFont typeface="Wingdings 2" panose="05020102010507070707" pitchFamily="18" charset="2"/>
              <a:buChar char="—"/>
            </a:pPr>
            <a:r>
              <a:rPr lang="fr-FR" altLang="fr-FR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Objectif : Déterminer </a:t>
            </a:r>
            <a:r>
              <a:rPr lang="fr-FR" altLang="fr-FR" sz="1800" dirty="0">
                <a:latin typeface="Arial" panose="020B0604020202020204" pitchFamily="34" charset="0"/>
                <a:cs typeface="Arial" panose="020B0604020202020204" pitchFamily="34" charset="0"/>
              </a:rPr>
              <a:t>le pH du dégagement gazeux lors de la </a:t>
            </a:r>
            <a:r>
              <a:rPr lang="fr-FR" altLang="fr-FR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combustion du polymère.</a:t>
            </a:r>
          </a:p>
          <a:p>
            <a:pPr eaLnBrk="1" hangingPunct="1">
              <a:buFont typeface="Wingdings 2" panose="05020102010507070707" pitchFamily="18" charset="2"/>
              <a:buChar char="—"/>
            </a:pPr>
            <a:endParaRPr lang="fr-FR" altLang="fr-FR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buFont typeface="Wingdings 2" panose="05020102010507070707" pitchFamily="18" charset="2"/>
              <a:buChar char="—"/>
            </a:pPr>
            <a:r>
              <a:rPr lang="fr-FR" altLang="fr-FR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Méthode : Enflammer l’échantillon puis placer le papier pH au-dessus du dégagement gazeux afin d’observer sa couleur</a:t>
            </a:r>
            <a:endParaRPr lang="fr-FR" altLang="fr-FR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buFont typeface="Wingdings 2" panose="05020102010507070707" pitchFamily="18" charset="2"/>
              <a:buChar char="—"/>
            </a:pPr>
            <a:endParaRPr lang="fr-FR" altLang="fr-FR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buFont typeface="Wingdings 2" panose="05020102010507070707" pitchFamily="18" charset="2"/>
              <a:buChar char="—"/>
            </a:pPr>
            <a:r>
              <a:rPr lang="fr-FR" altLang="fr-FR" sz="1800" dirty="0">
                <a:latin typeface="Arial" panose="020B0604020202020204" pitchFamily="34" charset="0"/>
                <a:cs typeface="Arial" panose="020B0604020202020204" pitchFamily="34" charset="0"/>
              </a:rPr>
              <a:t>Analyse : Si le pH est basique, le test est positif</a:t>
            </a:r>
            <a:r>
              <a:rPr lang="fr-FR" altLang="fr-FR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,(présence d’amide </a:t>
            </a:r>
            <a:r>
              <a:rPr lang="fr-FR" altLang="fr-FR" sz="1800" dirty="0">
                <a:latin typeface="Arial" panose="020B0604020202020204" pitchFamily="34" charset="0"/>
                <a:cs typeface="Arial" panose="020B0604020202020204" pitchFamily="34" charset="0"/>
              </a:rPr>
              <a:t>ou </a:t>
            </a:r>
            <a:r>
              <a:rPr lang="fr-FR" altLang="fr-FR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d’amine</a:t>
            </a:r>
            <a:r>
              <a:rPr lang="fr-FR" altLang="fr-FR" sz="1800" dirty="0">
                <a:latin typeface="Arial" panose="020B0604020202020204" pitchFamily="34" charset="0"/>
                <a:cs typeface="Arial" panose="020B0604020202020204" pitchFamily="34" charset="0"/>
              </a:rPr>
              <a:t>). Si le pH est nettement acide, alors le test est </a:t>
            </a:r>
            <a:r>
              <a:rPr lang="fr-FR" altLang="fr-FR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négatif (présence de gaz acide)</a:t>
            </a:r>
            <a:endParaRPr lang="fr-FR" altLang="fr-FR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364" name="Text Box 4"/>
          <p:cNvSpPr txBox="1">
            <a:spLocks noGrp="1"/>
          </p:cNvSpPr>
          <p:nvPr/>
        </p:nvSpPr>
        <p:spPr bwMode="auto">
          <a:xfrm>
            <a:off x="7924800" y="6356350"/>
            <a:ext cx="7620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b"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1pPr>
            <a:lvl2pPr marL="742950" indent="-2857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2pPr>
            <a:lvl3pPr marL="1143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3pPr>
            <a:lvl4pPr marL="1600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4pPr>
            <a:lvl5pPr marL="20574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/>
            <a:r>
              <a:rPr lang="fr-FR" altLang="fr-FR" sz="1200">
                <a:solidFill>
                  <a:srgbClr val="1D4577"/>
                </a:solidFill>
                <a:latin typeface="Arial" panose="020B0604020202020204" pitchFamily="34" charset="0"/>
              </a:rPr>
              <a:t>10</a:t>
            </a:r>
          </a:p>
        </p:txBody>
      </p:sp>
      <p:pic>
        <p:nvPicPr>
          <p:cNvPr id="1536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298" t="46031" r="37196" b="33533"/>
          <a:stretch>
            <a:fillRect/>
          </a:stretch>
        </p:blipFill>
        <p:spPr bwMode="auto">
          <a:xfrm>
            <a:off x="3337278" y="4224337"/>
            <a:ext cx="2878138" cy="2132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4F81BD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EEECE1"/>
                  </a:outerShdw>
                </a:effectLst>
              </a14:hiddenEffects>
            </a:ext>
          </a:extLst>
        </p:spPr>
      </p:pic>
      <p:sp>
        <p:nvSpPr>
          <p:cNvPr id="10" name="Rectangle 9"/>
          <p:cNvSpPr/>
          <p:nvPr/>
        </p:nvSpPr>
        <p:spPr>
          <a:xfrm>
            <a:off x="0" y="377371"/>
            <a:ext cx="9144000" cy="215959"/>
          </a:xfrm>
          <a:prstGeom prst="rect">
            <a:avLst/>
          </a:prstGeom>
          <a:solidFill>
            <a:srgbClr val="10069F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11" name="Image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2750" y="8227"/>
            <a:ext cx="2381250" cy="1238250"/>
          </a:xfrm>
          <a:prstGeom prst="rect">
            <a:avLst/>
          </a:prstGeom>
        </p:spPr>
      </p:pic>
      <p:sp>
        <p:nvSpPr>
          <p:cNvPr id="12" name="Sous-titre 2"/>
          <p:cNvSpPr txBox="1">
            <a:spLocks/>
          </p:cNvSpPr>
          <p:nvPr/>
        </p:nvSpPr>
        <p:spPr>
          <a:xfrm rot="16200000">
            <a:off x="-2039938" y="2843212"/>
            <a:ext cx="5735639" cy="16557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 sz="2800" b="1" dirty="0" smtClean="0">
                <a:solidFill>
                  <a:sysClr val="window" lastClr="FFFFFF">
                    <a:lumMod val="65000"/>
                  </a:sysClr>
                </a:solidFill>
                <a:latin typeface="Calibri"/>
              </a:rPr>
              <a:t>Reconnaissance des polymères</a:t>
            </a: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ysClr val="window" lastClr="FFFFFF">
                  <a:lumMod val="65000"/>
                </a:sysClr>
              </a:solidFill>
              <a:effectLst/>
              <a:uLnTx/>
              <a:uFillTx/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7967551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pied de page 2"/>
          <p:cNvSpPr>
            <a:spLocks noGrp="1"/>
          </p:cNvSpPr>
          <p:nvPr>
            <p:ph type="ftr" sz="quarter" idx="11"/>
          </p:nvPr>
        </p:nvSpPr>
        <p:spPr>
          <a:xfrm>
            <a:off x="2667000" y="6356350"/>
            <a:ext cx="4405313" cy="365125"/>
          </a:xfrm>
        </p:spPr>
        <p:txBody>
          <a:bodyPr/>
          <a:lstStyle/>
          <a:p>
            <a:r>
              <a:rPr lang="fr-FR" altLang="fr-FR" dirty="0" err="1" smtClean="0"/>
              <a:t>Ceppi</a:t>
            </a:r>
            <a:r>
              <a:rPr lang="fr-FR" altLang="fr-FR" dirty="0" smtClean="0"/>
              <a:t>  Alexandre  </a:t>
            </a:r>
            <a:r>
              <a:rPr lang="fr-FR" altLang="fr-FR" dirty="0" err="1" smtClean="0"/>
              <a:t>Rodde</a:t>
            </a:r>
            <a:r>
              <a:rPr lang="fr-FR" altLang="fr-FR" dirty="0" smtClean="0"/>
              <a:t>  Adrien</a:t>
            </a:r>
            <a:endParaRPr lang="fr-FR" altLang="fr-FR" dirty="0"/>
          </a:p>
        </p:txBody>
      </p:sp>
      <p:sp>
        <p:nvSpPr>
          <p:cNvPr id="12290" name="Rectangle 2"/>
          <p:cNvSpPr>
            <a:spLocks noGrp="1"/>
          </p:cNvSpPr>
          <p:nvPr>
            <p:ph type="title" idx="4294967295"/>
          </p:nvPr>
        </p:nvSpPr>
        <p:spPr>
          <a:xfrm>
            <a:off x="0" y="377371"/>
            <a:ext cx="8229600" cy="1143000"/>
          </a:xfrm>
        </p:spPr>
        <p:txBody>
          <a:bodyPr/>
          <a:lstStyle/>
          <a:p>
            <a:pPr algn="ctr" eaLnBrk="1" hangingPunct="1"/>
            <a:r>
              <a:rPr lang="fr-FR" altLang="fr-FR" sz="4000" dirty="0"/>
              <a:t>Test de Combustion</a:t>
            </a:r>
          </a:p>
        </p:txBody>
      </p:sp>
      <p:sp>
        <p:nvSpPr>
          <p:cNvPr id="12291" name="Rectangle 3"/>
          <p:cNvSpPr>
            <a:spLocks noGrp="1"/>
          </p:cNvSpPr>
          <p:nvPr>
            <p:ph idx="4294967295"/>
          </p:nvPr>
        </p:nvSpPr>
        <p:spPr>
          <a:xfrm>
            <a:off x="884944" y="1804370"/>
            <a:ext cx="7186612" cy="4389438"/>
          </a:xfrm>
        </p:spPr>
        <p:txBody>
          <a:bodyPr/>
          <a:lstStyle/>
          <a:p>
            <a:pPr eaLnBrk="1" hangingPunct="1">
              <a:buFont typeface="Wingdings 2" panose="05020102010507070707" pitchFamily="18" charset="2"/>
              <a:buChar char="—"/>
            </a:pPr>
            <a:r>
              <a:rPr lang="fr-FR" altLang="fr-FR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Objectif : Déterminer </a:t>
            </a:r>
            <a:r>
              <a:rPr lang="fr-FR" altLang="fr-FR" sz="1800" dirty="0">
                <a:latin typeface="Arial" panose="020B0604020202020204" pitchFamily="34" charset="0"/>
                <a:cs typeface="Arial" panose="020B0604020202020204" pitchFamily="34" charset="0"/>
              </a:rPr>
              <a:t>si le matériau est auto extinguible ou non.</a:t>
            </a:r>
          </a:p>
          <a:p>
            <a:pPr eaLnBrk="1" hangingPunct="1">
              <a:buFont typeface="Wingdings 2" panose="05020102010507070707" pitchFamily="18" charset="2"/>
              <a:buChar char="—"/>
            </a:pPr>
            <a:endParaRPr lang="fr-FR" altLang="fr-FR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buFont typeface="Wingdings 2" panose="05020102010507070707" pitchFamily="18" charset="2"/>
              <a:buChar char="—"/>
            </a:pPr>
            <a:r>
              <a:rPr lang="fr-FR" altLang="fr-FR" sz="1800" dirty="0">
                <a:latin typeface="Arial" panose="020B0604020202020204" pitchFamily="34" charset="0"/>
                <a:cs typeface="Arial" panose="020B0604020202020204" pitchFamily="34" charset="0"/>
              </a:rPr>
              <a:t>Méthode : </a:t>
            </a:r>
            <a:r>
              <a:rPr lang="fr-FR" altLang="fr-FR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Enflammer </a:t>
            </a:r>
            <a:r>
              <a:rPr lang="fr-FR" altLang="fr-FR" sz="1800" dirty="0">
                <a:latin typeface="Arial" panose="020B0604020202020204" pitchFamily="34" charset="0"/>
                <a:cs typeface="Arial" panose="020B0604020202020204" pitchFamily="34" charset="0"/>
              </a:rPr>
              <a:t>l’échantillon de </a:t>
            </a:r>
            <a:r>
              <a:rPr lang="fr-FR" altLang="fr-FR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polymère à l’aide d’une flamme, </a:t>
            </a:r>
            <a:r>
              <a:rPr lang="fr-FR" altLang="fr-FR" sz="1800" dirty="0">
                <a:latin typeface="Arial" panose="020B0604020202020204" pitchFamily="34" charset="0"/>
                <a:cs typeface="Arial" panose="020B0604020202020204" pitchFamily="34" charset="0"/>
              </a:rPr>
              <a:t>puis on le retire de la source de </a:t>
            </a:r>
            <a:r>
              <a:rPr lang="fr-FR" altLang="fr-FR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chaleur</a:t>
            </a:r>
          </a:p>
          <a:p>
            <a:pPr eaLnBrk="1" hangingPunct="1">
              <a:buFont typeface="Wingdings 2" panose="05020102010507070707" pitchFamily="18" charset="2"/>
              <a:buChar char="—"/>
            </a:pPr>
            <a:endParaRPr lang="fr-FR" altLang="fr-FR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buFont typeface="Wingdings 2" panose="05020102010507070707" pitchFamily="18" charset="2"/>
              <a:buChar char="—"/>
            </a:pPr>
            <a:r>
              <a:rPr lang="fr-FR" altLang="fr-FR" sz="1800" dirty="0">
                <a:latin typeface="Arial" panose="020B0604020202020204" pitchFamily="34" charset="0"/>
                <a:cs typeface="Arial" panose="020B0604020202020204" pitchFamily="34" charset="0"/>
              </a:rPr>
              <a:t>Analyse : Si l’échantillon s’éteint il est auto extinguible.</a:t>
            </a:r>
          </a:p>
        </p:txBody>
      </p:sp>
      <p:sp>
        <p:nvSpPr>
          <p:cNvPr id="12292" name="Text Box 4"/>
          <p:cNvSpPr txBox="1">
            <a:spLocks noGrp="1"/>
          </p:cNvSpPr>
          <p:nvPr/>
        </p:nvSpPr>
        <p:spPr bwMode="auto">
          <a:xfrm>
            <a:off x="7924800" y="6356350"/>
            <a:ext cx="7620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b"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1pPr>
            <a:lvl2pPr marL="742950" indent="-2857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2pPr>
            <a:lvl3pPr marL="1143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3pPr>
            <a:lvl4pPr marL="1600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4pPr>
            <a:lvl5pPr marL="20574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/>
            <a:r>
              <a:rPr lang="fr-FR" altLang="fr-FR" sz="1200">
                <a:solidFill>
                  <a:srgbClr val="1D4577"/>
                </a:solidFill>
                <a:latin typeface="Arial" panose="020B0604020202020204" pitchFamily="34" charset="0"/>
              </a:rPr>
              <a:t>7</a:t>
            </a:r>
          </a:p>
        </p:txBody>
      </p:sp>
      <p:pic>
        <p:nvPicPr>
          <p:cNvPr id="1229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5925" y="3999089"/>
            <a:ext cx="2590800" cy="1547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4F81BD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EEECE1"/>
                  </a:outerShdw>
                </a:effectLst>
              </a14:hiddenEffects>
            </a:ext>
          </a:extLst>
        </p:spPr>
      </p:pic>
      <p:sp>
        <p:nvSpPr>
          <p:cNvPr id="10" name="Rectangle 9"/>
          <p:cNvSpPr/>
          <p:nvPr/>
        </p:nvSpPr>
        <p:spPr>
          <a:xfrm>
            <a:off x="0" y="377371"/>
            <a:ext cx="9144000" cy="215959"/>
          </a:xfrm>
          <a:prstGeom prst="rect">
            <a:avLst/>
          </a:prstGeom>
          <a:solidFill>
            <a:srgbClr val="10069F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11" name="Image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2750" y="8227"/>
            <a:ext cx="2381250" cy="1238250"/>
          </a:xfrm>
          <a:prstGeom prst="rect">
            <a:avLst/>
          </a:prstGeom>
        </p:spPr>
      </p:pic>
      <p:sp>
        <p:nvSpPr>
          <p:cNvPr id="12" name="Sous-titre 2"/>
          <p:cNvSpPr txBox="1">
            <a:spLocks/>
          </p:cNvSpPr>
          <p:nvPr/>
        </p:nvSpPr>
        <p:spPr>
          <a:xfrm rot="16200000">
            <a:off x="-2039938" y="2843212"/>
            <a:ext cx="5735639" cy="16557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 sz="2800" b="1" dirty="0" smtClean="0">
                <a:solidFill>
                  <a:sysClr val="window" lastClr="FFFFFF">
                    <a:lumMod val="65000"/>
                  </a:sysClr>
                </a:solidFill>
                <a:latin typeface="Calibri"/>
              </a:rPr>
              <a:t>Reconnaissance des polymères</a:t>
            </a: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ysClr val="window" lastClr="FFFFFF">
                  <a:lumMod val="65000"/>
                </a:sysClr>
              </a:solidFill>
              <a:effectLst/>
              <a:uLnTx/>
              <a:uFillTx/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033797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Espace réservé du pied de page 2"/>
          <p:cNvSpPr>
            <a:spLocks noGrp="1"/>
          </p:cNvSpPr>
          <p:nvPr>
            <p:ph type="ftr" sz="quarter" idx="11"/>
          </p:nvPr>
        </p:nvSpPr>
        <p:spPr>
          <a:xfrm>
            <a:off x="2689578" y="6474883"/>
            <a:ext cx="4405313" cy="365125"/>
          </a:xfrm>
        </p:spPr>
        <p:txBody>
          <a:bodyPr/>
          <a:lstStyle/>
          <a:p>
            <a:r>
              <a:rPr lang="fr-FR" altLang="fr-FR" dirty="0" err="1" smtClean="0"/>
              <a:t>Ceppi</a:t>
            </a:r>
            <a:r>
              <a:rPr lang="fr-FR" altLang="fr-FR" dirty="0" smtClean="0"/>
              <a:t>  Alexandre  </a:t>
            </a:r>
            <a:r>
              <a:rPr lang="fr-FR" altLang="fr-FR" dirty="0" err="1" smtClean="0"/>
              <a:t>Rodde</a:t>
            </a:r>
            <a:r>
              <a:rPr lang="fr-FR" altLang="fr-FR" dirty="0" smtClean="0"/>
              <a:t>  Adrien</a:t>
            </a:r>
            <a:endParaRPr lang="fr-FR" altLang="fr-FR" dirty="0"/>
          </a:p>
        </p:txBody>
      </p:sp>
      <p:sp>
        <p:nvSpPr>
          <p:cNvPr id="16386" name="Rectangle 2"/>
          <p:cNvSpPr>
            <a:spLocks noGrp="1"/>
          </p:cNvSpPr>
          <p:nvPr>
            <p:ph type="title" idx="4294967295"/>
          </p:nvPr>
        </p:nvSpPr>
        <p:spPr>
          <a:xfrm>
            <a:off x="0" y="232480"/>
            <a:ext cx="8229600" cy="1143000"/>
          </a:xfrm>
        </p:spPr>
        <p:txBody>
          <a:bodyPr/>
          <a:lstStyle/>
          <a:p>
            <a:pPr algn="ctr" eaLnBrk="1" hangingPunct="1"/>
            <a:r>
              <a:rPr lang="fr-FR" altLang="fr-FR" sz="4000" dirty="0" smtClean="0"/>
              <a:t>Données extraites</a:t>
            </a:r>
            <a:endParaRPr lang="fr-FR" altLang="fr-FR" sz="4000" dirty="0"/>
          </a:p>
        </p:txBody>
      </p:sp>
      <p:sp>
        <p:nvSpPr>
          <p:cNvPr id="16387" name="Text Box 3"/>
          <p:cNvSpPr txBox="1">
            <a:spLocks noGrp="1"/>
          </p:cNvSpPr>
          <p:nvPr/>
        </p:nvSpPr>
        <p:spPr bwMode="auto">
          <a:xfrm>
            <a:off x="7924800" y="6356350"/>
            <a:ext cx="7620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b"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1pPr>
            <a:lvl2pPr marL="742950" indent="-2857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2pPr>
            <a:lvl3pPr marL="1143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3pPr>
            <a:lvl4pPr marL="1600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4pPr>
            <a:lvl5pPr marL="20574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/>
            <a:r>
              <a:rPr lang="fr-FR" altLang="fr-FR" sz="1200">
                <a:solidFill>
                  <a:srgbClr val="1D4577"/>
                </a:solidFill>
                <a:latin typeface="Arial" panose="020B0604020202020204" pitchFamily="34" charset="0"/>
              </a:rPr>
              <a:t>11</a:t>
            </a:r>
          </a:p>
        </p:txBody>
      </p:sp>
      <p:pic>
        <p:nvPicPr>
          <p:cNvPr id="16388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1" t="20454" r="63570" b="9177"/>
          <a:stretch>
            <a:fillRect/>
          </a:stretch>
        </p:blipFill>
        <p:spPr bwMode="auto">
          <a:xfrm>
            <a:off x="1986666" y="1090612"/>
            <a:ext cx="4937417" cy="544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4F81BD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EEECE1"/>
                  </a:outerShdw>
                </a:effectLst>
              </a14:hiddenEffects>
            </a:ext>
          </a:extLst>
        </p:spPr>
      </p:pic>
      <p:sp>
        <p:nvSpPr>
          <p:cNvPr id="9" name="Rectangle 8"/>
          <p:cNvSpPr/>
          <p:nvPr/>
        </p:nvSpPr>
        <p:spPr>
          <a:xfrm>
            <a:off x="0" y="377371"/>
            <a:ext cx="9144000" cy="215959"/>
          </a:xfrm>
          <a:prstGeom prst="rect">
            <a:avLst/>
          </a:prstGeom>
          <a:solidFill>
            <a:srgbClr val="10069F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10" name="Image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2750" y="8227"/>
            <a:ext cx="2381250" cy="1238250"/>
          </a:xfrm>
          <a:prstGeom prst="rect">
            <a:avLst/>
          </a:prstGeom>
        </p:spPr>
      </p:pic>
      <p:sp>
        <p:nvSpPr>
          <p:cNvPr id="11" name="Sous-titre 2"/>
          <p:cNvSpPr txBox="1">
            <a:spLocks/>
          </p:cNvSpPr>
          <p:nvPr/>
        </p:nvSpPr>
        <p:spPr>
          <a:xfrm rot="16200000">
            <a:off x="-2039938" y="2843212"/>
            <a:ext cx="5735639" cy="16557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 sz="2800" b="1" dirty="0" smtClean="0">
                <a:solidFill>
                  <a:sysClr val="window" lastClr="FFFFFF">
                    <a:lumMod val="65000"/>
                  </a:sysClr>
                </a:solidFill>
                <a:latin typeface="Calibri"/>
              </a:rPr>
              <a:t>Reconnaissance des polymères</a:t>
            </a: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ysClr val="window" lastClr="FFFFFF">
                  <a:lumMod val="65000"/>
                </a:sysClr>
              </a:solidFill>
              <a:effectLst/>
              <a:uLnTx/>
              <a:uFillTx/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4973284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Espace réservé du pied de page 2"/>
          <p:cNvSpPr>
            <a:spLocks noGrp="1"/>
          </p:cNvSpPr>
          <p:nvPr>
            <p:ph type="ftr" sz="quarter" idx="11"/>
          </p:nvPr>
        </p:nvSpPr>
        <p:spPr>
          <a:xfrm>
            <a:off x="2667000" y="6356350"/>
            <a:ext cx="4405313" cy="365125"/>
          </a:xfrm>
        </p:spPr>
        <p:txBody>
          <a:bodyPr/>
          <a:lstStyle/>
          <a:p>
            <a:r>
              <a:rPr lang="fr-FR" altLang="fr-FR" dirty="0" err="1" smtClean="0"/>
              <a:t>Ceppi</a:t>
            </a:r>
            <a:r>
              <a:rPr lang="fr-FR" altLang="fr-FR" dirty="0" smtClean="0"/>
              <a:t>  Alexandre  Rode  Adrien</a:t>
            </a:r>
            <a:endParaRPr lang="fr-FR" altLang="fr-FR" dirty="0"/>
          </a:p>
        </p:txBody>
      </p:sp>
      <p:sp>
        <p:nvSpPr>
          <p:cNvPr id="17410" name="Rectangle 2"/>
          <p:cNvSpPr>
            <a:spLocks noGrp="1"/>
          </p:cNvSpPr>
          <p:nvPr>
            <p:ph type="title" idx="4294967295"/>
          </p:nvPr>
        </p:nvSpPr>
        <p:spPr>
          <a:xfrm>
            <a:off x="0" y="277989"/>
            <a:ext cx="8229600" cy="1143000"/>
          </a:xfrm>
        </p:spPr>
        <p:txBody>
          <a:bodyPr/>
          <a:lstStyle/>
          <a:p>
            <a:pPr algn="ctr" eaLnBrk="1" hangingPunct="1"/>
            <a:r>
              <a:rPr lang="fr-FR" altLang="fr-FR" sz="4000" dirty="0"/>
              <a:t>Lexique</a:t>
            </a:r>
          </a:p>
        </p:txBody>
      </p:sp>
      <p:sp>
        <p:nvSpPr>
          <p:cNvPr id="17411" name="Rectangle 3"/>
          <p:cNvSpPr>
            <a:spLocks noGrp="1"/>
          </p:cNvSpPr>
          <p:nvPr>
            <p:ph idx="4294967295"/>
          </p:nvPr>
        </p:nvSpPr>
        <p:spPr>
          <a:xfrm>
            <a:off x="1154642" y="1539875"/>
            <a:ext cx="6600825" cy="4389438"/>
          </a:xfrm>
        </p:spPr>
        <p:txBody>
          <a:bodyPr/>
          <a:lstStyle/>
          <a:p>
            <a:pPr eaLnBrk="1" hangingPunct="1">
              <a:buFont typeface="Wingdings 2" panose="05020102010507070707" pitchFamily="18" charset="2"/>
              <a:buChar char="—"/>
            </a:pPr>
            <a:r>
              <a:rPr lang="fr-FR" altLang="fr-FR" sz="1800" dirty="0">
                <a:latin typeface="Arial" panose="020B0604020202020204" pitchFamily="34" charset="0"/>
                <a:cs typeface="Arial" panose="020B0604020202020204" pitchFamily="34" charset="0"/>
              </a:rPr>
              <a:t>Reconnaissance des polymères : </a:t>
            </a:r>
            <a:r>
              <a:rPr lang="fr-FR" altLang="fr-FR" sz="1800" dirty="0" err="1">
                <a:latin typeface="Arial" panose="020B0604020202020204" pitchFamily="34" charset="0"/>
                <a:cs typeface="Arial" panose="020B0604020202020204" pitchFamily="34" charset="0"/>
              </a:rPr>
              <a:t>polymers</a:t>
            </a:r>
            <a:r>
              <a:rPr lang="fr-FR" altLang="fr-FR" sz="1800" dirty="0">
                <a:latin typeface="Arial" panose="020B0604020202020204" pitchFamily="34" charset="0"/>
                <a:cs typeface="Arial" panose="020B0604020202020204" pitchFamily="34" charset="0"/>
              </a:rPr>
              <a:t> recognition </a:t>
            </a:r>
          </a:p>
          <a:p>
            <a:pPr eaLnBrk="1" hangingPunct="1">
              <a:buFont typeface="Wingdings 2" panose="05020102010507070707" pitchFamily="18" charset="2"/>
              <a:buChar char="—"/>
            </a:pPr>
            <a:r>
              <a:rPr lang="fr-FR" altLang="fr-FR" sz="1800" dirty="0">
                <a:latin typeface="Arial" panose="020B0604020202020204" pitchFamily="34" charset="0"/>
                <a:cs typeface="Arial" panose="020B0604020202020204" pitchFamily="34" charset="0"/>
              </a:rPr>
              <a:t>Densité : </a:t>
            </a:r>
            <a:r>
              <a:rPr lang="fr-FR" altLang="fr-FR" sz="1800" dirty="0" err="1">
                <a:latin typeface="Arial" panose="020B0604020202020204" pitchFamily="34" charset="0"/>
                <a:cs typeface="Arial" panose="020B0604020202020204" pitchFamily="34" charset="0"/>
              </a:rPr>
              <a:t>density</a:t>
            </a:r>
            <a:r>
              <a:rPr lang="fr-FR" altLang="fr-FR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eaLnBrk="1" hangingPunct="1">
              <a:buFont typeface="Wingdings 2" panose="05020102010507070707" pitchFamily="18" charset="2"/>
              <a:buChar char="—"/>
            </a:pPr>
            <a:r>
              <a:rPr lang="fr-FR" altLang="fr-FR" sz="1800" dirty="0">
                <a:latin typeface="Arial" panose="020B0604020202020204" pitchFamily="34" charset="0"/>
                <a:cs typeface="Arial" panose="020B0604020202020204" pitchFamily="34" charset="0"/>
              </a:rPr>
              <a:t>Combustion : combustion </a:t>
            </a:r>
          </a:p>
          <a:p>
            <a:pPr eaLnBrk="1" hangingPunct="1">
              <a:buFont typeface="Wingdings 2" panose="05020102010507070707" pitchFamily="18" charset="2"/>
              <a:buChar char="—"/>
            </a:pPr>
            <a:r>
              <a:rPr lang="fr-FR" altLang="fr-FR" sz="1800" dirty="0">
                <a:latin typeface="Arial" panose="020B0604020202020204" pitchFamily="34" charset="0"/>
                <a:cs typeface="Arial" panose="020B0604020202020204" pitchFamily="34" charset="0"/>
              </a:rPr>
              <a:t>Solvant : </a:t>
            </a:r>
            <a:r>
              <a:rPr lang="fr-FR" altLang="fr-FR" sz="1800" dirty="0" err="1">
                <a:latin typeface="Arial" panose="020B0604020202020204" pitchFamily="34" charset="0"/>
                <a:cs typeface="Arial" panose="020B0604020202020204" pitchFamily="34" charset="0"/>
              </a:rPr>
              <a:t>solvent</a:t>
            </a:r>
            <a:r>
              <a:rPr lang="fr-FR" altLang="fr-FR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eaLnBrk="1" hangingPunct="1">
              <a:buFont typeface="Wingdings 2" panose="05020102010507070707" pitchFamily="18" charset="2"/>
              <a:buChar char="—"/>
            </a:pPr>
            <a:r>
              <a:rPr lang="fr-FR" altLang="fr-FR" sz="1800" dirty="0">
                <a:latin typeface="Arial" panose="020B0604020202020204" pitchFamily="34" charset="0"/>
                <a:cs typeface="Arial" panose="020B0604020202020204" pitchFamily="34" charset="0"/>
              </a:rPr>
              <a:t>Acidité : </a:t>
            </a:r>
            <a:r>
              <a:rPr lang="fr-FR" altLang="fr-FR" sz="1800" dirty="0" err="1">
                <a:latin typeface="Arial" panose="020B0604020202020204" pitchFamily="34" charset="0"/>
                <a:cs typeface="Arial" panose="020B0604020202020204" pitchFamily="34" charset="0"/>
              </a:rPr>
              <a:t>acidity</a:t>
            </a:r>
            <a:r>
              <a:rPr lang="fr-FR" altLang="fr-FR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eaLnBrk="1" hangingPunct="1">
              <a:buFont typeface="Wingdings 2" panose="05020102010507070707" pitchFamily="18" charset="2"/>
              <a:buChar char="—"/>
            </a:pPr>
            <a:r>
              <a:rPr lang="fr-FR" altLang="fr-FR" sz="1800" dirty="0">
                <a:latin typeface="Arial" panose="020B0604020202020204" pitchFamily="34" charset="0"/>
                <a:cs typeface="Arial" panose="020B0604020202020204" pitchFamily="34" charset="0"/>
              </a:rPr>
              <a:t>Thermoplastique : </a:t>
            </a:r>
            <a:r>
              <a:rPr lang="fr-FR" altLang="fr-FR" sz="1800" dirty="0" err="1">
                <a:latin typeface="Arial" panose="020B0604020202020204" pitchFamily="34" charset="0"/>
                <a:cs typeface="Arial" panose="020B0604020202020204" pitchFamily="34" charset="0"/>
              </a:rPr>
              <a:t>thermoplastic</a:t>
            </a:r>
            <a:r>
              <a:rPr lang="fr-FR" altLang="fr-FR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eaLnBrk="1" hangingPunct="1">
              <a:buFont typeface="Wingdings 2" panose="05020102010507070707" pitchFamily="18" charset="2"/>
              <a:buChar char="—"/>
            </a:pPr>
            <a:r>
              <a:rPr lang="fr-FR" altLang="fr-FR" sz="1800" dirty="0">
                <a:latin typeface="Arial" panose="020B0604020202020204" pitchFamily="34" charset="0"/>
                <a:cs typeface="Arial" panose="020B0604020202020204" pitchFamily="34" charset="0"/>
              </a:rPr>
              <a:t>Thermodurcissable : </a:t>
            </a:r>
            <a:r>
              <a:rPr lang="fr-FR" altLang="fr-FR" sz="1800" dirty="0" err="1">
                <a:latin typeface="Arial" panose="020B0604020202020204" pitchFamily="34" charset="0"/>
                <a:cs typeface="Arial" panose="020B0604020202020204" pitchFamily="34" charset="0"/>
              </a:rPr>
              <a:t>thermoset</a:t>
            </a:r>
            <a:r>
              <a:rPr lang="fr-FR" altLang="fr-FR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eaLnBrk="1" hangingPunct="1">
              <a:buFont typeface="Wingdings 2" panose="05020102010507070707" pitchFamily="18" charset="2"/>
              <a:buChar char="—"/>
            </a:pPr>
            <a:r>
              <a:rPr lang="fr-FR" altLang="fr-FR" sz="1800" dirty="0">
                <a:latin typeface="Arial" panose="020B0604020202020204" pitchFamily="34" charset="0"/>
                <a:cs typeface="Arial" panose="020B0604020202020204" pitchFamily="34" charset="0"/>
              </a:rPr>
              <a:t>Auto extinguible : </a:t>
            </a:r>
            <a:r>
              <a:rPr lang="fr-FR" altLang="fr-FR" sz="1800" dirty="0" err="1">
                <a:latin typeface="Arial" panose="020B0604020202020204" pitchFamily="34" charset="0"/>
                <a:cs typeface="Arial" panose="020B0604020202020204" pitchFamily="34" charset="0"/>
              </a:rPr>
              <a:t>flame</a:t>
            </a:r>
            <a:r>
              <a:rPr lang="fr-FR" altLang="fr-FR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altLang="fr-FR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retardant</a:t>
            </a:r>
          </a:p>
          <a:p>
            <a:pPr>
              <a:buFont typeface="Wingdings 2" panose="05020102010507070707" pitchFamily="18" charset="2"/>
              <a:buChar char="—"/>
            </a:pPr>
            <a:r>
              <a:rPr lang="fr-FR" altLang="fr-FR" sz="1800" dirty="0">
                <a:latin typeface="Arial" panose="020B0604020202020204" pitchFamily="34" charset="0"/>
                <a:cs typeface="Arial" panose="020B0604020202020204" pitchFamily="34" charset="0"/>
              </a:rPr>
              <a:t>Test de </a:t>
            </a:r>
            <a:r>
              <a:rPr lang="fr-FR" altLang="fr-FR" sz="1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flotaison</a:t>
            </a:r>
            <a:r>
              <a:rPr lang="fr-FR" altLang="fr-FR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 : </a:t>
            </a:r>
            <a:r>
              <a:rPr lang="fr-FR" altLang="fr-FR" sz="1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floating</a:t>
            </a:r>
            <a:r>
              <a:rPr lang="fr-FR" altLang="fr-FR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altLang="fr-FR" sz="1800" dirty="0">
                <a:latin typeface="Arial" panose="020B0604020202020204" pitchFamily="34" charset="0"/>
                <a:cs typeface="Arial" panose="020B0604020202020204" pitchFamily="34" charset="0"/>
              </a:rPr>
              <a:t>test</a:t>
            </a:r>
          </a:p>
          <a:p>
            <a:pPr eaLnBrk="1" hangingPunct="1">
              <a:buFont typeface="Wingdings 2" panose="05020102010507070707" pitchFamily="18" charset="2"/>
              <a:buChar char="—"/>
            </a:pPr>
            <a:endParaRPr lang="fr-FR" altLang="fr-FR" sz="1800" dirty="0"/>
          </a:p>
          <a:p>
            <a:pPr eaLnBrk="1" hangingPunct="1">
              <a:buFont typeface="Wingdings 2" panose="05020102010507070707" pitchFamily="18" charset="2"/>
              <a:buChar char="—"/>
            </a:pPr>
            <a:endParaRPr lang="fr-FR" altLang="fr-FR" dirty="0"/>
          </a:p>
        </p:txBody>
      </p:sp>
      <p:sp>
        <p:nvSpPr>
          <p:cNvPr id="17412" name="Text Box 4"/>
          <p:cNvSpPr txBox="1">
            <a:spLocks noGrp="1"/>
          </p:cNvSpPr>
          <p:nvPr/>
        </p:nvSpPr>
        <p:spPr bwMode="auto">
          <a:xfrm>
            <a:off x="7924800" y="6356350"/>
            <a:ext cx="7620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b"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1pPr>
            <a:lvl2pPr marL="742950" indent="-2857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2pPr>
            <a:lvl3pPr marL="1143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3pPr>
            <a:lvl4pPr marL="1600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4pPr>
            <a:lvl5pPr marL="20574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/>
            <a:r>
              <a:rPr lang="fr-FR" altLang="fr-FR" sz="1200">
                <a:solidFill>
                  <a:srgbClr val="1D4577"/>
                </a:solidFill>
                <a:latin typeface="Arial" panose="020B0604020202020204" pitchFamily="34" charset="0"/>
              </a:rPr>
              <a:t>12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377371"/>
            <a:ext cx="9144000" cy="215959"/>
          </a:xfrm>
          <a:prstGeom prst="rect">
            <a:avLst/>
          </a:prstGeom>
          <a:solidFill>
            <a:srgbClr val="10069F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9" name="Image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2750" y="8227"/>
            <a:ext cx="2381250" cy="1238250"/>
          </a:xfrm>
          <a:prstGeom prst="rect">
            <a:avLst/>
          </a:prstGeom>
        </p:spPr>
      </p:pic>
      <p:sp>
        <p:nvSpPr>
          <p:cNvPr id="10" name="Sous-titre 2"/>
          <p:cNvSpPr txBox="1">
            <a:spLocks/>
          </p:cNvSpPr>
          <p:nvPr/>
        </p:nvSpPr>
        <p:spPr>
          <a:xfrm rot="16200000">
            <a:off x="-2039938" y="2843212"/>
            <a:ext cx="5735639" cy="16557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 sz="2800" b="1" dirty="0" smtClean="0">
                <a:solidFill>
                  <a:sysClr val="window" lastClr="FFFFFF">
                    <a:lumMod val="65000"/>
                  </a:sysClr>
                </a:solidFill>
                <a:latin typeface="Calibri"/>
              </a:rPr>
              <a:t>Reconnaissance des polymères</a:t>
            </a: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ysClr val="window" lastClr="FFFFFF">
                  <a:lumMod val="65000"/>
                </a:sysClr>
              </a:solidFill>
              <a:effectLst/>
              <a:uLnTx/>
              <a:uFillTx/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0090558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Espace réservé du pied de page 2"/>
          <p:cNvSpPr>
            <a:spLocks noGrp="1"/>
          </p:cNvSpPr>
          <p:nvPr>
            <p:ph type="ftr" sz="quarter" idx="11"/>
          </p:nvPr>
        </p:nvSpPr>
        <p:spPr>
          <a:xfrm>
            <a:off x="2667000" y="6356350"/>
            <a:ext cx="4405313" cy="365125"/>
          </a:xfrm>
        </p:spPr>
        <p:txBody>
          <a:bodyPr/>
          <a:lstStyle/>
          <a:p>
            <a:r>
              <a:rPr lang="fr-FR" altLang="fr-FR" dirty="0" err="1" smtClean="0"/>
              <a:t>Ceppi</a:t>
            </a:r>
            <a:r>
              <a:rPr lang="fr-FR" altLang="fr-FR" dirty="0" smtClean="0"/>
              <a:t>  Alexandre  Rode  Adrien</a:t>
            </a:r>
            <a:endParaRPr lang="fr-FR" altLang="fr-FR" dirty="0"/>
          </a:p>
        </p:txBody>
      </p:sp>
      <p:sp>
        <p:nvSpPr>
          <p:cNvPr id="18434" name="Rectangle 2"/>
          <p:cNvSpPr>
            <a:spLocks noGrp="1"/>
          </p:cNvSpPr>
          <p:nvPr>
            <p:ph type="title" idx="4294967295"/>
          </p:nvPr>
        </p:nvSpPr>
        <p:spPr>
          <a:xfrm>
            <a:off x="0" y="264759"/>
            <a:ext cx="8229600" cy="1143001"/>
          </a:xfrm>
        </p:spPr>
        <p:txBody>
          <a:bodyPr/>
          <a:lstStyle/>
          <a:p>
            <a:pPr algn="ctr" eaLnBrk="1" hangingPunct="1"/>
            <a:r>
              <a:rPr lang="fr-FR" altLang="fr-FR" sz="4000" dirty="0"/>
              <a:t>Source</a:t>
            </a:r>
          </a:p>
        </p:txBody>
      </p:sp>
      <p:sp>
        <p:nvSpPr>
          <p:cNvPr id="18435" name="Rectangle 3"/>
          <p:cNvSpPr>
            <a:spLocks noGrp="1"/>
          </p:cNvSpPr>
          <p:nvPr>
            <p:ph idx="4294967295"/>
          </p:nvPr>
        </p:nvSpPr>
        <p:spPr>
          <a:xfrm>
            <a:off x="941564" y="1539699"/>
            <a:ext cx="7502525" cy="4389437"/>
          </a:xfrm>
        </p:spPr>
        <p:txBody>
          <a:bodyPr/>
          <a:lstStyle/>
          <a:p>
            <a:pPr eaLnBrk="1" hangingPunct="1">
              <a:buFont typeface="Wingdings 2" panose="05020102010507070707" pitchFamily="18" charset="2"/>
              <a:buChar char="—"/>
            </a:pPr>
            <a:r>
              <a:rPr lang="fr-FR" altLang="fr-FR" sz="1800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Http://www.sgm.univ-savoie.fr/LP/carac.html</a:t>
            </a:r>
            <a:r>
              <a:rPr lang="fr-FR" altLang="fr-FR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>
              <a:lnSpc>
                <a:spcPct val="80000"/>
              </a:lnSpc>
              <a:buNone/>
            </a:pPr>
            <a:r>
              <a:rPr lang="fr-FR" altLang="fr-FR" sz="18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fr-FR" altLang="fr-FR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Présentation </a:t>
            </a:r>
            <a:r>
              <a:rPr lang="fr-FR" altLang="fr-FR" sz="1800" dirty="0">
                <a:latin typeface="Arial" panose="020B0604020202020204" pitchFamily="34" charset="0"/>
                <a:cs typeface="Arial" panose="020B0604020202020204" pitchFamily="34" charset="0"/>
              </a:rPr>
              <a:t>de </a:t>
            </a:r>
            <a:r>
              <a:rPr lang="fr-FR" altLang="fr-FR" sz="1800" dirty="0" err="1">
                <a:latin typeface="Arial" panose="020B0604020202020204" pitchFamily="34" charset="0"/>
                <a:cs typeface="Arial" panose="020B0604020202020204" pitchFamily="34" charset="0"/>
              </a:rPr>
              <a:t>BEDEJUS.Brice</a:t>
            </a:r>
            <a:r>
              <a:rPr lang="fr-FR" altLang="fr-FR" sz="1800" dirty="0">
                <a:latin typeface="Arial" panose="020B0604020202020204" pitchFamily="34" charset="0"/>
                <a:cs typeface="Arial" panose="020B0604020202020204" pitchFamily="34" charset="0"/>
              </a:rPr>
              <a:t>--</a:t>
            </a:r>
            <a:r>
              <a:rPr lang="fr-FR" altLang="fr-FR" sz="1800" dirty="0" err="1">
                <a:latin typeface="Arial" panose="020B0604020202020204" pitchFamily="34" charset="0"/>
                <a:cs typeface="Arial" panose="020B0604020202020204" pitchFamily="34" charset="0"/>
              </a:rPr>
              <a:t>FOUILLET.Adrien</a:t>
            </a:r>
            <a:r>
              <a:rPr lang="fr-FR" altLang="fr-FR" sz="1800" dirty="0">
                <a:latin typeface="Arial" panose="020B0604020202020204" pitchFamily="34" charset="0"/>
                <a:cs typeface="Arial" panose="020B0604020202020204" pitchFamily="34" charset="0"/>
              </a:rPr>
              <a:t> (2005/2006</a:t>
            </a:r>
            <a:r>
              <a:rPr lang="fr-FR" altLang="fr-FR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) Présentation de </a:t>
            </a:r>
            <a:r>
              <a:rPr lang="de-DE" altLang="fr-FR" sz="1800" dirty="0">
                <a:latin typeface="Arial" panose="020B0604020202020204" pitchFamily="34" charset="0"/>
              </a:rPr>
              <a:t>CHARROIN Julien - SENG </a:t>
            </a:r>
            <a:r>
              <a:rPr lang="de-DE" altLang="fr-FR" sz="1800" dirty="0" err="1">
                <a:latin typeface="Arial" panose="020B0604020202020204" pitchFamily="34" charset="0"/>
              </a:rPr>
              <a:t>Kes</a:t>
            </a:r>
            <a:r>
              <a:rPr lang="de-DE" altLang="fr-FR" sz="1800" dirty="0">
                <a:latin typeface="Arial" panose="020B0604020202020204" pitchFamily="34" charset="0"/>
              </a:rPr>
              <a:t> </a:t>
            </a:r>
            <a:r>
              <a:rPr lang="de-DE" altLang="fr-FR" sz="1800" dirty="0" smtClean="0">
                <a:latin typeface="Arial" panose="020B0604020202020204" pitchFamily="34" charset="0"/>
              </a:rPr>
              <a:t>Albert</a:t>
            </a:r>
            <a:r>
              <a:rPr lang="fr-FR" altLang="fr-FR" sz="1800" dirty="0">
                <a:latin typeface="Arial" panose="020B0604020202020204" pitchFamily="34" charset="0"/>
              </a:rPr>
              <a:t> </a:t>
            </a:r>
            <a:r>
              <a:rPr lang="fr-FR" altLang="fr-FR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(2013-2014)</a:t>
            </a:r>
            <a:endParaRPr lang="fr-FR" altLang="fr-FR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buFont typeface="Wingdings 2" panose="05020102010507070707" pitchFamily="18" charset="2"/>
              <a:buChar char="—"/>
            </a:pPr>
            <a:endParaRPr lang="fr-FR" altLang="fr-FR" sz="1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buFont typeface="Wingdings 2" panose="05020102010507070707" pitchFamily="18" charset="2"/>
              <a:buChar char="—"/>
            </a:pPr>
            <a:endParaRPr lang="fr-FR" altLang="fr-FR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buFont typeface="Wingdings 2" panose="05020102010507070707" pitchFamily="18" charset="2"/>
              <a:buChar char="—"/>
            </a:pPr>
            <a:r>
              <a:rPr lang="fr-FR" altLang="fr-FR" sz="1800" dirty="0">
                <a:latin typeface="Arial" panose="020B0604020202020204" pitchFamily="34" charset="0"/>
                <a:cs typeface="Arial" panose="020B0604020202020204" pitchFamily="34" charset="0"/>
              </a:rPr>
              <a:t>TP de Caractérisation, Université de Chambéry avec </a:t>
            </a:r>
            <a:r>
              <a:rPr lang="fr-FR" altLang="fr-FR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F. </a:t>
            </a:r>
            <a:r>
              <a:rPr lang="fr-FR" altLang="fr-FR" sz="1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Dubelley</a:t>
            </a:r>
            <a:r>
              <a:rPr lang="fr-FR" altLang="fr-FR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altLang="fr-FR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(2015/2016)</a:t>
            </a:r>
            <a:endParaRPr lang="fr-FR" altLang="fr-FR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436" name="Text Box 4"/>
          <p:cNvSpPr txBox="1">
            <a:spLocks noGrp="1"/>
          </p:cNvSpPr>
          <p:nvPr/>
        </p:nvSpPr>
        <p:spPr bwMode="auto">
          <a:xfrm>
            <a:off x="7924800" y="6356350"/>
            <a:ext cx="7620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b"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1pPr>
            <a:lvl2pPr marL="742950" indent="-2857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2pPr>
            <a:lvl3pPr marL="1143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3pPr>
            <a:lvl4pPr marL="1600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4pPr>
            <a:lvl5pPr marL="20574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/>
            <a:r>
              <a:rPr lang="fr-FR" altLang="fr-FR" sz="1200">
                <a:solidFill>
                  <a:srgbClr val="1D4577"/>
                </a:solidFill>
                <a:latin typeface="Arial" panose="020B0604020202020204" pitchFamily="34" charset="0"/>
              </a:rPr>
              <a:t>13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377371"/>
            <a:ext cx="9144000" cy="215959"/>
          </a:xfrm>
          <a:prstGeom prst="rect">
            <a:avLst/>
          </a:prstGeom>
          <a:solidFill>
            <a:srgbClr val="10069F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9" name="Imag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2750" y="8227"/>
            <a:ext cx="2381250" cy="1238250"/>
          </a:xfrm>
          <a:prstGeom prst="rect">
            <a:avLst/>
          </a:prstGeom>
        </p:spPr>
      </p:pic>
      <p:sp>
        <p:nvSpPr>
          <p:cNvPr id="10" name="Sous-titre 2"/>
          <p:cNvSpPr txBox="1">
            <a:spLocks/>
          </p:cNvSpPr>
          <p:nvPr/>
        </p:nvSpPr>
        <p:spPr>
          <a:xfrm rot="16200000">
            <a:off x="-2039938" y="2843212"/>
            <a:ext cx="5735639" cy="16557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 sz="2800" b="1" dirty="0" smtClean="0">
                <a:solidFill>
                  <a:sysClr val="window" lastClr="FFFFFF">
                    <a:lumMod val="65000"/>
                  </a:sysClr>
                </a:solidFill>
                <a:latin typeface="Calibri"/>
              </a:rPr>
              <a:t>Reconnaissance des polymères</a:t>
            </a: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ysClr val="window" lastClr="FFFFFF">
                  <a:lumMod val="65000"/>
                </a:sysClr>
              </a:solidFill>
              <a:effectLst/>
              <a:uLnTx/>
              <a:uFillTx/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8825529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Espace réservé du pied de page 2"/>
          <p:cNvSpPr>
            <a:spLocks noGrp="1"/>
          </p:cNvSpPr>
          <p:nvPr>
            <p:ph type="ftr" sz="quarter" idx="11"/>
          </p:nvPr>
        </p:nvSpPr>
        <p:spPr>
          <a:xfrm>
            <a:off x="2667000" y="6356350"/>
            <a:ext cx="4405313" cy="365125"/>
          </a:xfrm>
        </p:spPr>
        <p:txBody>
          <a:bodyPr/>
          <a:lstStyle/>
          <a:p>
            <a:r>
              <a:rPr lang="de-DE" altLang="fr-FR" dirty="0" err="1" smtClean="0"/>
              <a:t>Ceppi</a:t>
            </a:r>
            <a:r>
              <a:rPr lang="de-DE" altLang="fr-FR" dirty="0" smtClean="0"/>
              <a:t>  Alexandre  </a:t>
            </a:r>
            <a:r>
              <a:rPr lang="de-DE" altLang="fr-FR" dirty="0" err="1" smtClean="0"/>
              <a:t>Rodde</a:t>
            </a:r>
            <a:r>
              <a:rPr lang="de-DE" altLang="fr-FR" dirty="0" smtClean="0"/>
              <a:t>  Adrien</a:t>
            </a:r>
            <a:endParaRPr lang="fr-FR" altLang="fr-FR" dirty="0"/>
          </a:p>
        </p:txBody>
      </p:sp>
      <p:sp>
        <p:nvSpPr>
          <p:cNvPr id="7171" name="Rectangle 3"/>
          <p:cNvSpPr>
            <a:spLocks noGrp="1"/>
          </p:cNvSpPr>
          <p:nvPr>
            <p:ph type="title" idx="4294967295"/>
          </p:nvPr>
        </p:nvSpPr>
        <p:spPr>
          <a:xfrm>
            <a:off x="457200" y="298349"/>
            <a:ext cx="8229600" cy="1143001"/>
          </a:xfrm>
        </p:spPr>
        <p:txBody>
          <a:bodyPr/>
          <a:lstStyle/>
          <a:p>
            <a:pPr eaLnBrk="1" hangingPunct="1"/>
            <a:r>
              <a:rPr lang="fr-FR" altLang="fr-FR" sz="4000" dirty="0"/>
              <a:t>Mise en garde</a:t>
            </a:r>
          </a:p>
        </p:txBody>
      </p:sp>
      <p:sp>
        <p:nvSpPr>
          <p:cNvPr id="7172" name="Rectangle 4"/>
          <p:cNvSpPr>
            <a:spLocks noGrp="1"/>
          </p:cNvSpPr>
          <p:nvPr>
            <p:ph idx="4294967295"/>
          </p:nvPr>
        </p:nvSpPr>
        <p:spPr>
          <a:xfrm>
            <a:off x="500062" y="1454679"/>
            <a:ext cx="4071938" cy="4389438"/>
          </a:xfrm>
        </p:spPr>
        <p:txBody>
          <a:bodyPr>
            <a:noAutofit/>
          </a:bodyPr>
          <a:lstStyle/>
          <a:p>
            <a:pPr eaLnBrk="1" hangingPunct="1">
              <a:buFont typeface="Wingdings 2" panose="05020102010507070707" pitchFamily="18" charset="2"/>
              <a:buChar char="—"/>
            </a:pPr>
            <a:r>
              <a:rPr lang="fr-FR" altLang="fr-FR" sz="1200" dirty="0">
                <a:latin typeface="Arial" panose="020B0604020202020204" pitchFamily="34" charset="0"/>
                <a:cs typeface="Arial" panose="020B0604020202020204" pitchFamily="34" charset="0"/>
              </a:rPr>
              <a:t>Cette présentation à été réalisée dans le cadre de notre formation en licence professionnelle plasturgie ; elle résulte de la synthèse des sources (Cf. fin de présentation) que nous avons pu trouver, et nous ne pouvons en aucun cas être tenu responsable des éventuelles erreurs techniques.</a:t>
            </a:r>
          </a:p>
          <a:p>
            <a:pPr eaLnBrk="1" hangingPunct="1">
              <a:buFont typeface="Wingdings 2" panose="05020102010507070707" pitchFamily="18" charset="2"/>
              <a:buChar char="—"/>
            </a:pPr>
            <a:r>
              <a:rPr lang="fr-FR" altLang="fr-FR" sz="1200" dirty="0">
                <a:latin typeface="Arial" panose="020B0604020202020204" pitchFamily="34" charset="0"/>
                <a:cs typeface="Arial" panose="020B0604020202020204" pitchFamily="34" charset="0"/>
              </a:rPr>
              <a:t>Vous devrez être critique quand à l’utilisation de ce support, et nous vous invitons à vous référer directement aux sources citées.	</a:t>
            </a:r>
          </a:p>
          <a:p>
            <a:pPr eaLnBrk="1" hangingPunct="1">
              <a:buFont typeface="Wingdings 2" panose="05020102010507070707" pitchFamily="18" charset="2"/>
              <a:buChar char="—"/>
            </a:pPr>
            <a:r>
              <a:rPr lang="fr-FR" altLang="fr-FR" sz="1200" dirty="0">
                <a:latin typeface="Arial" panose="020B0604020202020204" pitchFamily="34" charset="0"/>
                <a:cs typeface="Arial" panose="020B0604020202020204" pitchFamily="34" charset="0"/>
              </a:rPr>
              <a:t>•Si ... </a:t>
            </a:r>
            <a:br>
              <a:rPr lang="fr-FR" altLang="fr-FR" sz="12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fr-FR" altLang="fr-FR" sz="1200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fr-FR" altLang="fr-FR" sz="1200" b="1" dirty="0">
                <a:latin typeface="Arial" panose="020B0604020202020204" pitchFamily="34" charset="0"/>
                <a:cs typeface="Arial" panose="020B0604020202020204" pitchFamily="34" charset="0"/>
              </a:rPr>
              <a:t>- vous rencontrez un problème de navigation (type </a:t>
            </a:r>
            <a:r>
              <a:rPr lang="fr-FR" altLang="fr-FR" sz="1200" b="1" dirty="0" err="1">
                <a:latin typeface="Arial" panose="020B0604020202020204" pitchFamily="34" charset="0"/>
                <a:cs typeface="Arial" panose="020B0604020202020204" pitchFamily="34" charset="0"/>
              </a:rPr>
              <a:t>error</a:t>
            </a:r>
            <a:r>
              <a:rPr lang="fr-FR" altLang="fr-FR" sz="1200" b="1" dirty="0">
                <a:latin typeface="Arial" panose="020B0604020202020204" pitchFamily="34" charset="0"/>
                <a:cs typeface="Arial" panose="020B0604020202020204" pitchFamily="34" charset="0"/>
              </a:rPr>
              <a:t> 404),</a:t>
            </a:r>
            <a:br>
              <a:rPr lang="fr-FR" altLang="fr-FR" sz="12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fr-FR" altLang="fr-FR" sz="1200" b="1" dirty="0">
                <a:latin typeface="Arial" panose="020B0604020202020204" pitchFamily="34" charset="0"/>
                <a:cs typeface="Arial" panose="020B0604020202020204" pitchFamily="34" charset="0"/>
              </a:rPr>
              <a:t> - vous tombez sur une faute ... de frappe,</a:t>
            </a:r>
            <a:br>
              <a:rPr lang="fr-FR" altLang="fr-FR" sz="12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fr-FR" altLang="fr-FR" sz="1200" b="1" dirty="0">
                <a:latin typeface="Arial" panose="020B0604020202020204" pitchFamily="34" charset="0"/>
                <a:cs typeface="Arial" panose="020B0604020202020204" pitchFamily="34" charset="0"/>
              </a:rPr>
              <a:t>  - vous pensez que des choses manques ou sont en trop,</a:t>
            </a:r>
            <a:br>
              <a:rPr lang="fr-FR" altLang="fr-FR" sz="12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fr-FR" altLang="fr-FR" sz="1200" b="1" dirty="0">
                <a:latin typeface="Arial" panose="020B0604020202020204" pitchFamily="34" charset="0"/>
                <a:cs typeface="Arial" panose="020B0604020202020204" pitchFamily="34" charset="0"/>
              </a:rPr>
              <a:t>  - vous pensez que nous ne respectons pas vos droits d'auteur,</a:t>
            </a:r>
            <a:br>
              <a:rPr lang="fr-FR" altLang="fr-FR" sz="12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fr-FR" altLang="fr-FR" sz="12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fr-FR" altLang="fr-FR" sz="12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fr-FR" altLang="fr-FR" sz="1200" dirty="0">
                <a:latin typeface="Arial" panose="020B0604020202020204" pitchFamily="34" charset="0"/>
                <a:cs typeface="Arial" panose="020B0604020202020204" pitchFamily="34" charset="0"/>
              </a:rPr>
              <a:t>en d'autres termes si vous pensez que ce site doit être modifié.</a:t>
            </a:r>
            <a:br>
              <a:rPr lang="fr-FR" altLang="fr-FR" sz="12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fr-FR" altLang="fr-FR" sz="12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fr-FR" altLang="fr-FR" sz="12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fr-FR" altLang="fr-FR" sz="1200" dirty="0">
                <a:latin typeface="Arial" panose="020B0604020202020204" pitchFamily="34" charset="0"/>
                <a:cs typeface="Arial" panose="020B0604020202020204" pitchFamily="34" charset="0"/>
              </a:rPr>
              <a:t>Merci de </a:t>
            </a:r>
            <a:r>
              <a:rPr lang="fr-FR" altLang="fr-FR" sz="1200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nous contacter </a:t>
            </a:r>
            <a:r>
              <a:rPr lang="fr-FR" altLang="fr-FR" sz="1200" dirty="0">
                <a:latin typeface="Arial" panose="020B0604020202020204" pitchFamily="34" charset="0"/>
                <a:cs typeface="Arial" panose="020B0604020202020204" pitchFamily="34" charset="0"/>
              </a:rPr>
              <a:t>pour nous suggérer vos modifications, nous corrigerons …</a:t>
            </a:r>
          </a:p>
        </p:txBody>
      </p:sp>
      <p:sp>
        <p:nvSpPr>
          <p:cNvPr id="7170" name="Text Box 2"/>
          <p:cNvSpPr txBox="1">
            <a:spLocks noGrp="1"/>
          </p:cNvSpPr>
          <p:nvPr/>
        </p:nvSpPr>
        <p:spPr bwMode="auto">
          <a:xfrm>
            <a:off x="7924800" y="6356350"/>
            <a:ext cx="7620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b"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1pPr>
            <a:lvl2pPr marL="742950" indent="-2857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2pPr>
            <a:lvl3pPr marL="1143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3pPr>
            <a:lvl4pPr marL="1600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4pPr>
            <a:lvl5pPr marL="20574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/>
            <a:r>
              <a:rPr lang="fr-FR" altLang="fr-FR" sz="1200">
                <a:solidFill>
                  <a:srgbClr val="1D4577"/>
                </a:solidFill>
                <a:latin typeface="Arial" panose="020B0604020202020204" pitchFamily="34" charset="0"/>
              </a:rPr>
              <a:t>2</a:t>
            </a:r>
          </a:p>
        </p:txBody>
      </p:sp>
      <p:pic>
        <p:nvPicPr>
          <p:cNvPr id="7173" name="Picture 1" descr="attention2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contrast="1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49825" y="1345141"/>
            <a:ext cx="3355975" cy="46085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angle 9"/>
          <p:cNvSpPr/>
          <p:nvPr/>
        </p:nvSpPr>
        <p:spPr>
          <a:xfrm>
            <a:off x="0" y="377371"/>
            <a:ext cx="9144000" cy="215959"/>
          </a:xfrm>
          <a:prstGeom prst="rect">
            <a:avLst/>
          </a:prstGeom>
          <a:solidFill>
            <a:srgbClr val="10069F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11" name="Image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2750" y="8227"/>
            <a:ext cx="2381250" cy="1238250"/>
          </a:xfrm>
          <a:prstGeom prst="rect">
            <a:avLst/>
          </a:prstGeom>
        </p:spPr>
      </p:pic>
      <p:sp>
        <p:nvSpPr>
          <p:cNvPr id="9" name="Sous-titre 2"/>
          <p:cNvSpPr txBox="1">
            <a:spLocks/>
          </p:cNvSpPr>
          <p:nvPr/>
        </p:nvSpPr>
        <p:spPr>
          <a:xfrm rot="16200000">
            <a:off x="-2039938" y="2843212"/>
            <a:ext cx="5735639" cy="16557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 sz="2800" b="1" dirty="0" smtClean="0">
                <a:solidFill>
                  <a:sysClr val="window" lastClr="FFFFFF">
                    <a:lumMod val="65000"/>
                  </a:sysClr>
                </a:solidFill>
                <a:latin typeface="Calibri"/>
              </a:rPr>
              <a:t>Reconnaissance des polymères</a:t>
            </a: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ysClr val="window" lastClr="FFFFFF">
                  <a:lumMod val="65000"/>
                </a:sysClr>
              </a:solidFill>
              <a:effectLst/>
              <a:uLnTx/>
              <a:uFillTx/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3840166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ce réservé du pied de page 2"/>
          <p:cNvSpPr>
            <a:spLocks noGrp="1"/>
          </p:cNvSpPr>
          <p:nvPr>
            <p:ph type="ftr" sz="quarter" idx="11"/>
          </p:nvPr>
        </p:nvSpPr>
        <p:spPr>
          <a:xfrm>
            <a:off x="2599267" y="6356350"/>
            <a:ext cx="4405313" cy="365125"/>
          </a:xfrm>
        </p:spPr>
        <p:txBody>
          <a:bodyPr/>
          <a:lstStyle/>
          <a:p>
            <a:r>
              <a:rPr lang="fr-FR" altLang="fr-FR" dirty="0" err="1" smtClean="0"/>
              <a:t>Ceppi</a:t>
            </a:r>
            <a:r>
              <a:rPr lang="fr-FR" altLang="fr-FR" dirty="0" smtClean="0"/>
              <a:t>  Alexandre  </a:t>
            </a:r>
            <a:r>
              <a:rPr lang="fr-FR" altLang="fr-FR" dirty="0" err="1" smtClean="0"/>
              <a:t>Rodde</a:t>
            </a:r>
            <a:r>
              <a:rPr lang="fr-FR" altLang="fr-FR" dirty="0" smtClean="0"/>
              <a:t>  Adrien</a:t>
            </a:r>
            <a:endParaRPr lang="fr-FR" altLang="fr-FR" dirty="0"/>
          </a:p>
        </p:txBody>
      </p:sp>
      <p:sp>
        <p:nvSpPr>
          <p:cNvPr id="8194" name="Rectangle 2"/>
          <p:cNvSpPr>
            <a:spLocks noGrp="1"/>
          </p:cNvSpPr>
          <p:nvPr>
            <p:ph idx="4294967295"/>
          </p:nvPr>
        </p:nvSpPr>
        <p:spPr>
          <a:xfrm>
            <a:off x="829028" y="1273175"/>
            <a:ext cx="6915150" cy="5448300"/>
          </a:xfrm>
        </p:spPr>
        <p:txBody>
          <a:bodyPr/>
          <a:lstStyle/>
          <a:p>
            <a:pPr marL="395288" indent="-285750" eaLnBrk="1" hangingPunct="1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fr-FR" altLang="fr-FR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Préparation de la manipulation</a:t>
            </a:r>
            <a:endParaRPr lang="fr-FR" altLang="fr-FR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09538" indent="0" eaLnBrk="1" hangingPunct="1">
              <a:lnSpc>
                <a:spcPct val="80000"/>
              </a:lnSpc>
              <a:buNone/>
            </a:pPr>
            <a:endParaRPr lang="fr-FR" altLang="fr-FR" sz="1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2438" indent="-342900" eaLnBrk="1" hangingPunct="1">
              <a:lnSpc>
                <a:spcPct val="80000"/>
              </a:lnSpc>
              <a:buFontTx/>
              <a:buChar char="•"/>
            </a:pPr>
            <a:r>
              <a:rPr lang="fr-FR" altLang="fr-FR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Principe</a:t>
            </a:r>
            <a:endParaRPr lang="fr-FR" altLang="fr-FR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2438" indent="-342900" eaLnBrk="1" hangingPunct="1">
              <a:lnSpc>
                <a:spcPct val="80000"/>
              </a:lnSpc>
              <a:buFontTx/>
              <a:buChar char="•"/>
            </a:pPr>
            <a:endParaRPr lang="fr-FR" altLang="fr-FR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2438" indent="-342900" eaLnBrk="1" hangingPunct="1">
              <a:lnSpc>
                <a:spcPct val="80000"/>
              </a:lnSpc>
              <a:buFontTx/>
              <a:buChar char="•"/>
            </a:pPr>
            <a:r>
              <a:rPr lang="fr-FR" altLang="fr-FR" sz="1800" dirty="0">
                <a:latin typeface="Arial" panose="020B0604020202020204" pitchFamily="34" charset="0"/>
                <a:cs typeface="Arial" panose="020B0604020202020204" pitchFamily="34" charset="0"/>
              </a:rPr>
              <a:t>Essai de Flottaison</a:t>
            </a:r>
          </a:p>
          <a:p>
            <a:pPr marL="452438" indent="-342900" eaLnBrk="1" hangingPunct="1">
              <a:lnSpc>
                <a:spcPct val="80000"/>
              </a:lnSpc>
              <a:buFontTx/>
              <a:buChar char="•"/>
            </a:pPr>
            <a:endParaRPr lang="fr-FR" altLang="fr-FR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2438" indent="-342900" eaLnBrk="1" hangingPunct="1">
              <a:lnSpc>
                <a:spcPct val="80000"/>
              </a:lnSpc>
              <a:buFontTx/>
              <a:buChar char="•"/>
            </a:pPr>
            <a:r>
              <a:rPr lang="fr-FR" altLang="fr-FR" sz="1800" dirty="0">
                <a:latin typeface="Arial" panose="020B0604020202020204" pitchFamily="34" charset="0"/>
                <a:cs typeface="Arial" panose="020B0604020202020204" pitchFamily="34" charset="0"/>
              </a:rPr>
              <a:t>Test de Chauffage</a:t>
            </a:r>
          </a:p>
          <a:p>
            <a:pPr marL="452438" indent="-342900" eaLnBrk="1" hangingPunct="1">
              <a:lnSpc>
                <a:spcPct val="80000"/>
              </a:lnSpc>
              <a:buFontTx/>
              <a:buChar char="•"/>
            </a:pPr>
            <a:endParaRPr lang="fr-FR" altLang="fr-FR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2438" indent="-342900" eaLnBrk="1" hangingPunct="1">
              <a:lnSpc>
                <a:spcPct val="80000"/>
              </a:lnSpc>
              <a:buFontTx/>
              <a:buChar char="•"/>
            </a:pPr>
            <a:r>
              <a:rPr lang="fr-FR" altLang="fr-FR" sz="1800" dirty="0">
                <a:latin typeface="Arial" panose="020B0604020202020204" pitchFamily="34" charset="0"/>
                <a:cs typeface="Arial" panose="020B0604020202020204" pitchFamily="34" charset="0"/>
              </a:rPr>
              <a:t>Test de Combustion</a:t>
            </a:r>
          </a:p>
          <a:p>
            <a:pPr marL="452438" indent="-342900" eaLnBrk="1" hangingPunct="1">
              <a:lnSpc>
                <a:spcPct val="80000"/>
              </a:lnSpc>
              <a:buFontTx/>
              <a:buChar char="•"/>
            </a:pPr>
            <a:endParaRPr lang="fr-FR" altLang="fr-FR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2438" indent="-342900" eaLnBrk="1" hangingPunct="1">
              <a:lnSpc>
                <a:spcPct val="80000"/>
              </a:lnSpc>
              <a:buFontTx/>
              <a:buChar char="•"/>
            </a:pPr>
            <a:r>
              <a:rPr lang="fr-FR" altLang="fr-FR" sz="1800" dirty="0">
                <a:latin typeface="Arial" panose="020B0604020202020204" pitchFamily="34" charset="0"/>
                <a:cs typeface="Arial" panose="020B0604020202020204" pitchFamily="34" charset="0"/>
              </a:rPr>
              <a:t>Essai de </a:t>
            </a:r>
            <a:r>
              <a:rPr lang="fr-FR" altLang="fr-FR" sz="1800" dirty="0" err="1">
                <a:latin typeface="Arial" panose="020B0604020202020204" pitchFamily="34" charset="0"/>
                <a:cs typeface="Arial" panose="020B0604020202020204" pitchFamily="34" charset="0"/>
              </a:rPr>
              <a:t>Beilstein</a:t>
            </a:r>
            <a:endParaRPr lang="fr-FR" altLang="fr-FR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2438" indent="-342900" eaLnBrk="1" hangingPunct="1">
              <a:lnSpc>
                <a:spcPct val="80000"/>
              </a:lnSpc>
              <a:buFontTx/>
              <a:buChar char="•"/>
            </a:pPr>
            <a:endParaRPr lang="fr-FR" altLang="fr-FR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2438" indent="-342900" eaLnBrk="1" hangingPunct="1">
              <a:lnSpc>
                <a:spcPct val="80000"/>
              </a:lnSpc>
              <a:buFontTx/>
              <a:buChar char="•"/>
            </a:pPr>
            <a:r>
              <a:rPr lang="fr-FR" altLang="fr-FR" sz="1800" dirty="0">
                <a:latin typeface="Arial" panose="020B0604020202020204" pitchFamily="34" charset="0"/>
                <a:cs typeface="Arial" panose="020B0604020202020204" pitchFamily="34" charset="0"/>
              </a:rPr>
              <a:t>Test de Solvant</a:t>
            </a:r>
          </a:p>
          <a:p>
            <a:pPr marL="452438" indent="-342900" eaLnBrk="1" hangingPunct="1">
              <a:lnSpc>
                <a:spcPct val="80000"/>
              </a:lnSpc>
              <a:buFontTx/>
              <a:buChar char="•"/>
            </a:pPr>
            <a:endParaRPr lang="fr-FR" altLang="fr-FR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2438" indent="-342900" eaLnBrk="1" hangingPunct="1">
              <a:lnSpc>
                <a:spcPct val="80000"/>
              </a:lnSpc>
              <a:buFontTx/>
              <a:buChar char="•"/>
            </a:pPr>
            <a:r>
              <a:rPr lang="fr-FR" altLang="fr-FR" sz="1800" dirty="0">
                <a:latin typeface="Arial" panose="020B0604020202020204" pitchFamily="34" charset="0"/>
                <a:cs typeface="Arial" panose="020B0604020202020204" pitchFamily="34" charset="0"/>
              </a:rPr>
              <a:t>Test d’acidité (papier pH)</a:t>
            </a:r>
          </a:p>
          <a:p>
            <a:pPr marL="452438" indent="-342900" eaLnBrk="1" hangingPunct="1">
              <a:lnSpc>
                <a:spcPct val="80000"/>
              </a:lnSpc>
              <a:buFontTx/>
              <a:buChar char="•"/>
            </a:pPr>
            <a:endParaRPr lang="fr-FR" altLang="fr-FR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2438" indent="-342900" eaLnBrk="1" hangingPunct="1">
              <a:lnSpc>
                <a:spcPct val="80000"/>
              </a:lnSpc>
              <a:buFontTx/>
              <a:buChar char="•"/>
            </a:pPr>
            <a:r>
              <a:rPr lang="fr-FR" altLang="fr-FR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Donnés extraites</a:t>
            </a:r>
            <a:endParaRPr lang="fr-FR" altLang="fr-FR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2438" indent="-342900" eaLnBrk="1" hangingPunct="1">
              <a:lnSpc>
                <a:spcPct val="80000"/>
              </a:lnSpc>
              <a:buFontTx/>
              <a:buChar char="•"/>
            </a:pPr>
            <a:endParaRPr lang="fr-FR" altLang="fr-FR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2438" indent="-342900" eaLnBrk="1" hangingPunct="1">
              <a:lnSpc>
                <a:spcPct val="80000"/>
              </a:lnSpc>
              <a:buFontTx/>
              <a:buChar char="•"/>
            </a:pPr>
            <a:r>
              <a:rPr lang="fr-FR" altLang="fr-FR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Source</a:t>
            </a:r>
            <a:endParaRPr lang="fr-FR" altLang="fr-FR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2438" indent="-342900" eaLnBrk="1" hangingPunct="1">
              <a:lnSpc>
                <a:spcPct val="80000"/>
              </a:lnSpc>
              <a:buFont typeface="Wingdings 3" panose="05040102010807070707" pitchFamily="18" charset="2"/>
              <a:buChar char="}"/>
            </a:pPr>
            <a:endParaRPr lang="fr-FR" altLang="fr-FR" sz="1200" dirty="0"/>
          </a:p>
        </p:txBody>
      </p:sp>
      <p:sp>
        <p:nvSpPr>
          <p:cNvPr id="8197" name="Rectangle 5"/>
          <p:cNvSpPr>
            <a:spLocks noGrp="1"/>
          </p:cNvSpPr>
          <p:nvPr>
            <p:ph type="title" idx="4294967295"/>
          </p:nvPr>
        </p:nvSpPr>
        <p:spPr>
          <a:xfrm>
            <a:off x="-2370665" y="275770"/>
            <a:ext cx="8229600" cy="1143001"/>
          </a:xfrm>
        </p:spPr>
        <p:txBody>
          <a:bodyPr/>
          <a:lstStyle/>
          <a:p>
            <a:pPr eaLnBrk="1" hangingPunct="1"/>
            <a:r>
              <a:rPr lang="fr-FR" altLang="fr-FR" dirty="0"/>
              <a:t>Plan</a:t>
            </a:r>
          </a:p>
        </p:txBody>
      </p:sp>
      <p:sp>
        <p:nvSpPr>
          <p:cNvPr id="8195" name="Text Box 3"/>
          <p:cNvSpPr txBox="1">
            <a:spLocks noGrp="1"/>
          </p:cNvSpPr>
          <p:nvPr/>
        </p:nvSpPr>
        <p:spPr bwMode="auto">
          <a:xfrm>
            <a:off x="7924800" y="6356350"/>
            <a:ext cx="7620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b"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1pPr>
            <a:lvl2pPr marL="742950" indent="-2857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2pPr>
            <a:lvl3pPr marL="1143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3pPr>
            <a:lvl4pPr marL="1600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4pPr>
            <a:lvl5pPr marL="20574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/>
            <a:r>
              <a:rPr lang="fr-FR" altLang="fr-FR" sz="1200">
                <a:solidFill>
                  <a:srgbClr val="1D4577"/>
                </a:solidFill>
                <a:latin typeface="Arial" panose="020B0604020202020204" pitchFamily="34" charset="0"/>
              </a:rPr>
              <a:t>3</a:t>
            </a:r>
          </a:p>
        </p:txBody>
      </p:sp>
      <p:sp>
        <p:nvSpPr>
          <p:cNvPr id="9" name="Rectangle 8"/>
          <p:cNvSpPr/>
          <p:nvPr/>
        </p:nvSpPr>
        <p:spPr>
          <a:xfrm>
            <a:off x="0" y="377371"/>
            <a:ext cx="9144000" cy="215959"/>
          </a:xfrm>
          <a:prstGeom prst="rect">
            <a:avLst/>
          </a:prstGeom>
          <a:solidFill>
            <a:srgbClr val="10069F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10" name="Image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2750" y="8227"/>
            <a:ext cx="2381250" cy="1238250"/>
          </a:xfrm>
          <a:prstGeom prst="rect">
            <a:avLst/>
          </a:prstGeom>
        </p:spPr>
      </p:pic>
      <p:sp>
        <p:nvSpPr>
          <p:cNvPr id="8" name="Sous-titre 2"/>
          <p:cNvSpPr txBox="1">
            <a:spLocks/>
          </p:cNvSpPr>
          <p:nvPr/>
        </p:nvSpPr>
        <p:spPr>
          <a:xfrm rot="16200000">
            <a:off x="-2039938" y="2843212"/>
            <a:ext cx="5735639" cy="16557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 sz="2800" b="1" dirty="0" smtClean="0">
                <a:solidFill>
                  <a:sysClr val="window" lastClr="FFFFFF">
                    <a:lumMod val="65000"/>
                  </a:sysClr>
                </a:solidFill>
                <a:latin typeface="Calibri"/>
              </a:rPr>
              <a:t>Reconnaissance des polymères</a:t>
            </a: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ysClr val="window" lastClr="FFFFFF">
                  <a:lumMod val="65000"/>
                </a:sysClr>
              </a:solidFill>
              <a:effectLst/>
              <a:uLnTx/>
              <a:uFillTx/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7536150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Espace réservé du pied de page 2"/>
          <p:cNvSpPr>
            <a:spLocks noGrp="1"/>
          </p:cNvSpPr>
          <p:nvPr>
            <p:ph type="ftr" sz="quarter" idx="11"/>
          </p:nvPr>
        </p:nvSpPr>
        <p:spPr>
          <a:xfrm>
            <a:off x="2667000" y="6356350"/>
            <a:ext cx="4405313" cy="365125"/>
          </a:xfrm>
        </p:spPr>
        <p:txBody>
          <a:bodyPr/>
          <a:lstStyle/>
          <a:p>
            <a:r>
              <a:rPr lang="fr-FR" altLang="fr-FR" dirty="0" err="1" smtClean="0"/>
              <a:t>Ceppi</a:t>
            </a:r>
            <a:r>
              <a:rPr lang="fr-FR" altLang="fr-FR" dirty="0" smtClean="0"/>
              <a:t>  Alexandre  </a:t>
            </a:r>
            <a:r>
              <a:rPr lang="fr-FR" altLang="fr-FR" dirty="0" err="1" smtClean="0"/>
              <a:t>Rodde</a:t>
            </a:r>
            <a:r>
              <a:rPr lang="fr-FR" altLang="fr-FR" dirty="0" smtClean="0"/>
              <a:t>  Adrien</a:t>
            </a:r>
            <a:endParaRPr lang="fr-FR" altLang="fr-FR" dirty="0"/>
          </a:p>
        </p:txBody>
      </p:sp>
      <p:sp>
        <p:nvSpPr>
          <p:cNvPr id="5" name="ZoneTexte 4"/>
          <p:cNvSpPr txBox="1"/>
          <p:nvPr/>
        </p:nvSpPr>
        <p:spPr>
          <a:xfrm>
            <a:off x="-1010003" y="491780"/>
            <a:ext cx="8827911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altLang="fr-FR" sz="4000" dirty="0">
                <a:latin typeface="+mj-lt"/>
              </a:rPr>
              <a:t>Préparation de la manipulation</a:t>
            </a:r>
          </a:p>
          <a:p>
            <a:endParaRPr lang="fr-FR" sz="5000" dirty="0"/>
          </a:p>
        </p:txBody>
      </p:sp>
      <p:sp>
        <p:nvSpPr>
          <p:cNvPr id="10" name="Text Box 12"/>
          <p:cNvSpPr txBox="1">
            <a:spLocks noChangeArrowheads="1"/>
          </p:cNvSpPr>
          <p:nvPr/>
        </p:nvSpPr>
        <p:spPr bwMode="auto">
          <a:xfrm>
            <a:off x="357364" y="1941630"/>
            <a:ext cx="4214636" cy="39703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fr-FR" altLang="fr-FR" b="1" dirty="0">
                <a:latin typeface="Arial" charset="0"/>
                <a:cs typeface="Arial" charset="0"/>
              </a:rPr>
              <a:t> </a:t>
            </a:r>
            <a:r>
              <a:rPr lang="fr-FR" altLang="fr-FR" u="sng" dirty="0">
                <a:latin typeface="Arial" charset="0"/>
                <a:cs typeface="Arial" charset="0"/>
              </a:rPr>
              <a:t>Consignes de sécurité :</a:t>
            </a:r>
            <a:r>
              <a:rPr lang="fr-FR" altLang="fr-FR" dirty="0">
                <a:latin typeface="Arial" charset="0"/>
                <a:cs typeface="Arial" charset="0"/>
              </a:rPr>
              <a:t>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fr-FR" altLang="fr-FR" dirty="0">
                <a:latin typeface="Arial" charset="0"/>
                <a:cs typeface="Arial" charset="0"/>
              </a:rPr>
              <a:t>	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fr-FR" altLang="fr-FR" dirty="0">
                <a:latin typeface="Arial" charset="0"/>
                <a:cs typeface="Arial" charset="0"/>
              </a:rPr>
              <a:t>	- lunettes de protection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fr-FR" altLang="fr-FR" dirty="0">
                <a:latin typeface="Arial" charset="0"/>
                <a:cs typeface="Arial" charset="0"/>
              </a:rPr>
              <a:t>			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fr-FR" altLang="fr-FR" dirty="0">
                <a:latin typeface="Arial" charset="0"/>
                <a:cs typeface="Arial" charset="0"/>
              </a:rPr>
              <a:t>	- blouse en coton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fr-FR" altLang="fr-FR" dirty="0">
                <a:latin typeface="Arial" charset="0"/>
                <a:cs typeface="Arial" charset="0"/>
              </a:rPr>
              <a:t>			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fr-FR" altLang="fr-FR" dirty="0">
                <a:latin typeface="Arial" charset="0"/>
                <a:cs typeface="Arial" charset="0"/>
              </a:rPr>
              <a:t>	- éviter de respirer </a:t>
            </a:r>
            <a:r>
              <a:rPr lang="fr-FR" altLang="fr-FR" dirty="0" smtClean="0">
                <a:latin typeface="Arial" charset="0"/>
                <a:cs typeface="Arial" charset="0"/>
              </a:rPr>
              <a:t>les 	vapeurs d'acétone</a:t>
            </a:r>
            <a:endParaRPr lang="fr-FR" altLang="fr-FR" dirty="0">
              <a:latin typeface="Arial" charset="0"/>
              <a:cs typeface="Arial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fr-FR" altLang="fr-FR" dirty="0">
                <a:latin typeface="Arial" charset="0"/>
                <a:cs typeface="Arial" charset="0"/>
              </a:rPr>
              <a:t>			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fr-FR" altLang="fr-FR" dirty="0">
                <a:latin typeface="Arial" charset="0"/>
                <a:cs typeface="Arial" charset="0"/>
              </a:rPr>
              <a:t>	- résidus à récupérer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fr-FR" altLang="fr-FR" dirty="0">
                <a:latin typeface="Arial" charset="0"/>
                <a:cs typeface="Arial" charset="0"/>
              </a:rPr>
              <a:t>			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fr-FR" altLang="fr-FR" dirty="0">
                <a:latin typeface="Arial" charset="0"/>
                <a:cs typeface="Arial" charset="0"/>
              </a:rPr>
              <a:t>	- tests papier pH et </a:t>
            </a:r>
            <a:r>
              <a:rPr lang="fr-FR" altLang="fr-FR" dirty="0" smtClean="0">
                <a:latin typeface="Arial" charset="0"/>
                <a:cs typeface="Arial" charset="0"/>
              </a:rPr>
              <a:t>	combustion sous </a:t>
            </a:r>
            <a:r>
              <a:rPr lang="fr-FR" altLang="fr-FR" dirty="0">
                <a:latin typeface="Arial" charset="0"/>
                <a:cs typeface="Arial" charset="0"/>
              </a:rPr>
              <a:t>hotte </a:t>
            </a:r>
            <a:r>
              <a:rPr lang="fr-FR" altLang="fr-FR" dirty="0" smtClean="0">
                <a:latin typeface="Arial" charset="0"/>
                <a:cs typeface="Arial" charset="0"/>
              </a:rPr>
              <a:t>	aspirante</a:t>
            </a:r>
            <a:endParaRPr lang="fr-FR" altLang="fr-FR" dirty="0">
              <a:latin typeface="Arial" charset="0"/>
              <a:cs typeface="Arial" charset="0"/>
            </a:endParaRPr>
          </a:p>
        </p:txBody>
      </p:sp>
      <p:graphicFrame>
        <p:nvGraphicFramePr>
          <p:cNvPr id="30" name="Tableau 2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28977712"/>
              </p:ext>
            </p:extLst>
          </p:nvPr>
        </p:nvGraphicFramePr>
        <p:xfrm>
          <a:off x="4572000" y="2495680"/>
          <a:ext cx="4088774" cy="2590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44387"/>
                <a:gridCol w="2044387"/>
              </a:tblGrid>
              <a:tr h="0"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altLang="fr-FR" b="0" u="none" dirty="0" smtClean="0">
                          <a:latin typeface="Arial" charset="0"/>
                          <a:cs typeface="Arial" charset="0"/>
                        </a:rPr>
                        <a:t>Matériel nécessaire :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altLang="fr-FR" sz="1400" b="0" dirty="0" smtClean="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rPr>
                        <a:t>échantillons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altLang="fr-FR" sz="1400" b="0" dirty="0" smtClean="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rPr>
                        <a:t>agitateur en verre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altLang="fr-FR" sz="1400" b="0" dirty="0" smtClean="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rPr>
                        <a:t>bec Bunsen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altLang="fr-FR" sz="1400" b="0" dirty="0" smtClean="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rPr>
                        <a:t>bécher de 250 </a:t>
                      </a:r>
                      <a:r>
                        <a:rPr lang="fr-FR" altLang="fr-FR" sz="1400" b="0" dirty="0" err="1" smtClean="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rPr>
                        <a:t>mL</a:t>
                      </a:r>
                      <a:endParaRPr lang="fr-FR" altLang="fr-FR" sz="1400" b="0" dirty="0" smtClean="0">
                        <a:solidFill>
                          <a:schemeClr val="tx1"/>
                        </a:solidFill>
                        <a:latin typeface="Arial" charset="0"/>
                        <a:cs typeface="Arial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altLang="fr-FR" sz="1400" b="0" dirty="0" smtClean="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rPr>
                        <a:t>pince en bois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altLang="fr-FR" sz="1400" b="0" dirty="0" smtClean="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rPr>
                        <a:t>bécher de 100 </a:t>
                      </a:r>
                      <a:r>
                        <a:rPr lang="fr-FR" altLang="fr-FR" sz="1400" b="0" dirty="0" err="1" smtClean="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rPr>
                        <a:t>mL</a:t>
                      </a:r>
                      <a:endParaRPr lang="fr-FR" altLang="fr-FR" sz="1400" b="0" dirty="0" smtClean="0">
                        <a:solidFill>
                          <a:schemeClr val="tx1"/>
                        </a:solidFill>
                        <a:latin typeface="Arial" charset="0"/>
                        <a:cs typeface="Arial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altLang="fr-FR" sz="1400" b="0" dirty="0" smtClean="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rPr>
                        <a:t>pince métallique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altLang="fr-FR" sz="1400" b="0" dirty="0" smtClean="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rPr>
                        <a:t>6 tubes à essais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altLang="fr-FR" sz="1400" b="0" dirty="0" smtClean="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rPr>
                        <a:t>fil de cuivre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altLang="fr-FR" sz="1400" b="0" dirty="0" smtClean="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rPr>
                        <a:t>eau distillée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altLang="fr-FR" sz="1400" b="0" dirty="0" smtClean="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rPr>
                        <a:t>rouleau de papier pH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altLang="fr-FR" sz="1400" b="0" dirty="0" smtClean="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rPr>
                        <a:t>acétone + pipette</a:t>
                      </a: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8" name="Rectangle 7"/>
          <p:cNvSpPr/>
          <p:nvPr/>
        </p:nvSpPr>
        <p:spPr>
          <a:xfrm>
            <a:off x="0" y="377371"/>
            <a:ext cx="9144000" cy="215959"/>
          </a:xfrm>
          <a:prstGeom prst="rect">
            <a:avLst/>
          </a:prstGeom>
          <a:solidFill>
            <a:srgbClr val="10069F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9" name="Image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2750" y="8227"/>
            <a:ext cx="2381250" cy="1238250"/>
          </a:xfrm>
          <a:prstGeom prst="rect">
            <a:avLst/>
          </a:prstGeom>
        </p:spPr>
      </p:pic>
      <p:sp>
        <p:nvSpPr>
          <p:cNvPr id="11" name="Sous-titre 2"/>
          <p:cNvSpPr txBox="1">
            <a:spLocks/>
          </p:cNvSpPr>
          <p:nvPr/>
        </p:nvSpPr>
        <p:spPr>
          <a:xfrm rot="16200000">
            <a:off x="-2039938" y="2843212"/>
            <a:ext cx="5735639" cy="16557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 sz="2800" b="1" dirty="0" smtClean="0">
                <a:solidFill>
                  <a:sysClr val="window" lastClr="FFFFFF">
                    <a:lumMod val="65000"/>
                  </a:sysClr>
                </a:solidFill>
                <a:latin typeface="Calibri"/>
              </a:rPr>
              <a:t>Reconnaissance des polymères</a:t>
            </a: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ysClr val="window" lastClr="FFFFFF">
                  <a:lumMod val="65000"/>
                </a:sysClr>
              </a:solidFill>
              <a:effectLst/>
              <a:uLnTx/>
              <a:uFillTx/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0178406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pied de page 2"/>
          <p:cNvSpPr>
            <a:spLocks noGrp="1"/>
          </p:cNvSpPr>
          <p:nvPr>
            <p:ph type="ftr" sz="quarter" idx="11"/>
          </p:nvPr>
        </p:nvSpPr>
        <p:spPr>
          <a:xfrm>
            <a:off x="2667000" y="6356350"/>
            <a:ext cx="4405313" cy="365125"/>
          </a:xfrm>
        </p:spPr>
        <p:txBody>
          <a:bodyPr/>
          <a:lstStyle/>
          <a:p>
            <a:r>
              <a:rPr lang="fr-FR" altLang="fr-FR" dirty="0" err="1" smtClean="0"/>
              <a:t>Ceppi</a:t>
            </a:r>
            <a:r>
              <a:rPr lang="fr-FR" altLang="fr-FR" dirty="0" smtClean="0"/>
              <a:t>  Alexandre  </a:t>
            </a:r>
            <a:r>
              <a:rPr lang="fr-FR" altLang="fr-FR" dirty="0" err="1" smtClean="0"/>
              <a:t>Rodde</a:t>
            </a:r>
            <a:r>
              <a:rPr lang="fr-FR" altLang="fr-FR" dirty="0" smtClean="0"/>
              <a:t>  Adrien</a:t>
            </a:r>
            <a:endParaRPr lang="fr-FR" altLang="fr-FR" dirty="0"/>
          </a:p>
        </p:txBody>
      </p:sp>
      <p:sp>
        <p:nvSpPr>
          <p:cNvPr id="9218" name="Rectangle 2"/>
          <p:cNvSpPr>
            <a:spLocks noGrp="1"/>
          </p:cNvSpPr>
          <p:nvPr>
            <p:ph type="title" idx="4294967295"/>
          </p:nvPr>
        </p:nvSpPr>
        <p:spPr>
          <a:xfrm>
            <a:off x="457200" y="264407"/>
            <a:ext cx="8229600" cy="1143001"/>
          </a:xfrm>
        </p:spPr>
        <p:txBody>
          <a:bodyPr>
            <a:normAutofit/>
          </a:bodyPr>
          <a:lstStyle/>
          <a:p>
            <a:pPr algn="ctr" eaLnBrk="1" hangingPunct="1"/>
            <a:r>
              <a:rPr lang="fr-FR" altLang="fr-FR" sz="4000" dirty="0"/>
              <a:t>Principe</a:t>
            </a:r>
          </a:p>
        </p:txBody>
      </p:sp>
      <p:sp>
        <p:nvSpPr>
          <p:cNvPr id="9219" name="Text Box 3"/>
          <p:cNvSpPr txBox="1">
            <a:spLocks noGrp="1"/>
          </p:cNvSpPr>
          <p:nvPr/>
        </p:nvSpPr>
        <p:spPr bwMode="auto">
          <a:xfrm>
            <a:off x="7924800" y="6356350"/>
            <a:ext cx="7620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b"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1pPr>
            <a:lvl2pPr marL="742950" indent="-2857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2pPr>
            <a:lvl3pPr marL="1143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3pPr>
            <a:lvl4pPr marL="1600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4pPr>
            <a:lvl5pPr marL="20574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/>
            <a:r>
              <a:rPr lang="fr-FR" altLang="fr-FR" sz="1200">
                <a:solidFill>
                  <a:srgbClr val="1D4577"/>
                </a:solidFill>
                <a:latin typeface="Arial" panose="020B0604020202020204" pitchFamily="34" charset="0"/>
              </a:rPr>
              <a:t>4</a:t>
            </a:r>
          </a:p>
        </p:txBody>
      </p:sp>
      <p:sp>
        <p:nvSpPr>
          <p:cNvPr id="2" name="Rectangle 1"/>
          <p:cNvSpPr/>
          <p:nvPr/>
        </p:nvSpPr>
        <p:spPr>
          <a:xfrm>
            <a:off x="1244601" y="1689165"/>
            <a:ext cx="6970888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§"/>
            </a:pPr>
            <a:r>
              <a:rPr lang="fr-FR" altLang="fr-FR" dirty="0">
                <a:latin typeface="Arial" charset="0"/>
                <a:cs typeface="Arial" charset="0"/>
              </a:rPr>
              <a:t>Pour identifier les échantillons, on les soumet à divers </a:t>
            </a:r>
            <a:r>
              <a:rPr lang="fr-FR" altLang="fr-FR" dirty="0" smtClean="0">
                <a:latin typeface="Arial" charset="0"/>
                <a:cs typeface="Arial" charset="0"/>
              </a:rPr>
              <a:t>tests:</a:t>
            </a:r>
          </a:p>
          <a:p>
            <a:pPr>
              <a:buFont typeface="Wingdings" pitchFamily="2" charset="2"/>
              <a:buChar char="§"/>
            </a:pPr>
            <a:endParaRPr lang="fr-FR" altLang="fr-FR" dirty="0">
              <a:latin typeface="Arial" charset="0"/>
              <a:cs typeface="Arial" charset="0"/>
            </a:endParaRPr>
          </a:p>
          <a:p>
            <a:r>
              <a:rPr lang="fr-FR" altLang="fr-FR" dirty="0">
                <a:latin typeface="Arial" charset="0"/>
                <a:cs typeface="Arial" charset="0"/>
              </a:rPr>
              <a:t>		- Test de ramollissement</a:t>
            </a:r>
          </a:p>
          <a:p>
            <a:r>
              <a:rPr lang="fr-FR" altLang="fr-FR" dirty="0">
                <a:latin typeface="Arial" charset="0"/>
                <a:cs typeface="Arial" charset="0"/>
              </a:rPr>
              <a:t>		- Test de flottaison</a:t>
            </a:r>
          </a:p>
          <a:p>
            <a:r>
              <a:rPr lang="fr-FR" altLang="fr-FR" dirty="0">
                <a:latin typeface="Arial" charset="0"/>
                <a:cs typeface="Arial" charset="0"/>
              </a:rPr>
              <a:t>		- Test de </a:t>
            </a:r>
            <a:r>
              <a:rPr lang="fr-FR" altLang="fr-FR" dirty="0" err="1">
                <a:latin typeface="Arial" charset="0"/>
                <a:cs typeface="Arial" charset="0"/>
              </a:rPr>
              <a:t>Belstein</a:t>
            </a:r>
            <a:endParaRPr lang="fr-FR" altLang="fr-FR" dirty="0">
              <a:latin typeface="Arial" charset="0"/>
              <a:cs typeface="Arial" charset="0"/>
            </a:endParaRPr>
          </a:p>
          <a:p>
            <a:r>
              <a:rPr lang="fr-FR" altLang="fr-FR" dirty="0">
                <a:latin typeface="Arial" charset="0"/>
                <a:cs typeface="Arial" charset="0"/>
              </a:rPr>
              <a:t>		- Test du solvant (acétone)</a:t>
            </a:r>
          </a:p>
          <a:p>
            <a:r>
              <a:rPr lang="fr-FR" altLang="fr-FR" dirty="0">
                <a:latin typeface="Arial" charset="0"/>
                <a:cs typeface="Arial" charset="0"/>
              </a:rPr>
              <a:t>		- Test du papier pH (basique=PA)</a:t>
            </a:r>
          </a:p>
          <a:p>
            <a:r>
              <a:rPr lang="fr-FR" altLang="fr-FR" dirty="0">
                <a:latin typeface="Arial" charset="0"/>
                <a:cs typeface="Arial" charset="0"/>
              </a:rPr>
              <a:t>		- Test de combustion</a:t>
            </a:r>
          </a:p>
          <a:p>
            <a:r>
              <a:rPr lang="fr-FR" altLang="fr-FR" dirty="0">
                <a:latin typeface="Arial" charset="0"/>
                <a:cs typeface="Arial" charset="0"/>
              </a:rPr>
              <a:t>		</a:t>
            </a:r>
            <a:endParaRPr lang="fr-FR" altLang="fr-FR" dirty="0" smtClean="0">
              <a:latin typeface="Arial" charset="0"/>
              <a:cs typeface="Arial" charset="0"/>
            </a:endParaRPr>
          </a:p>
          <a:p>
            <a:pPr>
              <a:buFont typeface="Wingdings" pitchFamily="2" charset="2"/>
              <a:buChar char="§"/>
            </a:pPr>
            <a:endParaRPr lang="fr-FR" altLang="fr-FR" dirty="0">
              <a:latin typeface="Arial" charset="0"/>
              <a:cs typeface="Arial" charset="0"/>
            </a:endParaRPr>
          </a:p>
          <a:p>
            <a:pPr>
              <a:buFont typeface="Wingdings" pitchFamily="2" charset="2"/>
              <a:buChar char="§"/>
            </a:pPr>
            <a:r>
              <a:rPr lang="fr-FR" altLang="fr-FR" dirty="0">
                <a:latin typeface="Arial" charset="0"/>
                <a:cs typeface="Arial" charset="0"/>
              </a:rPr>
              <a:t>Ceux-ci sont répertoriés dans un organigramme et suivant une chronologie.</a:t>
            </a:r>
          </a:p>
        </p:txBody>
      </p:sp>
      <p:sp>
        <p:nvSpPr>
          <p:cNvPr id="8" name="Rectangle 7"/>
          <p:cNvSpPr/>
          <p:nvPr/>
        </p:nvSpPr>
        <p:spPr>
          <a:xfrm>
            <a:off x="0" y="377371"/>
            <a:ext cx="9144000" cy="215959"/>
          </a:xfrm>
          <a:prstGeom prst="rect">
            <a:avLst/>
          </a:prstGeom>
          <a:solidFill>
            <a:srgbClr val="10069F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10" name="Image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2750" y="8227"/>
            <a:ext cx="2381250" cy="1238250"/>
          </a:xfrm>
          <a:prstGeom prst="rect">
            <a:avLst/>
          </a:prstGeom>
        </p:spPr>
      </p:pic>
      <p:sp>
        <p:nvSpPr>
          <p:cNvPr id="11" name="Sous-titre 2"/>
          <p:cNvSpPr txBox="1">
            <a:spLocks/>
          </p:cNvSpPr>
          <p:nvPr/>
        </p:nvSpPr>
        <p:spPr>
          <a:xfrm rot="16200000">
            <a:off x="-2039938" y="2843212"/>
            <a:ext cx="5735639" cy="16557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 sz="2800" b="1" dirty="0" smtClean="0">
                <a:solidFill>
                  <a:sysClr val="window" lastClr="FFFFFF">
                    <a:lumMod val="65000"/>
                  </a:sysClr>
                </a:solidFill>
                <a:latin typeface="Calibri"/>
              </a:rPr>
              <a:t>Reconnaissance des polymères</a:t>
            </a: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ysClr val="window" lastClr="FFFFFF">
                  <a:lumMod val="65000"/>
                </a:sysClr>
              </a:solidFill>
              <a:effectLst/>
              <a:uLnTx/>
              <a:uFillTx/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7243199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pied de page 2"/>
          <p:cNvSpPr>
            <a:spLocks noGrp="1"/>
          </p:cNvSpPr>
          <p:nvPr>
            <p:ph type="ftr" sz="quarter" idx="11"/>
          </p:nvPr>
        </p:nvSpPr>
        <p:spPr>
          <a:xfrm>
            <a:off x="2667000" y="6356350"/>
            <a:ext cx="4405313" cy="365125"/>
          </a:xfrm>
        </p:spPr>
        <p:txBody>
          <a:bodyPr/>
          <a:lstStyle/>
          <a:p>
            <a:r>
              <a:rPr lang="fr-FR" altLang="fr-FR" dirty="0" err="1" smtClean="0">
                <a:solidFill>
                  <a:srgbClr val="04617B">
                    <a:shade val="90000"/>
                  </a:srgbClr>
                </a:solidFill>
              </a:rPr>
              <a:t>Ceppi</a:t>
            </a:r>
            <a:r>
              <a:rPr lang="fr-FR" altLang="fr-FR" dirty="0" smtClean="0">
                <a:solidFill>
                  <a:srgbClr val="04617B">
                    <a:shade val="90000"/>
                  </a:srgbClr>
                </a:solidFill>
              </a:rPr>
              <a:t>  Alexandre  </a:t>
            </a:r>
            <a:r>
              <a:rPr lang="fr-FR" altLang="fr-FR" dirty="0" err="1" smtClean="0">
                <a:solidFill>
                  <a:srgbClr val="04617B">
                    <a:shade val="90000"/>
                  </a:srgbClr>
                </a:solidFill>
              </a:rPr>
              <a:t>Rodde</a:t>
            </a:r>
            <a:r>
              <a:rPr lang="fr-FR" altLang="fr-FR" dirty="0" smtClean="0">
                <a:solidFill>
                  <a:srgbClr val="04617B">
                    <a:shade val="90000"/>
                  </a:srgbClr>
                </a:solidFill>
              </a:rPr>
              <a:t>  Adrien</a:t>
            </a:r>
            <a:endParaRPr lang="fr-FR" altLang="fr-FR" dirty="0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11266" name="Rectangle 2"/>
          <p:cNvSpPr>
            <a:spLocks noGrp="1"/>
          </p:cNvSpPr>
          <p:nvPr>
            <p:ph type="title" idx="4294967295"/>
          </p:nvPr>
        </p:nvSpPr>
        <p:spPr>
          <a:xfrm>
            <a:off x="0" y="282575"/>
            <a:ext cx="8229600" cy="1143000"/>
          </a:xfrm>
        </p:spPr>
        <p:txBody>
          <a:bodyPr/>
          <a:lstStyle/>
          <a:p>
            <a:pPr algn="ctr" eaLnBrk="1" hangingPunct="1"/>
            <a:r>
              <a:rPr lang="fr-FR" altLang="fr-FR" sz="4000" dirty="0"/>
              <a:t>Test de chauffage</a:t>
            </a:r>
          </a:p>
        </p:txBody>
      </p:sp>
      <p:sp>
        <p:nvSpPr>
          <p:cNvPr id="11267" name="Rectangle 3"/>
          <p:cNvSpPr>
            <a:spLocks noGrp="1"/>
          </p:cNvSpPr>
          <p:nvPr>
            <p:ph idx="4294967295"/>
          </p:nvPr>
        </p:nvSpPr>
        <p:spPr>
          <a:xfrm>
            <a:off x="1007004" y="1398764"/>
            <a:ext cx="7459662" cy="4389438"/>
          </a:xfrm>
        </p:spPr>
        <p:txBody>
          <a:bodyPr/>
          <a:lstStyle/>
          <a:p>
            <a:pPr eaLnBrk="1" hangingPunct="1">
              <a:buFont typeface="Wingdings 2" panose="05020102010507070707" pitchFamily="18" charset="2"/>
              <a:buChar char="—"/>
            </a:pPr>
            <a:r>
              <a:rPr lang="fr-FR" altLang="fr-FR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Objectif : déterminer </a:t>
            </a:r>
            <a:r>
              <a:rPr lang="fr-FR" altLang="fr-FR" sz="1800" dirty="0">
                <a:latin typeface="Arial" panose="020B0604020202020204" pitchFamily="34" charset="0"/>
                <a:cs typeface="Arial" panose="020B0604020202020204" pitchFamily="34" charset="0"/>
              </a:rPr>
              <a:t>si le polymère est un thermodurcissable ou thermoplastique </a:t>
            </a:r>
          </a:p>
          <a:p>
            <a:pPr eaLnBrk="1" hangingPunct="1">
              <a:buFont typeface="Wingdings 2" panose="05020102010507070707" pitchFamily="18" charset="2"/>
              <a:buChar char="—"/>
            </a:pPr>
            <a:endParaRPr lang="fr-FR" altLang="fr-FR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buFont typeface="Wingdings 2" panose="05020102010507070707" pitchFamily="18" charset="2"/>
              <a:buChar char="—"/>
            </a:pPr>
            <a:r>
              <a:rPr lang="fr-FR" altLang="fr-FR" sz="1800" dirty="0">
                <a:latin typeface="Arial" panose="020B0604020202020204" pitchFamily="34" charset="0"/>
                <a:cs typeface="Arial" panose="020B0604020202020204" pitchFamily="34" charset="0"/>
              </a:rPr>
              <a:t>Méthode : Appliquer une source de chaleur sur l’échantillon</a:t>
            </a:r>
            <a:r>
              <a:rPr lang="fr-FR" altLang="fr-FR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eaLnBrk="1" hangingPunct="1">
              <a:buFont typeface="Wingdings 2" panose="05020102010507070707" pitchFamily="18" charset="2"/>
              <a:buChar char="—"/>
            </a:pPr>
            <a:endParaRPr lang="fr-FR" altLang="fr-FR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buFont typeface="Wingdings 2" panose="05020102010507070707" pitchFamily="18" charset="2"/>
              <a:buChar char="—"/>
            </a:pPr>
            <a:r>
              <a:rPr lang="fr-FR" altLang="fr-FR" sz="1800" dirty="0">
                <a:latin typeface="Arial" panose="020B0604020202020204" pitchFamily="34" charset="0"/>
                <a:cs typeface="Arial" panose="020B0604020202020204" pitchFamily="34" charset="0"/>
              </a:rPr>
              <a:t>Analyse : Si l’échantillon </a:t>
            </a:r>
            <a:r>
              <a:rPr lang="fr-FR" altLang="fr-FR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ne se </a:t>
            </a:r>
            <a:r>
              <a:rPr lang="fr-FR" altLang="fr-FR" sz="1800" dirty="0">
                <a:latin typeface="Arial" panose="020B0604020202020204" pitchFamily="34" charset="0"/>
                <a:cs typeface="Arial" panose="020B0604020202020204" pitchFamily="34" charset="0"/>
              </a:rPr>
              <a:t>ramollit pas il s’agit d’un </a:t>
            </a:r>
            <a:r>
              <a:rPr lang="fr-FR" altLang="fr-FR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thermodurcissable, et </a:t>
            </a:r>
            <a:r>
              <a:rPr lang="fr-FR" altLang="fr-FR" sz="1800" dirty="0">
                <a:latin typeface="Arial" panose="020B0604020202020204" pitchFamily="34" charset="0"/>
                <a:cs typeface="Arial" panose="020B0604020202020204" pitchFamily="34" charset="0"/>
              </a:rPr>
              <a:t>inversement pour le thermoplastique</a:t>
            </a:r>
            <a:r>
              <a:rPr lang="fr-FR" altLang="fr-FR" sz="2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11268" name="Text Box 4"/>
          <p:cNvSpPr txBox="1">
            <a:spLocks noGrp="1"/>
          </p:cNvSpPr>
          <p:nvPr/>
        </p:nvSpPr>
        <p:spPr bwMode="auto">
          <a:xfrm>
            <a:off x="7924800" y="6356350"/>
            <a:ext cx="7620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b"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1pPr>
            <a:lvl2pPr marL="742950" indent="-2857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2pPr>
            <a:lvl3pPr marL="1143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3pPr>
            <a:lvl4pPr marL="1600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4pPr>
            <a:lvl5pPr marL="20574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/>
            <a:r>
              <a:rPr lang="fr-FR" altLang="fr-FR" sz="1200">
                <a:solidFill>
                  <a:srgbClr val="1D4577"/>
                </a:solidFill>
                <a:latin typeface="Arial" panose="020B0604020202020204" pitchFamily="34" charset="0"/>
              </a:rPr>
              <a:t>6</a:t>
            </a:r>
          </a:p>
        </p:txBody>
      </p:sp>
      <p:pic>
        <p:nvPicPr>
          <p:cNvPr id="11269" name="Picture 2" descr="http://www.sgm.univ-savoie.fr/LP/carac_2010/Beaufort_Pellegrinelli_Rabouille/Reconnaissance/Reconnaissance_fichiers/slide0016_image02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39622" y="3945113"/>
            <a:ext cx="2592387" cy="16557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angle 9"/>
          <p:cNvSpPr/>
          <p:nvPr/>
        </p:nvSpPr>
        <p:spPr>
          <a:xfrm>
            <a:off x="0" y="377371"/>
            <a:ext cx="9144000" cy="215959"/>
          </a:xfrm>
          <a:prstGeom prst="rect">
            <a:avLst/>
          </a:prstGeom>
          <a:solidFill>
            <a:srgbClr val="10069F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11" name="Image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2750" y="8227"/>
            <a:ext cx="2381250" cy="1238250"/>
          </a:xfrm>
          <a:prstGeom prst="rect">
            <a:avLst/>
          </a:prstGeom>
        </p:spPr>
      </p:pic>
      <p:sp>
        <p:nvSpPr>
          <p:cNvPr id="12" name="Sous-titre 2"/>
          <p:cNvSpPr txBox="1">
            <a:spLocks/>
          </p:cNvSpPr>
          <p:nvPr/>
        </p:nvSpPr>
        <p:spPr>
          <a:xfrm rot="16200000">
            <a:off x="-2039938" y="2843212"/>
            <a:ext cx="5735639" cy="16557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 sz="2800" b="1" dirty="0" smtClean="0">
                <a:solidFill>
                  <a:sysClr val="window" lastClr="FFFFFF">
                    <a:lumMod val="65000"/>
                  </a:sysClr>
                </a:solidFill>
                <a:latin typeface="Calibri"/>
              </a:rPr>
              <a:t>Reconnaissance des polymères</a:t>
            </a: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ysClr val="window" lastClr="FFFFFF">
                  <a:lumMod val="65000"/>
                </a:sysClr>
              </a:solidFill>
              <a:effectLst/>
              <a:uLnTx/>
              <a:uFillTx/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2086432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Espace réservé du pied de page 2"/>
          <p:cNvSpPr>
            <a:spLocks noGrp="1"/>
          </p:cNvSpPr>
          <p:nvPr>
            <p:ph type="ftr" sz="quarter" idx="11"/>
          </p:nvPr>
        </p:nvSpPr>
        <p:spPr>
          <a:xfrm>
            <a:off x="2667000" y="6356350"/>
            <a:ext cx="4405313" cy="365125"/>
          </a:xfrm>
        </p:spPr>
        <p:txBody>
          <a:bodyPr/>
          <a:lstStyle/>
          <a:p>
            <a:r>
              <a:rPr lang="fr-FR" altLang="fr-FR" dirty="0" err="1" smtClean="0"/>
              <a:t>Ceppi</a:t>
            </a:r>
            <a:r>
              <a:rPr lang="fr-FR" altLang="fr-FR" dirty="0" smtClean="0"/>
              <a:t>  Alexandre  </a:t>
            </a:r>
            <a:r>
              <a:rPr lang="fr-FR" altLang="fr-FR" dirty="0" err="1" smtClean="0"/>
              <a:t>Rodde</a:t>
            </a:r>
            <a:r>
              <a:rPr lang="fr-FR" altLang="fr-FR" dirty="0" smtClean="0"/>
              <a:t>  Adrien</a:t>
            </a:r>
            <a:endParaRPr lang="fr-FR" altLang="fr-FR" dirty="0"/>
          </a:p>
        </p:txBody>
      </p:sp>
      <p:sp>
        <p:nvSpPr>
          <p:cNvPr id="10242" name="Rectangle 2"/>
          <p:cNvSpPr>
            <a:spLocks noGrp="1"/>
          </p:cNvSpPr>
          <p:nvPr>
            <p:ph type="title" idx="4294967295"/>
          </p:nvPr>
        </p:nvSpPr>
        <p:spPr>
          <a:xfrm>
            <a:off x="76200" y="246062"/>
            <a:ext cx="8229600" cy="1143001"/>
          </a:xfrm>
        </p:spPr>
        <p:txBody>
          <a:bodyPr/>
          <a:lstStyle/>
          <a:p>
            <a:pPr algn="ctr" eaLnBrk="1" hangingPunct="1"/>
            <a:r>
              <a:rPr lang="fr-FR" altLang="fr-FR" sz="4000" dirty="0"/>
              <a:t>Essai de Flottaison</a:t>
            </a:r>
          </a:p>
        </p:txBody>
      </p:sp>
      <p:sp>
        <p:nvSpPr>
          <p:cNvPr id="10243" name="Rectangle 3"/>
          <p:cNvSpPr>
            <a:spLocks noGrp="1"/>
          </p:cNvSpPr>
          <p:nvPr>
            <p:ph idx="4294967295"/>
          </p:nvPr>
        </p:nvSpPr>
        <p:spPr>
          <a:xfrm>
            <a:off x="768350" y="1193624"/>
            <a:ext cx="7766050" cy="4679950"/>
          </a:xfrm>
        </p:spPr>
        <p:txBody>
          <a:bodyPr>
            <a:normAutofit lnSpcReduction="10000"/>
          </a:bodyPr>
          <a:lstStyle/>
          <a:p>
            <a:pPr marL="395288" indent="-285750" eaLnBrk="1" hangingPunct="1">
              <a:buFont typeface="Wingdings 2" panose="05020102010507070707" pitchFamily="18" charset="2"/>
              <a:buChar char="—"/>
            </a:pPr>
            <a:r>
              <a:rPr lang="fr-FR" altLang="fr-FR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Objectif : Déterminer si le polymère appartient à la famille des polyoléfines (d&lt;1) ou non (d&gt;1).</a:t>
            </a:r>
            <a:endParaRPr lang="fr-FR" altLang="fr-FR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95288" indent="-285750" eaLnBrk="1" hangingPunct="1">
              <a:buFontTx/>
              <a:buChar char="•"/>
            </a:pPr>
            <a:endParaRPr lang="fr-FR" altLang="fr-FR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95288" indent="-285750" eaLnBrk="1" hangingPunct="1">
              <a:buFont typeface="Wingdings 2" panose="05020102010507070707" pitchFamily="18" charset="2"/>
              <a:buChar char="—"/>
            </a:pPr>
            <a:r>
              <a:rPr lang="fr-FR" altLang="fr-FR" sz="1800" dirty="0">
                <a:latin typeface="Arial" panose="020B0604020202020204" pitchFamily="34" charset="0"/>
                <a:cs typeface="Arial" panose="020B0604020202020204" pitchFamily="34" charset="0"/>
              </a:rPr>
              <a:t>Méthode :  Placer un échantillon en immersion </a:t>
            </a:r>
            <a:r>
              <a:rPr lang="fr-FR" altLang="fr-FR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dans de </a:t>
            </a:r>
            <a:r>
              <a:rPr lang="fr-FR" altLang="fr-FR" sz="1800" dirty="0">
                <a:latin typeface="Arial" panose="020B0604020202020204" pitchFamily="34" charset="0"/>
                <a:cs typeface="Arial" panose="020B0604020202020204" pitchFamily="34" charset="0"/>
              </a:rPr>
              <a:t>l’eau</a:t>
            </a:r>
            <a:r>
              <a:rPr lang="fr-FR" altLang="fr-FR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395288" indent="-285750" eaLnBrk="1" hangingPunct="1">
              <a:buFont typeface="Wingdings 2" panose="05020102010507070707" pitchFamily="18" charset="2"/>
              <a:buChar char="—"/>
            </a:pPr>
            <a:endParaRPr lang="fr-FR" altLang="fr-FR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95288" indent="-285750" eaLnBrk="1" hangingPunct="1">
              <a:buFont typeface="Wingdings 2" panose="05020102010507070707" pitchFamily="18" charset="2"/>
              <a:buChar char="—"/>
            </a:pPr>
            <a:r>
              <a:rPr lang="fr-FR" altLang="fr-FR" sz="1800" dirty="0">
                <a:latin typeface="Arial" panose="020B0604020202020204" pitchFamily="34" charset="0"/>
                <a:cs typeface="Arial" panose="020B0604020202020204" pitchFamily="34" charset="0"/>
              </a:rPr>
              <a:t>Analyse : Si l’échantillon flotte sa densité est inférieure à celle de l’eau et inversement</a:t>
            </a:r>
            <a:r>
              <a:rPr lang="fr-FR" altLang="fr-FR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.        </a:t>
            </a:r>
            <a:endParaRPr lang="fr-FR" altLang="fr-FR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95288" indent="-285750" eaLnBrk="1" hangingPunct="1">
              <a:buFontTx/>
              <a:buChar char="•"/>
            </a:pPr>
            <a:endParaRPr lang="fr-FR" altLang="fr-FR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95288" indent="-285750" eaLnBrk="1" hangingPunct="1">
              <a:buFontTx/>
              <a:buChar char="•"/>
            </a:pPr>
            <a:endParaRPr lang="fr-FR" altLang="fr-FR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95288" indent="-285750" eaLnBrk="1" hangingPunct="1">
              <a:buFontTx/>
              <a:buChar char="•"/>
            </a:pPr>
            <a:endParaRPr lang="fr-FR" altLang="fr-FR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95288" indent="-285750" eaLnBrk="1" hangingPunct="1">
              <a:buFontTx/>
              <a:buChar char="•"/>
            </a:pPr>
            <a:endParaRPr lang="fr-FR" altLang="fr-FR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95288" indent="-285750" eaLnBrk="1" hangingPunct="1">
              <a:buFontTx/>
              <a:buChar char="•"/>
            </a:pPr>
            <a:endParaRPr lang="fr-FR" altLang="fr-FR" sz="1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09538" indent="0" eaLnBrk="1" hangingPunct="1">
              <a:buNone/>
            </a:pPr>
            <a:endParaRPr lang="fr-FR" altLang="fr-FR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95288" indent="-285750" eaLnBrk="1" hangingPunct="1">
              <a:buFont typeface="Wingdings 2" panose="05020102010507070707" pitchFamily="18" charset="2"/>
              <a:buNone/>
            </a:pPr>
            <a:r>
              <a:rPr lang="fr-FR" altLang="fr-FR" sz="1800" dirty="0">
                <a:latin typeface="Arial" panose="020B0604020202020204" pitchFamily="34" charset="0"/>
                <a:cs typeface="Arial" panose="020B0604020202020204" pitchFamily="34" charset="0"/>
              </a:rPr>
              <a:t>Remarque : Si on cherche à caractériser un copeau il est </a:t>
            </a:r>
            <a:r>
              <a:rPr lang="fr-FR" altLang="fr-FR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nécessaire d’ajouter </a:t>
            </a:r>
            <a:r>
              <a:rPr lang="fr-FR" altLang="fr-FR" sz="1800" dirty="0">
                <a:latin typeface="Arial" panose="020B0604020202020204" pitchFamily="34" charset="0"/>
                <a:cs typeface="Arial" panose="020B0604020202020204" pitchFamily="34" charset="0"/>
              </a:rPr>
              <a:t>un agent abaissent la tension superficielle.</a:t>
            </a:r>
          </a:p>
        </p:txBody>
      </p:sp>
      <p:sp>
        <p:nvSpPr>
          <p:cNvPr id="10244" name="Text Box 4"/>
          <p:cNvSpPr txBox="1">
            <a:spLocks noGrp="1"/>
          </p:cNvSpPr>
          <p:nvPr/>
        </p:nvSpPr>
        <p:spPr bwMode="auto">
          <a:xfrm>
            <a:off x="7924800" y="6356350"/>
            <a:ext cx="7620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b"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1pPr>
            <a:lvl2pPr marL="742950" indent="-2857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2pPr>
            <a:lvl3pPr marL="1143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3pPr>
            <a:lvl4pPr marL="1600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4pPr>
            <a:lvl5pPr marL="20574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/>
            <a:r>
              <a:rPr lang="fr-FR" altLang="fr-FR" sz="1200">
                <a:solidFill>
                  <a:srgbClr val="1D4577"/>
                </a:solidFill>
                <a:latin typeface="Arial" panose="020B0604020202020204" pitchFamily="34" charset="0"/>
              </a:rPr>
              <a:t>5</a:t>
            </a:r>
          </a:p>
        </p:txBody>
      </p:sp>
      <p:pic>
        <p:nvPicPr>
          <p:cNvPr id="10245" name="Picture 2" descr="http://www.sgm.univ-savoie.fr/LP/carac_2010/Beaufort_Pellegrinelli_Rabouille/Reconnaissance/Reconnaissance_fichiers/slide0017_image02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84386" y="3075340"/>
            <a:ext cx="1676400" cy="1828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8"/>
          <p:cNvSpPr/>
          <p:nvPr/>
        </p:nvSpPr>
        <p:spPr>
          <a:xfrm>
            <a:off x="0" y="377371"/>
            <a:ext cx="9144000" cy="215959"/>
          </a:xfrm>
          <a:prstGeom prst="rect">
            <a:avLst/>
          </a:prstGeom>
          <a:solidFill>
            <a:srgbClr val="10069F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10" name="Image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2750" y="8227"/>
            <a:ext cx="2381250" cy="1238250"/>
          </a:xfrm>
          <a:prstGeom prst="rect">
            <a:avLst/>
          </a:prstGeom>
        </p:spPr>
      </p:pic>
      <p:sp>
        <p:nvSpPr>
          <p:cNvPr id="12" name="Sous-titre 2"/>
          <p:cNvSpPr txBox="1">
            <a:spLocks/>
          </p:cNvSpPr>
          <p:nvPr/>
        </p:nvSpPr>
        <p:spPr>
          <a:xfrm rot="16200000">
            <a:off x="-2039938" y="2843212"/>
            <a:ext cx="5735639" cy="16557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 sz="2800" b="1" dirty="0" smtClean="0">
                <a:solidFill>
                  <a:sysClr val="window" lastClr="FFFFFF">
                    <a:lumMod val="65000"/>
                  </a:sysClr>
                </a:solidFill>
                <a:latin typeface="Calibri"/>
              </a:rPr>
              <a:t>Reconnaissance des polymères</a:t>
            </a: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ysClr val="window" lastClr="FFFFFF">
                  <a:lumMod val="65000"/>
                </a:sysClr>
              </a:solidFill>
              <a:effectLst/>
              <a:uLnTx/>
              <a:uFillTx/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2832819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pied de page 2"/>
          <p:cNvSpPr>
            <a:spLocks noGrp="1"/>
          </p:cNvSpPr>
          <p:nvPr>
            <p:ph type="ftr" sz="quarter" idx="11"/>
          </p:nvPr>
        </p:nvSpPr>
        <p:spPr>
          <a:xfrm>
            <a:off x="2667000" y="6356350"/>
            <a:ext cx="4405313" cy="365125"/>
          </a:xfrm>
        </p:spPr>
        <p:txBody>
          <a:bodyPr/>
          <a:lstStyle/>
          <a:p>
            <a:r>
              <a:rPr lang="fr-FR" altLang="fr-FR" dirty="0" err="1" smtClean="0">
                <a:solidFill>
                  <a:srgbClr val="04617B">
                    <a:shade val="90000"/>
                  </a:srgbClr>
                </a:solidFill>
              </a:rPr>
              <a:t>Ceppi</a:t>
            </a:r>
            <a:r>
              <a:rPr lang="fr-FR" altLang="fr-FR" dirty="0" smtClean="0">
                <a:solidFill>
                  <a:srgbClr val="04617B">
                    <a:shade val="90000"/>
                  </a:srgbClr>
                </a:solidFill>
              </a:rPr>
              <a:t>  Alexandre  </a:t>
            </a:r>
            <a:r>
              <a:rPr lang="fr-FR" altLang="fr-FR" dirty="0" err="1" smtClean="0">
                <a:solidFill>
                  <a:srgbClr val="04617B">
                    <a:shade val="90000"/>
                  </a:srgbClr>
                </a:solidFill>
              </a:rPr>
              <a:t>Rodde</a:t>
            </a:r>
            <a:r>
              <a:rPr lang="fr-FR" altLang="fr-FR" dirty="0" smtClean="0">
                <a:solidFill>
                  <a:srgbClr val="04617B">
                    <a:shade val="90000"/>
                  </a:srgbClr>
                </a:solidFill>
              </a:rPr>
              <a:t>  Adrien</a:t>
            </a:r>
            <a:endParaRPr lang="fr-FR" altLang="fr-FR" dirty="0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13314" name="Rectangle 2"/>
          <p:cNvSpPr>
            <a:spLocks noGrp="1"/>
          </p:cNvSpPr>
          <p:nvPr>
            <p:ph type="title" idx="4294967295"/>
          </p:nvPr>
        </p:nvSpPr>
        <p:spPr>
          <a:xfrm>
            <a:off x="0" y="253193"/>
            <a:ext cx="8229600" cy="1143000"/>
          </a:xfrm>
        </p:spPr>
        <p:txBody>
          <a:bodyPr/>
          <a:lstStyle/>
          <a:p>
            <a:pPr algn="ctr" eaLnBrk="1" hangingPunct="1"/>
            <a:r>
              <a:rPr lang="fr-FR" altLang="fr-FR" sz="4000" dirty="0"/>
              <a:t>Essai de </a:t>
            </a:r>
            <a:r>
              <a:rPr lang="fr-FR" altLang="fr-FR" sz="4000" dirty="0" err="1"/>
              <a:t>Beilstein</a:t>
            </a:r>
            <a:endParaRPr lang="fr-FR" altLang="fr-FR" sz="4000" dirty="0"/>
          </a:p>
        </p:txBody>
      </p:sp>
      <p:sp>
        <p:nvSpPr>
          <p:cNvPr id="13315" name="Rectangle 3"/>
          <p:cNvSpPr>
            <a:spLocks noGrp="1"/>
          </p:cNvSpPr>
          <p:nvPr>
            <p:ph idx="4294967295"/>
          </p:nvPr>
        </p:nvSpPr>
        <p:spPr>
          <a:xfrm>
            <a:off x="1119188" y="1500893"/>
            <a:ext cx="7186612" cy="4389437"/>
          </a:xfrm>
        </p:spPr>
        <p:txBody>
          <a:bodyPr/>
          <a:lstStyle/>
          <a:p>
            <a:pPr eaLnBrk="1" hangingPunct="1">
              <a:buFont typeface="Wingdings 2" panose="05020102010507070707" pitchFamily="18" charset="2"/>
              <a:buChar char="—"/>
            </a:pPr>
            <a:r>
              <a:rPr lang="fr-FR" altLang="fr-FR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Objectif : Caractériser </a:t>
            </a:r>
            <a:r>
              <a:rPr lang="fr-FR" altLang="fr-FR" sz="1800" dirty="0">
                <a:latin typeface="Arial" panose="020B0604020202020204" pitchFamily="34" charset="0"/>
                <a:cs typeface="Arial" panose="020B0604020202020204" pitchFamily="34" charset="0"/>
              </a:rPr>
              <a:t>la présence ou non de composée </a:t>
            </a:r>
            <a:r>
              <a:rPr lang="fr-FR" altLang="fr-FR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halogène (principalement du chlore) </a:t>
            </a:r>
            <a:r>
              <a:rPr lang="fr-FR" altLang="fr-FR" sz="1800" dirty="0">
                <a:latin typeface="Arial" panose="020B0604020202020204" pitchFamily="34" charset="0"/>
                <a:cs typeface="Arial" panose="020B0604020202020204" pitchFamily="34" charset="0"/>
              </a:rPr>
              <a:t>dans le matériau.</a:t>
            </a:r>
          </a:p>
          <a:p>
            <a:pPr eaLnBrk="1" hangingPunct="1">
              <a:buFont typeface="Wingdings 2" panose="05020102010507070707" pitchFamily="18" charset="2"/>
              <a:buChar char="—"/>
            </a:pPr>
            <a:endParaRPr lang="fr-FR" altLang="fr-FR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 2" panose="05020102010507070707" pitchFamily="18" charset="2"/>
              <a:buChar char="—"/>
            </a:pPr>
            <a:r>
              <a:rPr lang="fr-FR" altLang="fr-FR" sz="1800" dirty="0">
                <a:latin typeface="Arial" panose="020B0604020202020204" pitchFamily="34" charset="0"/>
                <a:cs typeface="Arial" panose="020B0604020202020204" pitchFamily="34" charset="0"/>
              </a:rPr>
              <a:t>Méthode : D</a:t>
            </a:r>
            <a:r>
              <a:rPr lang="fr-FR" altLang="fr-FR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époser un </a:t>
            </a:r>
            <a:r>
              <a:rPr lang="fr-FR" altLang="fr-FR" sz="1800" dirty="0">
                <a:latin typeface="Arial" panose="020B0604020202020204" pitchFamily="34" charset="0"/>
                <a:cs typeface="Arial" panose="020B0604020202020204" pitchFamily="34" charset="0"/>
              </a:rPr>
              <a:t>corps incandescent sur </a:t>
            </a:r>
            <a:r>
              <a:rPr lang="fr-FR" altLang="fr-FR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l’échantillon. </a:t>
            </a:r>
            <a:r>
              <a:rPr lang="fr-FR" altLang="fr-FR" sz="1800" dirty="0">
                <a:latin typeface="Arial" panose="020B0604020202020204" pitchFamily="34" charset="0"/>
                <a:cs typeface="Arial" panose="020B0604020202020204" pitchFamily="34" charset="0"/>
              </a:rPr>
              <a:t>Ensuite on vient réintroduire le corps dans la flamme</a:t>
            </a:r>
            <a:r>
              <a:rPr lang="fr-FR" altLang="fr-FR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eaLnBrk="1" hangingPunct="1">
              <a:buFont typeface="Wingdings 2" panose="05020102010507070707" pitchFamily="18" charset="2"/>
              <a:buChar char="—"/>
            </a:pPr>
            <a:endParaRPr lang="fr-FR" altLang="fr-FR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buFont typeface="Wingdings 2" panose="05020102010507070707" pitchFamily="18" charset="2"/>
              <a:buChar char="—"/>
            </a:pPr>
            <a:r>
              <a:rPr lang="fr-FR" altLang="fr-FR" sz="1800" dirty="0">
                <a:latin typeface="Arial" panose="020B0604020202020204" pitchFamily="34" charset="0"/>
                <a:cs typeface="Arial" panose="020B0604020202020204" pitchFamily="34" charset="0"/>
              </a:rPr>
              <a:t>Analyse : Si une flamme verte apparaît, le test est positif</a:t>
            </a:r>
          </a:p>
        </p:txBody>
      </p:sp>
      <p:sp>
        <p:nvSpPr>
          <p:cNvPr id="13316" name="Text Box 4"/>
          <p:cNvSpPr txBox="1">
            <a:spLocks noGrp="1"/>
          </p:cNvSpPr>
          <p:nvPr/>
        </p:nvSpPr>
        <p:spPr bwMode="auto">
          <a:xfrm>
            <a:off x="7924800" y="6356350"/>
            <a:ext cx="7620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b"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1pPr>
            <a:lvl2pPr marL="742950" indent="-2857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2pPr>
            <a:lvl3pPr marL="1143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3pPr>
            <a:lvl4pPr marL="1600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4pPr>
            <a:lvl5pPr marL="20574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/>
            <a:r>
              <a:rPr lang="fr-FR" altLang="fr-FR" sz="1200">
                <a:solidFill>
                  <a:srgbClr val="1D4577"/>
                </a:solidFill>
                <a:latin typeface="Arial" panose="020B0604020202020204" pitchFamily="34" charset="0"/>
              </a:rPr>
              <a:t>8</a:t>
            </a:r>
          </a:p>
        </p:txBody>
      </p:sp>
      <p:pic>
        <p:nvPicPr>
          <p:cNvPr id="1331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3074" y="3990270"/>
            <a:ext cx="2841625" cy="1679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4F81BD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EEECE1"/>
                  </a:outerShdw>
                </a:effectLst>
              </a14:hiddenEffects>
            </a:ext>
          </a:extLst>
        </p:spPr>
      </p:pic>
      <p:sp>
        <p:nvSpPr>
          <p:cNvPr id="10" name="Rectangle 9"/>
          <p:cNvSpPr/>
          <p:nvPr/>
        </p:nvSpPr>
        <p:spPr>
          <a:xfrm>
            <a:off x="0" y="377371"/>
            <a:ext cx="9144000" cy="215959"/>
          </a:xfrm>
          <a:prstGeom prst="rect">
            <a:avLst/>
          </a:prstGeom>
          <a:solidFill>
            <a:srgbClr val="10069F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11" name="Image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2750" y="8227"/>
            <a:ext cx="2381250" cy="1238250"/>
          </a:xfrm>
          <a:prstGeom prst="rect">
            <a:avLst/>
          </a:prstGeom>
        </p:spPr>
      </p:pic>
      <p:sp>
        <p:nvSpPr>
          <p:cNvPr id="12" name="Sous-titre 2"/>
          <p:cNvSpPr txBox="1">
            <a:spLocks/>
          </p:cNvSpPr>
          <p:nvPr/>
        </p:nvSpPr>
        <p:spPr>
          <a:xfrm rot="16200000">
            <a:off x="-2039938" y="2843212"/>
            <a:ext cx="5735639" cy="16557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 sz="2800" b="1" dirty="0" smtClean="0">
                <a:solidFill>
                  <a:sysClr val="window" lastClr="FFFFFF">
                    <a:lumMod val="65000"/>
                  </a:sysClr>
                </a:solidFill>
                <a:latin typeface="Calibri"/>
              </a:rPr>
              <a:t>Reconnaissance des polymères</a:t>
            </a: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ysClr val="window" lastClr="FFFFFF">
                  <a:lumMod val="65000"/>
                </a:sysClr>
              </a:solidFill>
              <a:effectLst/>
              <a:uLnTx/>
              <a:uFillTx/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0238903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pied de page 2"/>
          <p:cNvSpPr>
            <a:spLocks noGrp="1"/>
          </p:cNvSpPr>
          <p:nvPr>
            <p:ph type="ftr" sz="quarter" idx="11"/>
          </p:nvPr>
        </p:nvSpPr>
        <p:spPr>
          <a:xfrm>
            <a:off x="2667000" y="6356350"/>
            <a:ext cx="4405313" cy="365125"/>
          </a:xfrm>
        </p:spPr>
        <p:txBody>
          <a:bodyPr/>
          <a:lstStyle/>
          <a:p>
            <a:r>
              <a:rPr lang="fr-FR" altLang="fr-FR" dirty="0" err="1" smtClean="0">
                <a:solidFill>
                  <a:srgbClr val="04617B">
                    <a:shade val="90000"/>
                  </a:srgbClr>
                </a:solidFill>
              </a:rPr>
              <a:t>Ceppi</a:t>
            </a:r>
            <a:r>
              <a:rPr lang="fr-FR" altLang="fr-FR" dirty="0" smtClean="0">
                <a:solidFill>
                  <a:srgbClr val="04617B">
                    <a:shade val="90000"/>
                  </a:srgbClr>
                </a:solidFill>
              </a:rPr>
              <a:t>  Alexandre  </a:t>
            </a:r>
            <a:r>
              <a:rPr lang="fr-FR" altLang="fr-FR" dirty="0" err="1" smtClean="0">
                <a:solidFill>
                  <a:srgbClr val="04617B">
                    <a:shade val="90000"/>
                  </a:srgbClr>
                </a:solidFill>
              </a:rPr>
              <a:t>Rodde</a:t>
            </a:r>
            <a:r>
              <a:rPr lang="fr-FR" altLang="fr-FR" dirty="0" smtClean="0">
                <a:solidFill>
                  <a:srgbClr val="04617B">
                    <a:shade val="90000"/>
                  </a:srgbClr>
                </a:solidFill>
              </a:rPr>
              <a:t>  Adrien</a:t>
            </a:r>
            <a:endParaRPr lang="fr-FR" altLang="fr-FR" dirty="0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14338" name="Rectangle 2"/>
          <p:cNvSpPr>
            <a:spLocks noGrp="1"/>
          </p:cNvSpPr>
          <p:nvPr>
            <p:ph type="title" idx="4294967295"/>
          </p:nvPr>
        </p:nvSpPr>
        <p:spPr>
          <a:xfrm>
            <a:off x="0" y="256645"/>
            <a:ext cx="8229600" cy="1143001"/>
          </a:xfrm>
        </p:spPr>
        <p:txBody>
          <a:bodyPr/>
          <a:lstStyle/>
          <a:p>
            <a:pPr algn="ctr" eaLnBrk="1" hangingPunct="1"/>
            <a:r>
              <a:rPr lang="fr-FR" altLang="fr-FR" sz="4000" dirty="0"/>
              <a:t>Test de Solvant</a:t>
            </a:r>
          </a:p>
        </p:txBody>
      </p:sp>
      <p:sp>
        <p:nvSpPr>
          <p:cNvPr id="14339" name="Rectangle 3"/>
          <p:cNvSpPr>
            <a:spLocks noGrp="1"/>
          </p:cNvSpPr>
          <p:nvPr>
            <p:ph idx="4294967295"/>
          </p:nvPr>
        </p:nvSpPr>
        <p:spPr>
          <a:xfrm>
            <a:off x="1227137" y="1205154"/>
            <a:ext cx="7078663" cy="4238625"/>
          </a:xfrm>
        </p:spPr>
        <p:txBody>
          <a:bodyPr/>
          <a:lstStyle/>
          <a:p>
            <a:pPr eaLnBrk="1" hangingPunct="1">
              <a:buFont typeface="Wingdings 2" panose="05020102010507070707" pitchFamily="18" charset="2"/>
              <a:buChar char="—"/>
            </a:pPr>
            <a:r>
              <a:rPr lang="fr-FR" altLang="fr-FR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Objectif: Déterminer </a:t>
            </a:r>
            <a:r>
              <a:rPr lang="fr-FR" altLang="fr-FR" sz="1800" dirty="0">
                <a:latin typeface="Arial" panose="020B0604020202020204" pitchFamily="34" charset="0"/>
                <a:cs typeface="Arial" panose="020B0604020202020204" pitchFamily="34" charset="0"/>
              </a:rPr>
              <a:t>si le matériau est soluble ou non.</a:t>
            </a:r>
          </a:p>
          <a:p>
            <a:pPr eaLnBrk="1" hangingPunct="1">
              <a:buFont typeface="Wingdings 2" panose="05020102010507070707" pitchFamily="18" charset="2"/>
              <a:buChar char="—"/>
            </a:pPr>
            <a:endParaRPr lang="fr-FR" altLang="fr-FR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buFont typeface="Wingdings 2" panose="05020102010507070707" pitchFamily="18" charset="2"/>
              <a:buChar char="—"/>
            </a:pPr>
            <a:r>
              <a:rPr lang="fr-FR" altLang="fr-FR" sz="1800" dirty="0">
                <a:latin typeface="Arial" panose="020B0604020202020204" pitchFamily="34" charset="0"/>
                <a:cs typeface="Arial" panose="020B0604020202020204" pitchFamily="34" charset="0"/>
              </a:rPr>
              <a:t>Méthode: Plonger un échantillon dans un récipient contenant un </a:t>
            </a:r>
            <a:r>
              <a:rPr lang="fr-FR" altLang="fr-FR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solvant</a:t>
            </a:r>
          </a:p>
          <a:p>
            <a:pPr eaLnBrk="1" hangingPunct="1">
              <a:buFont typeface="Wingdings 2" panose="05020102010507070707" pitchFamily="18" charset="2"/>
              <a:buChar char="—"/>
            </a:pPr>
            <a:endParaRPr lang="fr-FR" altLang="fr-FR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buFont typeface="Wingdings 2" panose="05020102010507070707" pitchFamily="18" charset="2"/>
              <a:buChar char="—"/>
            </a:pPr>
            <a:r>
              <a:rPr lang="fr-FR" altLang="fr-FR" sz="1800" dirty="0">
                <a:latin typeface="Arial" panose="020B0604020202020204" pitchFamily="34" charset="0"/>
                <a:cs typeface="Arial" panose="020B0604020202020204" pitchFamily="34" charset="0"/>
              </a:rPr>
              <a:t>Analyse : Si un précipité ou un ramollissement apparaît alors le test est positif</a:t>
            </a:r>
          </a:p>
        </p:txBody>
      </p:sp>
      <p:sp>
        <p:nvSpPr>
          <p:cNvPr id="14340" name="Text Box 4"/>
          <p:cNvSpPr txBox="1">
            <a:spLocks noGrp="1"/>
          </p:cNvSpPr>
          <p:nvPr/>
        </p:nvSpPr>
        <p:spPr bwMode="auto">
          <a:xfrm>
            <a:off x="7924800" y="6356350"/>
            <a:ext cx="7620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b"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1pPr>
            <a:lvl2pPr marL="742950" indent="-2857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2pPr>
            <a:lvl3pPr marL="1143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3pPr>
            <a:lvl4pPr marL="1600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4pPr>
            <a:lvl5pPr marL="20574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/>
            <a:r>
              <a:rPr lang="fr-FR" altLang="fr-FR" sz="1200">
                <a:solidFill>
                  <a:srgbClr val="1D4577"/>
                </a:solidFill>
                <a:latin typeface="Arial" panose="020B0604020202020204" pitchFamily="34" charset="0"/>
              </a:rPr>
              <a:t>9</a:t>
            </a:r>
          </a:p>
        </p:txBody>
      </p:sp>
      <p:pic>
        <p:nvPicPr>
          <p:cNvPr id="14341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1523" y="3239911"/>
            <a:ext cx="2232025" cy="17859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4F81BD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EEECE1"/>
                  </a:outerShdw>
                </a:effectLst>
              </a14:hiddenEffects>
            </a:ext>
          </a:extLst>
        </p:spPr>
      </p:pic>
      <p:sp>
        <p:nvSpPr>
          <p:cNvPr id="2" name="ZoneTexte 1"/>
          <p:cNvSpPr txBox="1"/>
          <p:nvPr/>
        </p:nvSpPr>
        <p:spPr>
          <a:xfrm>
            <a:off x="959556" y="5443779"/>
            <a:ext cx="69652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Remarque : Ce test est souvent peu efficace et peu exploitable. Il est donc préférable de confirmer les résultats par spectrométrie IR</a:t>
            </a:r>
            <a:endParaRPr lang="fr-FR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0" y="377371"/>
            <a:ext cx="9144000" cy="215959"/>
          </a:xfrm>
          <a:prstGeom prst="rect">
            <a:avLst/>
          </a:prstGeom>
          <a:solidFill>
            <a:srgbClr val="10069F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12" name="Image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2750" y="8227"/>
            <a:ext cx="2381250" cy="1238250"/>
          </a:xfrm>
          <a:prstGeom prst="rect">
            <a:avLst/>
          </a:prstGeom>
        </p:spPr>
      </p:pic>
      <p:sp>
        <p:nvSpPr>
          <p:cNvPr id="10" name="Sous-titre 2"/>
          <p:cNvSpPr txBox="1">
            <a:spLocks/>
          </p:cNvSpPr>
          <p:nvPr/>
        </p:nvSpPr>
        <p:spPr>
          <a:xfrm rot="16200000">
            <a:off x="-2039938" y="2843212"/>
            <a:ext cx="5735639" cy="16557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 sz="2800" b="1" dirty="0" smtClean="0">
                <a:solidFill>
                  <a:sysClr val="window" lastClr="FFFFFF">
                    <a:lumMod val="65000"/>
                  </a:sysClr>
                </a:solidFill>
                <a:latin typeface="Calibri"/>
              </a:rPr>
              <a:t>Reconnaissance des polymères</a:t>
            </a: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ysClr val="window" lastClr="FFFFFF">
                  <a:lumMod val="65000"/>
                </a:sysClr>
              </a:solidFill>
              <a:effectLst/>
              <a:uLnTx/>
              <a:uFillTx/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4007184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1">
  <a:themeElements>
    <a:clrScheme name="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FFFFFF"/>
      </a:accent3>
      <a:accent4>
        <a:srgbClr val="000000"/>
      </a:accent4>
      <a:accent5>
        <a:srgbClr val="B5CBE7"/>
      </a:accent5>
      <a:accent6>
        <a:srgbClr val="D7712B"/>
      </a:accent6>
      <a:hlink>
        <a:srgbClr val="0563C1"/>
      </a:hlink>
      <a:folHlink>
        <a:srgbClr val="954F72"/>
      </a:folHlink>
    </a:clrScheme>
    <a:fontScheme name="Thème1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fr-FR" altLang="fr-FR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Lucida Sans Unicode" panose="020B0602030504020204" pitchFamily="34" charset="0"/>
            <a:cs typeface="Arial" panose="020B0604020202020204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fr-FR" altLang="fr-FR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Lucida Sans Unicode" panose="020B0602030504020204" pitchFamily="34" charset="0"/>
            <a:cs typeface="Arial" panose="020B0604020202020204" pitchFamily="34" charset="0"/>
          </a:defRPr>
        </a:defPPr>
      </a:lstStyle>
    </a:lnDef>
  </a:objectDefaults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onception personnalisée">
  <a:themeElements>
    <a:clrScheme name="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FFFFFF"/>
      </a:accent3>
      <a:accent4>
        <a:srgbClr val="000000"/>
      </a:accent4>
      <a:accent5>
        <a:srgbClr val="B5CBE7"/>
      </a:accent5>
      <a:accent6>
        <a:srgbClr val="D7712B"/>
      </a:accent6>
      <a:hlink>
        <a:srgbClr val="0563C1"/>
      </a:hlink>
      <a:folHlink>
        <a:srgbClr val="954F72"/>
      </a:folHlink>
    </a:clrScheme>
    <a:fontScheme name="Conception personnalisée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fr-FR" altLang="fr-FR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Lucida Sans Unicode" panose="020B0602030504020204" pitchFamily="34" charset="0"/>
            <a:cs typeface="Arial" panose="020B0604020202020204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fr-FR" altLang="fr-FR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Lucida Sans Unicode" panose="020B0602030504020204" pitchFamily="34" charset="0"/>
            <a:cs typeface="Arial" panose="020B0604020202020204" pitchFamily="34" charset="0"/>
          </a:defRPr>
        </a:defPPr>
      </a:lstStyle>
    </a:lnDef>
  </a:objectDefaults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Thème-caracterisation">
  <a:themeElements>
    <a:clrScheme name="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FFFFFF"/>
      </a:accent3>
      <a:accent4>
        <a:srgbClr val="000000"/>
      </a:accent4>
      <a:accent5>
        <a:srgbClr val="B5CBE7"/>
      </a:accent5>
      <a:accent6>
        <a:srgbClr val="D7712B"/>
      </a:accent6>
      <a:hlink>
        <a:srgbClr val="0563C1"/>
      </a:hlink>
      <a:folHlink>
        <a:srgbClr val="954F72"/>
      </a:folHlink>
    </a:clrScheme>
    <a:fontScheme name="1_Thème-caracterisatio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fr-FR" altLang="fr-FR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Lucida Sans Unicode" panose="020B0602030504020204" pitchFamily="34" charset="0"/>
            <a:cs typeface="Arial" panose="020B0604020202020204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fr-FR" altLang="fr-FR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Lucida Sans Unicode" panose="020B0602030504020204" pitchFamily="34" charset="0"/>
            <a:cs typeface="Arial" panose="020B0604020202020204" pitchFamily="34" charset="0"/>
          </a:defRPr>
        </a:defPPr>
      </a:lstStyle>
    </a:lnDef>
  </a:objectDefaults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1_Thème1">
  <a:themeElements>
    <a:clrScheme name="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FFFFFF"/>
      </a:accent3>
      <a:accent4>
        <a:srgbClr val="000000"/>
      </a:accent4>
      <a:accent5>
        <a:srgbClr val="B5CBE7"/>
      </a:accent5>
      <a:accent6>
        <a:srgbClr val="D7712B"/>
      </a:accent6>
      <a:hlink>
        <a:srgbClr val="0563C1"/>
      </a:hlink>
      <a:folHlink>
        <a:srgbClr val="954F72"/>
      </a:folHlink>
    </a:clrScheme>
    <a:fontScheme name="1_Thème1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fr-FR" altLang="fr-FR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Lucida Sans Unicode" panose="020B0602030504020204" pitchFamily="34" charset="0"/>
            <a:cs typeface="Arial" panose="020B0604020202020204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fr-FR" altLang="fr-FR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Lucida Sans Unicode" panose="020B0602030504020204" pitchFamily="34" charset="0"/>
            <a:cs typeface="Arial" panose="020B0604020202020204" pitchFamily="34" charset="0"/>
          </a:defRPr>
        </a:defPPr>
      </a:lstStyle>
    </a:lnDef>
  </a:objectDefaults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2_Thème1">
  <a:themeElements>
    <a:clrScheme name="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FFFFFF"/>
      </a:accent3>
      <a:accent4>
        <a:srgbClr val="000000"/>
      </a:accent4>
      <a:accent5>
        <a:srgbClr val="B5CBE7"/>
      </a:accent5>
      <a:accent6>
        <a:srgbClr val="D7712B"/>
      </a:accent6>
      <a:hlink>
        <a:srgbClr val="0563C1"/>
      </a:hlink>
      <a:folHlink>
        <a:srgbClr val="954F72"/>
      </a:folHlink>
    </a:clrScheme>
    <a:fontScheme name="2_Thème1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fr-FR" altLang="fr-FR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Lucida Sans Unicode" panose="020B0602030504020204" pitchFamily="34" charset="0"/>
            <a:cs typeface="Arial" panose="020B0604020202020204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fr-FR" altLang="fr-FR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Lucida Sans Unicode" panose="020B0602030504020204" pitchFamily="34" charset="0"/>
            <a:cs typeface="Arial" panose="020B0604020202020204" pitchFamily="34" charset="0"/>
          </a:defRPr>
        </a:defPPr>
      </a:lstStyle>
    </a:lnDef>
  </a:objectDefaults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Thème Office">
  <a:themeElements>
    <a:clrScheme name="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FFFFFF"/>
      </a:accent3>
      <a:accent4>
        <a:srgbClr val="000000"/>
      </a:accent4>
      <a:accent5>
        <a:srgbClr val="B5CBE7"/>
      </a:accent5>
      <a:accent6>
        <a:srgbClr val="D7712B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Thème Office">
  <a:themeElements>
    <a:clrScheme name="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FFFFFF"/>
      </a:accent3>
      <a:accent4>
        <a:srgbClr val="000000"/>
      </a:accent4>
      <a:accent5>
        <a:srgbClr val="B5CBE7"/>
      </a:accent5>
      <a:accent6>
        <a:srgbClr val="D7712B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Thème1</Template>
  <TotalTime>564</TotalTime>
  <Words>690</Words>
  <Application>Microsoft Office PowerPoint</Application>
  <PresentationFormat>Affichage à l'écran (4:3)</PresentationFormat>
  <Paragraphs>173</Paragraphs>
  <Slides>14</Slides>
  <Notes>2</Notes>
  <HiddenSlides>0</HiddenSlides>
  <MMClips>0</MMClips>
  <ScaleCrop>false</ScaleCrop>
  <HeadingPairs>
    <vt:vector size="4" baseType="variant">
      <vt:variant>
        <vt:lpstr>Thème</vt:lpstr>
      </vt:variant>
      <vt:variant>
        <vt:i4>6</vt:i4>
      </vt:variant>
      <vt:variant>
        <vt:lpstr>Titres des diapositives</vt:lpstr>
      </vt:variant>
      <vt:variant>
        <vt:i4>14</vt:i4>
      </vt:variant>
    </vt:vector>
  </HeadingPairs>
  <TitlesOfParts>
    <vt:vector size="20" baseType="lpstr">
      <vt:lpstr>Thème1</vt:lpstr>
      <vt:lpstr>Conception personnalisée</vt:lpstr>
      <vt:lpstr>1_Thème-caracterisation</vt:lpstr>
      <vt:lpstr>1_Thème1</vt:lpstr>
      <vt:lpstr>2_Thème1</vt:lpstr>
      <vt:lpstr>Thème Office</vt:lpstr>
      <vt:lpstr>Reconnaissance des polymères</vt:lpstr>
      <vt:lpstr>Mise en garde</vt:lpstr>
      <vt:lpstr>Plan</vt:lpstr>
      <vt:lpstr>Présentation PowerPoint</vt:lpstr>
      <vt:lpstr>Principe</vt:lpstr>
      <vt:lpstr>Test de chauffage</vt:lpstr>
      <vt:lpstr>Essai de Flottaison</vt:lpstr>
      <vt:lpstr>Essai de Beilstein</vt:lpstr>
      <vt:lpstr>Test de Solvant</vt:lpstr>
      <vt:lpstr>Test d’acidité (papier pH)</vt:lpstr>
      <vt:lpstr>Test de Combustion</vt:lpstr>
      <vt:lpstr>Données extraites</vt:lpstr>
      <vt:lpstr>Lexique</vt:lpstr>
      <vt:lpstr>Source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Albert</dc:creator>
  <cp:lastModifiedBy>alexandre</cp:lastModifiedBy>
  <cp:revision>65</cp:revision>
  <dcterms:created xsi:type="dcterms:W3CDTF">2014-02-03T11:26:11Z</dcterms:created>
  <dcterms:modified xsi:type="dcterms:W3CDTF">2016-05-22T13:47:38Z</dcterms:modified>
</cp:coreProperties>
</file>