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51" r:id="rId4"/>
    <p:sldMasterId id="2147483852" r:id="rId5"/>
    <p:sldMasterId id="2147483956" r:id="rId6"/>
  </p:sldMasterIdLst>
  <p:notesMasterIdLst>
    <p:notesMasterId r:id="rId21"/>
  </p:notesMasterIdLst>
  <p:handoutMasterIdLst>
    <p:handoutMasterId r:id="rId22"/>
  </p:handoutMasterIdLst>
  <p:sldIdLst>
    <p:sldId id="269" r:id="rId7"/>
    <p:sldId id="257" r:id="rId8"/>
    <p:sldId id="258" r:id="rId9"/>
    <p:sldId id="270" r:id="rId10"/>
    <p:sldId id="259" r:id="rId11"/>
    <p:sldId id="271" r:id="rId12"/>
    <p:sldId id="260" r:id="rId13"/>
    <p:sldId id="272" r:id="rId14"/>
    <p:sldId id="273" r:id="rId15"/>
    <p:sldId id="274" r:id="rId16"/>
    <p:sldId id="262" r:id="rId17"/>
    <p:sldId id="266" r:id="rId18"/>
    <p:sldId id="268" r:id="rId19"/>
    <p:sldId id="267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00" autoAdjust="0"/>
  </p:normalViewPr>
  <p:slideViewPr>
    <p:cSldViewPr snapToGrid="0">
      <p:cViewPr varScale="1">
        <p:scale>
          <a:sx n="84" d="100"/>
          <a:sy n="84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-3246" y="-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22531" name="Rectangle 3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22532" name="Rectangle 4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22533" name="Rectangle 5"/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83539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19459" name="Rectangle 3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19460" name="Rectangle 4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9461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9462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19463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85040199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fr-FR" altLang="fr-FR"/>
              <a:t>17/05/2014</a:t>
            </a:r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fr-FR" altLang="fr-FR"/>
              <a:t>‹N°›</a:t>
            </a:r>
          </a:p>
        </p:txBody>
      </p:sp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20484" name="Text Box 4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fr-FR" altLang="fr-FR">
                <a:latin typeface="Lucida Sans Unicode" panose="020B0602030504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18836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fr-FR" altLang="fr-FR">
                <a:solidFill>
                  <a:prstClr val="black"/>
                </a:solidFill>
              </a:rPr>
              <a:t>17/05/2014</a:t>
            </a:r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fr-FR" altLang="fr-FR">
                <a:solidFill>
                  <a:prstClr val="black"/>
                </a:solidFill>
              </a:rPr>
              <a:t>‹N°›</a:t>
            </a:r>
          </a:p>
        </p:txBody>
      </p:sp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/>
              <a:t>http://wiki.scienceamusante.net/index.php?title=Identification_des_mati%C3%A8res_plastiques#Test_du_solvant</a:t>
            </a:r>
          </a:p>
          <a:p>
            <a:endParaRPr lang="fr-FR" altLang="fr-FR"/>
          </a:p>
        </p:txBody>
      </p:sp>
      <p:sp>
        <p:nvSpPr>
          <p:cNvPr id="21508" name="Text Box 4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prstClr val="black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4866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99216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55535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689857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043626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115765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929663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017178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899828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385412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522340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85341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743945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28793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311741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016066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591770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63315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8765011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5203022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981458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27671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93968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8084080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784252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9539684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1673282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9140112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8627349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2410464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1679201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6113946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4774243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95065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108227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508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7398988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7324154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2082435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3928600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6689449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0625905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8651978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0717157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5345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256766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4468489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3663449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1948191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6195861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5186996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6181217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47361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01996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95915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048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9210748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881075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49575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02980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25673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76548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45009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1356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111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4306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04197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15120938 w 5772"/>
              <a:gd name="T1" fmla="*/ 5040317 h 656"/>
              <a:gd name="T2" fmla="*/ 2147483647 w 5772"/>
              <a:gd name="T3" fmla="*/ 0 h 656"/>
              <a:gd name="T4" fmla="*/ 2147483647 w 5772"/>
              <a:gd name="T5" fmla="*/ 924899026 h 656"/>
              <a:gd name="T6" fmla="*/ 2147483647 w 5772"/>
              <a:gd name="T7" fmla="*/ 138609521 h 656"/>
              <a:gd name="T8" fmla="*/ 2147483647 w 5772"/>
              <a:gd name="T9" fmla="*/ 536794590 h 656"/>
              <a:gd name="T10" fmla="*/ 2147483647 w 5772"/>
              <a:gd name="T11" fmla="*/ 1106350450 h 656"/>
              <a:gd name="T12" fmla="*/ 2147483647 w 5772"/>
              <a:gd name="T13" fmla="*/ 506552686 h 656"/>
              <a:gd name="T14" fmla="*/ 0 w 5772"/>
              <a:gd name="T15" fmla="*/ 1653225675 h 656"/>
              <a:gd name="T16" fmla="*/ 15120938 w 5772"/>
              <a:gd name="T17" fmla="*/ 5040317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AutoShape 3"/>
          <p:cNvGrpSpPr>
            <a:grpSpLocks/>
          </p:cNvGrpSpPr>
          <p:nvPr/>
        </p:nvGrpSpPr>
        <p:grpSpPr bwMode="auto">
          <a:xfrm>
            <a:off x="4383088" y="-6350"/>
            <a:ext cx="4760912" cy="603250"/>
            <a:chOff x="2761" y="-4"/>
            <a:chExt cx="2999" cy="380"/>
          </a:xfrm>
        </p:grpSpPr>
        <p:pic>
          <p:nvPicPr>
            <p:cNvPr id="1027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-4"/>
              <a:ext cx="2999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1pPr>
              <a:lvl2pPr marL="742950" indent="-285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2pPr>
              <a:lvl3pPr marL="1143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3pPr>
              <a:lvl4pPr marL="1600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4pPr>
              <a:lvl5pPr marL="20574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030" name="Rectangle 6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1031" name="Rectangle 7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32" name="Rectangle 8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1033" name="Rectangle 9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1034" name="Rectangle 10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" y="2165"/>
            <a:chExt cx="91805" cy="6492"/>
          </a:xfrm>
        </p:grpSpPr>
        <p:grpSp>
          <p:nvGrpSpPr>
            <p:cNvPr id="12" name="Forme libre 11"/>
            <p:cNvGrpSpPr>
              <a:grpSpLocks/>
            </p:cNvGrpSpPr>
            <p:nvPr/>
          </p:nvGrpSpPr>
          <p:grpSpPr bwMode="auto">
            <a:xfrm>
              <a:off x="-60" y="-115"/>
              <a:ext cx="91317" cy="10509"/>
              <a:chOff x="-60" y="-243"/>
              <a:chExt cx="91318" cy="10485"/>
            </a:xfrm>
          </p:grpSpPr>
          <p:pic>
            <p:nvPicPr>
              <p:cNvPr id="1038" name="Forme libre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-243"/>
                <a:ext cx="91317" cy="104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 rot="21435692">
                <a:off x="-292" y="4224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1pPr>
                <a:lvl2pPr marL="742950" indent="-2857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2pPr>
                <a:lvl3pPr marL="1143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3pPr>
                <a:lvl4pPr marL="1600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4pPr>
                <a:lvl5pPr marL="20574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fr-FR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" name="Forme libre 12"/>
            <p:cNvGrpSpPr>
              <a:grpSpLocks/>
            </p:cNvGrpSpPr>
            <p:nvPr/>
          </p:nvGrpSpPr>
          <p:grpSpPr bwMode="auto">
            <a:xfrm>
              <a:off x="-60" y="617"/>
              <a:ext cx="91561" cy="9104"/>
              <a:chOff x="-60" y="487"/>
              <a:chExt cx="91561" cy="9083"/>
            </a:xfrm>
          </p:grpSpPr>
          <p:pic>
            <p:nvPicPr>
              <p:cNvPr id="1041" name="Forme libre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487"/>
                <a:ext cx="91560" cy="9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 rot="21435692">
                <a:off x="-217" y="49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1pPr>
                <a:lvl2pPr marL="742950" indent="-2857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2pPr>
                <a:lvl3pPr marL="1143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3pPr>
                <a:lvl4pPr marL="1600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4pPr>
                <a:lvl5pPr marL="20574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fr-FR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036" name="Picture 13" descr="Logo_IU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15063"/>
            <a:ext cx="18938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AutoShape 13"/>
          <p:cNvSpPr>
            <a:spLocks/>
          </p:cNvSpPr>
          <p:nvPr/>
        </p:nvSpPr>
        <p:spPr bwMode="auto">
          <a:xfrm>
            <a:off x="0" y="2357438"/>
            <a:ext cx="1500188" cy="3000375"/>
          </a:xfrm>
          <a:prstGeom prst="rightBracket">
            <a:avLst>
              <a:gd name="adj" fmla="val 46787"/>
            </a:avLst>
          </a:prstGeom>
          <a:noFill/>
          <a:ln w="19050">
            <a:solidFill>
              <a:srgbClr val="0F6F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2053" name="Rectangle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2054" name="Rectangle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32022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1" dir="12900231" algn="tl" rotWithShape="0">
              <a:srgbClr val="000000">
                <a:alpha val="46999"/>
              </a:srgbClr>
            </a:outerShdw>
          </a:effectLst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fr-FR">
              <a:solidFill>
                <a:srgbClr val="FFFFFF"/>
              </a:solidFill>
            </a:endParaRPr>
          </a:p>
        </p:txBody>
      </p:sp>
      <p:sp>
        <p:nvSpPr>
          <p:cNvPr id="3076" name="AutoShape 4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/>
            <a:gdLst>
              <a:gd name="T0" fmla="*/ 15120938 w 5772"/>
              <a:gd name="T1" fmla="*/ 5040313 h 656"/>
              <a:gd name="T2" fmla="*/ 2147483647 w 5772"/>
              <a:gd name="T3" fmla="*/ 0 h 656"/>
              <a:gd name="T4" fmla="*/ 2147483647 w 5772"/>
              <a:gd name="T5" fmla="*/ 924898138 h 656"/>
              <a:gd name="T6" fmla="*/ 2147483647 w 5772"/>
              <a:gd name="T7" fmla="*/ 138609388 h 656"/>
              <a:gd name="T8" fmla="*/ 2147483647 w 5772"/>
              <a:gd name="T9" fmla="*/ 536794075 h 656"/>
              <a:gd name="T10" fmla="*/ 2147483647 w 5772"/>
              <a:gd name="T11" fmla="*/ 1106349388 h 656"/>
              <a:gd name="T12" fmla="*/ 2147483647 w 5772"/>
              <a:gd name="T13" fmla="*/ 506552200 h 656"/>
              <a:gd name="T14" fmla="*/ 0 w 5772"/>
              <a:gd name="T15" fmla="*/ 1653222500 h 656"/>
              <a:gd name="T16" fmla="*/ 15120938 w 5772"/>
              <a:gd name="T17" fmla="*/ 5040313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7" name="AutoShape 5"/>
          <p:cNvGrpSpPr>
            <a:grpSpLocks/>
          </p:cNvGrpSpPr>
          <p:nvPr/>
        </p:nvGrpSpPr>
        <p:grpSpPr bwMode="auto">
          <a:xfrm>
            <a:off x="4383088" y="6248400"/>
            <a:ext cx="4760912" cy="609600"/>
            <a:chOff x="2761" y="3936"/>
            <a:chExt cx="2999" cy="384"/>
          </a:xfrm>
        </p:grpSpPr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3936"/>
              <a:ext cx="2999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 rot="10800000">
              <a:off x="2760" y="3918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1pPr>
              <a:lvl2pPr marL="742950" indent="-285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2pPr>
              <a:lvl3pPr marL="1143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3pPr>
              <a:lvl4pPr marL="1600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4pPr>
              <a:lvl5pPr marL="20574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3080" name="Rectangl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3081" name="Rectangle 9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3082" name="Rectangle 10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083" name="Rectangle 11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3084" name="Rectangle 12"/>
          <p:cNvSpPr>
            <a:spLocks noGrp="1"/>
          </p:cNvSpPr>
          <p:nvPr>
            <p:ph type="sldNum" sz="quarter" idx="4"/>
          </p:nvPr>
        </p:nvSpPr>
        <p:spPr bwMode="auto"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63370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15120938 w 5772"/>
              <a:gd name="T1" fmla="*/ 5040317 h 656"/>
              <a:gd name="T2" fmla="*/ 2147483647 w 5772"/>
              <a:gd name="T3" fmla="*/ 0 h 656"/>
              <a:gd name="T4" fmla="*/ 2147483647 w 5772"/>
              <a:gd name="T5" fmla="*/ 924899026 h 656"/>
              <a:gd name="T6" fmla="*/ 2147483647 w 5772"/>
              <a:gd name="T7" fmla="*/ 138609521 h 656"/>
              <a:gd name="T8" fmla="*/ 2147483647 w 5772"/>
              <a:gd name="T9" fmla="*/ 536794590 h 656"/>
              <a:gd name="T10" fmla="*/ 2147483647 w 5772"/>
              <a:gd name="T11" fmla="*/ 1106350450 h 656"/>
              <a:gd name="T12" fmla="*/ 2147483647 w 5772"/>
              <a:gd name="T13" fmla="*/ 506552686 h 656"/>
              <a:gd name="T14" fmla="*/ 0 w 5772"/>
              <a:gd name="T15" fmla="*/ 1653225675 h 656"/>
              <a:gd name="T16" fmla="*/ 15120938 w 5772"/>
              <a:gd name="T17" fmla="*/ 5040317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AutoShape 3"/>
          <p:cNvGrpSpPr>
            <a:grpSpLocks/>
          </p:cNvGrpSpPr>
          <p:nvPr/>
        </p:nvGrpSpPr>
        <p:grpSpPr bwMode="auto">
          <a:xfrm>
            <a:off x="4383088" y="-6350"/>
            <a:ext cx="4760912" cy="603250"/>
            <a:chOff x="2761" y="-4"/>
            <a:chExt cx="2999" cy="380"/>
          </a:xfrm>
        </p:grpSpPr>
        <p:pic>
          <p:nvPicPr>
            <p:cNvPr id="4099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-4"/>
              <a:ext cx="2999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1pPr>
              <a:lvl2pPr marL="742950" indent="-285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2pPr>
              <a:lvl3pPr marL="1143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3pPr>
              <a:lvl4pPr marL="1600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4pPr>
              <a:lvl5pPr marL="20574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" y="2165"/>
            <a:chExt cx="91805" cy="6492"/>
          </a:xfrm>
        </p:grpSpPr>
        <p:grpSp>
          <p:nvGrpSpPr>
            <p:cNvPr id="12" name="Forme libre 11"/>
            <p:cNvGrpSpPr>
              <a:grpSpLocks/>
            </p:cNvGrpSpPr>
            <p:nvPr/>
          </p:nvGrpSpPr>
          <p:grpSpPr bwMode="auto">
            <a:xfrm>
              <a:off x="-60" y="-115"/>
              <a:ext cx="91317" cy="10509"/>
              <a:chOff x="-60" y="-243"/>
              <a:chExt cx="91318" cy="10485"/>
            </a:xfrm>
          </p:grpSpPr>
          <p:pic>
            <p:nvPicPr>
              <p:cNvPr id="4111" name="Forme libre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-243"/>
                <a:ext cx="91317" cy="104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12" name="Text Box 16"/>
              <p:cNvSpPr txBox="1">
                <a:spLocks noChangeArrowheads="1"/>
              </p:cNvSpPr>
              <p:nvPr/>
            </p:nvSpPr>
            <p:spPr bwMode="auto">
              <a:xfrm rot="21435692">
                <a:off x="-292" y="4224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1pPr>
                <a:lvl2pPr marL="742950" indent="-2857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2pPr>
                <a:lvl3pPr marL="1143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3pPr>
                <a:lvl4pPr marL="1600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4pPr>
                <a:lvl5pPr marL="20574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fr-FR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" name="Forme libre 12"/>
            <p:cNvGrpSpPr>
              <a:grpSpLocks/>
            </p:cNvGrpSpPr>
            <p:nvPr/>
          </p:nvGrpSpPr>
          <p:grpSpPr bwMode="auto">
            <a:xfrm>
              <a:off x="-60" y="617"/>
              <a:ext cx="91561" cy="9104"/>
              <a:chOff x="-60" y="487"/>
              <a:chExt cx="91561" cy="9083"/>
            </a:xfrm>
          </p:grpSpPr>
          <p:pic>
            <p:nvPicPr>
              <p:cNvPr id="4114" name="Forme libre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487"/>
                <a:ext cx="91560" cy="9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15" name="Text Box 19"/>
              <p:cNvSpPr txBox="1">
                <a:spLocks noChangeArrowheads="1"/>
              </p:cNvSpPr>
              <p:nvPr/>
            </p:nvSpPr>
            <p:spPr bwMode="auto">
              <a:xfrm rot="21435692">
                <a:off x="-217" y="49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1pPr>
                <a:lvl2pPr marL="742950" indent="-2857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2pPr>
                <a:lvl3pPr marL="1143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3pPr>
                <a:lvl4pPr marL="1600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4pPr>
                <a:lvl5pPr marL="20574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fr-FR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4103" name="Picture 13" descr="Logo_IU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15063"/>
            <a:ext cx="18938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AutoShape 8"/>
          <p:cNvSpPr>
            <a:spLocks/>
          </p:cNvSpPr>
          <p:nvPr/>
        </p:nvSpPr>
        <p:spPr bwMode="auto">
          <a:xfrm>
            <a:off x="0" y="2357438"/>
            <a:ext cx="1500188" cy="3000375"/>
          </a:xfrm>
          <a:prstGeom prst="rightBracket">
            <a:avLst>
              <a:gd name="adj" fmla="val 46787"/>
            </a:avLst>
          </a:prstGeom>
          <a:noFill/>
          <a:ln w="19050">
            <a:solidFill>
              <a:srgbClr val="0F6F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624138"/>
            <a:ext cx="16192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200"/>
              <a:t>1/ Principe</a:t>
            </a:r>
          </a:p>
          <a:p>
            <a:pPr eaLnBrk="1" hangingPunct="1"/>
            <a:r>
              <a:rPr lang="fr-FR" altLang="fr-FR" sz="1200"/>
              <a:t>2/ Essai de flottaison</a:t>
            </a:r>
          </a:p>
          <a:p>
            <a:pPr eaLnBrk="1" hangingPunct="1"/>
            <a:r>
              <a:rPr lang="fr-FR" altLang="fr-FR" sz="1200"/>
              <a:t>3/ Test de chauffage</a:t>
            </a:r>
          </a:p>
          <a:p>
            <a:pPr eaLnBrk="1" hangingPunct="1"/>
            <a:r>
              <a:rPr lang="fr-FR" altLang="fr-FR" sz="1200"/>
              <a:t>4/ Essai de Beilstein</a:t>
            </a:r>
          </a:p>
          <a:p>
            <a:pPr eaLnBrk="1" hangingPunct="1"/>
            <a:r>
              <a:rPr lang="fr-FR" altLang="fr-FR" sz="1200"/>
              <a:t>5/ Test de solvant</a:t>
            </a:r>
          </a:p>
          <a:p>
            <a:pPr eaLnBrk="1" hangingPunct="1"/>
            <a:r>
              <a:rPr lang="fr-FR" altLang="fr-FR" sz="1200"/>
              <a:t>6/ Test d’acidité (papier pH)</a:t>
            </a:r>
          </a:p>
          <a:p>
            <a:pPr eaLnBrk="1" hangingPunct="1"/>
            <a:r>
              <a:rPr lang="fr-FR" altLang="fr-FR" sz="1200"/>
              <a:t>7/ Organigramme des essais</a:t>
            </a:r>
          </a:p>
          <a:p>
            <a:pPr eaLnBrk="1" hangingPunct="1"/>
            <a:r>
              <a:rPr lang="fr-FR" altLang="fr-FR" sz="1200"/>
              <a:t>8/ Lexique</a:t>
            </a:r>
          </a:p>
          <a:p>
            <a:pPr eaLnBrk="1" hangingPunct="1"/>
            <a:r>
              <a:rPr lang="fr-FR" altLang="fr-FR" sz="1200"/>
              <a:t>9/ Source</a:t>
            </a:r>
          </a:p>
        </p:txBody>
      </p:sp>
      <p:sp>
        <p:nvSpPr>
          <p:cNvPr id="4106" name="Rectangle 10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4107" name="Rectangle 11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4108" name="Rectangle 1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109" name="Rectangle 13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110" name="Rectangle 14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91689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15120938 w 5772"/>
              <a:gd name="T1" fmla="*/ 5040317 h 656"/>
              <a:gd name="T2" fmla="*/ 2147483647 w 5772"/>
              <a:gd name="T3" fmla="*/ 0 h 656"/>
              <a:gd name="T4" fmla="*/ 2147483647 w 5772"/>
              <a:gd name="T5" fmla="*/ 924899026 h 656"/>
              <a:gd name="T6" fmla="*/ 2147483647 w 5772"/>
              <a:gd name="T7" fmla="*/ 138609521 h 656"/>
              <a:gd name="T8" fmla="*/ 2147483647 w 5772"/>
              <a:gd name="T9" fmla="*/ 536794590 h 656"/>
              <a:gd name="T10" fmla="*/ 2147483647 w 5772"/>
              <a:gd name="T11" fmla="*/ 1106350450 h 656"/>
              <a:gd name="T12" fmla="*/ 2147483647 w 5772"/>
              <a:gd name="T13" fmla="*/ 506552686 h 656"/>
              <a:gd name="T14" fmla="*/ 0 w 5772"/>
              <a:gd name="T15" fmla="*/ 1653225675 h 656"/>
              <a:gd name="T16" fmla="*/ 15120938 w 5772"/>
              <a:gd name="T17" fmla="*/ 5040317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AutoShape 3"/>
          <p:cNvGrpSpPr>
            <a:grpSpLocks/>
          </p:cNvGrpSpPr>
          <p:nvPr/>
        </p:nvGrpSpPr>
        <p:grpSpPr bwMode="auto">
          <a:xfrm>
            <a:off x="4383088" y="-6350"/>
            <a:ext cx="4760912" cy="603250"/>
            <a:chOff x="2761" y="-4"/>
            <a:chExt cx="2999" cy="380"/>
          </a:xfrm>
        </p:grpSpPr>
        <p:pic>
          <p:nvPicPr>
            <p:cNvPr id="5123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-4"/>
              <a:ext cx="2999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1pPr>
              <a:lvl2pPr marL="742950" indent="-285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2pPr>
              <a:lvl3pPr marL="1143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3pPr>
              <a:lvl4pPr marL="1600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4pPr>
              <a:lvl5pPr marL="20574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" y="2165"/>
            <a:chExt cx="91805" cy="6492"/>
          </a:xfrm>
        </p:grpSpPr>
        <p:grpSp>
          <p:nvGrpSpPr>
            <p:cNvPr id="12" name="Forme libre 11"/>
            <p:cNvGrpSpPr>
              <a:grpSpLocks/>
            </p:cNvGrpSpPr>
            <p:nvPr/>
          </p:nvGrpSpPr>
          <p:grpSpPr bwMode="auto">
            <a:xfrm>
              <a:off x="-60" y="-115"/>
              <a:ext cx="91317" cy="10509"/>
              <a:chOff x="-60" y="-243"/>
              <a:chExt cx="91318" cy="10485"/>
            </a:xfrm>
          </p:grpSpPr>
          <p:pic>
            <p:nvPicPr>
              <p:cNvPr id="5135" name="Forme libre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-243"/>
                <a:ext cx="91317" cy="104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36" name="Text Box 16"/>
              <p:cNvSpPr txBox="1">
                <a:spLocks noChangeArrowheads="1"/>
              </p:cNvSpPr>
              <p:nvPr/>
            </p:nvSpPr>
            <p:spPr bwMode="auto">
              <a:xfrm rot="21435692">
                <a:off x="-292" y="4224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1pPr>
                <a:lvl2pPr marL="742950" indent="-2857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2pPr>
                <a:lvl3pPr marL="1143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3pPr>
                <a:lvl4pPr marL="1600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4pPr>
                <a:lvl5pPr marL="20574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fr-FR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" name="Forme libre 12"/>
            <p:cNvGrpSpPr>
              <a:grpSpLocks/>
            </p:cNvGrpSpPr>
            <p:nvPr/>
          </p:nvGrpSpPr>
          <p:grpSpPr bwMode="auto">
            <a:xfrm>
              <a:off x="-60" y="617"/>
              <a:ext cx="91561" cy="9104"/>
              <a:chOff x="-60" y="487"/>
              <a:chExt cx="91561" cy="9083"/>
            </a:xfrm>
          </p:grpSpPr>
          <p:pic>
            <p:nvPicPr>
              <p:cNvPr id="5138" name="Forme libre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487"/>
                <a:ext cx="91560" cy="9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39" name="Text Box 19"/>
              <p:cNvSpPr txBox="1">
                <a:spLocks noChangeArrowheads="1"/>
              </p:cNvSpPr>
              <p:nvPr/>
            </p:nvSpPr>
            <p:spPr bwMode="auto">
              <a:xfrm rot="21435692">
                <a:off x="-217" y="49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1pPr>
                <a:lvl2pPr marL="742950" indent="-2857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2pPr>
                <a:lvl3pPr marL="1143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3pPr>
                <a:lvl4pPr marL="1600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4pPr>
                <a:lvl5pPr marL="20574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fr-FR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5127" name="Picture 13" descr="Logo_IU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15063"/>
            <a:ext cx="18938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AutoShape 8"/>
          <p:cNvSpPr>
            <a:spLocks/>
          </p:cNvSpPr>
          <p:nvPr/>
        </p:nvSpPr>
        <p:spPr bwMode="auto">
          <a:xfrm>
            <a:off x="0" y="2357438"/>
            <a:ext cx="1500188" cy="3000375"/>
          </a:xfrm>
          <a:prstGeom prst="rightBracket">
            <a:avLst>
              <a:gd name="adj" fmla="val 46787"/>
            </a:avLst>
          </a:prstGeom>
          <a:noFill/>
          <a:ln w="19050">
            <a:solidFill>
              <a:srgbClr val="0F6F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0" y="2781300"/>
            <a:ext cx="17272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1/ Définition</a:t>
            </a:r>
          </a:p>
          <a:p>
            <a:pPr eaLnBrk="1" hangingPunct="1"/>
            <a:r>
              <a:rPr lang="fr-FR" altLang="fr-FR" sz="1400"/>
              <a:t>2/ Principe</a:t>
            </a:r>
          </a:p>
          <a:p>
            <a:pPr eaLnBrk="1" hangingPunct="1"/>
            <a:r>
              <a:rPr lang="fr-FR" altLang="fr-FR" sz="1400"/>
              <a:t>3/ Caractérisation</a:t>
            </a:r>
          </a:p>
          <a:p>
            <a:pPr eaLnBrk="1" hangingPunct="1"/>
            <a:r>
              <a:rPr lang="fr-FR" altLang="fr-FR" sz="1400"/>
              <a:t>4/ Exemple</a:t>
            </a:r>
          </a:p>
          <a:p>
            <a:pPr eaLnBrk="1" hangingPunct="1"/>
            <a:r>
              <a:rPr lang="fr-FR" altLang="fr-FR" sz="1400"/>
              <a:t>5/ Conclusion</a:t>
            </a:r>
          </a:p>
          <a:p>
            <a:pPr eaLnBrk="1" hangingPunct="1"/>
            <a:r>
              <a:rPr lang="fr-FR" altLang="fr-FR" sz="1400"/>
              <a:t>6/ Interrelation</a:t>
            </a:r>
          </a:p>
          <a:p>
            <a:pPr eaLnBrk="1" hangingPunct="1"/>
            <a:r>
              <a:rPr lang="fr-FR" altLang="fr-FR" sz="1400"/>
              <a:t>7/ Lexique</a:t>
            </a:r>
          </a:p>
          <a:p>
            <a:pPr eaLnBrk="1" hangingPunct="1"/>
            <a:r>
              <a:rPr lang="fr-FR" altLang="fr-FR" sz="1400"/>
              <a:t>8/ Sources</a:t>
            </a:r>
          </a:p>
          <a:p>
            <a:pPr eaLnBrk="1" hangingPunct="1"/>
            <a:endParaRPr lang="fr-FR" altLang="fr-FR"/>
          </a:p>
        </p:txBody>
      </p:sp>
      <p:sp>
        <p:nvSpPr>
          <p:cNvPr id="5130" name="Rectangle 10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5131" name="Rectangle 11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5132" name="Rectangle 1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133" name="Rectangle 13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134" name="Rectangle 14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60551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7532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gm.univ-savoie.fr/LP/carac.html" TargetMode="External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ionel.Flandin(at)univ-savoie.fr?subject=Probl%E8me%20sur%20le%20site%20web%20LP%20-%20Caract&#233;risation&amp;Body=Bonjour%20Monsieur,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/>
          </p:cNvSpPr>
          <p:nvPr>
            <p:ph type="title" idx="4294967295"/>
          </p:nvPr>
        </p:nvSpPr>
        <p:spPr>
          <a:xfrm>
            <a:off x="1335087" y="1975556"/>
            <a:ext cx="6473825" cy="1758950"/>
          </a:xfrm>
        </p:spPr>
        <p:txBody>
          <a:bodyPr>
            <a:noAutofit/>
          </a:bodyPr>
          <a:lstStyle/>
          <a:p>
            <a:pPr algn="ctr" eaLnBrk="1" hangingPunct="1"/>
            <a:r>
              <a:rPr lang="fr-FR" altLang="fr-FR" sz="6000" dirty="0"/>
              <a:t>Reconnaissance des polymères</a:t>
            </a:r>
          </a:p>
        </p:txBody>
      </p:sp>
      <p:sp>
        <p:nvSpPr>
          <p:cNvPr id="6146" name="Text Box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3" y="5750007"/>
            <a:ext cx="9144003" cy="110799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Alexandre </a:t>
            </a:r>
            <a:r>
              <a:rPr lang="fr-FR" sz="2000" b="1" dirty="0" err="1" smtClean="0">
                <a:solidFill>
                  <a:srgbClr val="10069F"/>
                </a:solidFill>
              </a:rPr>
              <a:t>Ceppi</a:t>
            </a:r>
            <a:r>
              <a:rPr lang="fr-FR" sz="2000" b="1" dirty="0" smtClean="0">
                <a:solidFill>
                  <a:srgbClr val="10069F"/>
                </a:solidFill>
              </a:rPr>
              <a:t> – Adrien </a:t>
            </a:r>
            <a:r>
              <a:rPr lang="fr-FR" sz="2000" b="1" dirty="0" err="1" smtClean="0">
                <a:solidFill>
                  <a:srgbClr val="10069F"/>
                </a:solidFill>
              </a:rPr>
              <a:t>Rodde</a:t>
            </a:r>
            <a:endParaRPr lang="fr-FR" sz="2000" b="1" dirty="0" smtClean="0">
              <a:solidFill>
                <a:srgbClr val="10069F"/>
              </a:solidFill>
            </a:endParaRP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Licence professionnelle </a:t>
            </a:r>
            <a:r>
              <a:rPr lang="fr-FR" sz="2000" b="1" dirty="0" err="1" smtClean="0">
                <a:solidFill>
                  <a:srgbClr val="10069F"/>
                </a:solidFill>
              </a:rPr>
              <a:t>Polymer</a:t>
            </a:r>
            <a:r>
              <a:rPr lang="fr-FR" sz="2000" b="1" dirty="0" smtClean="0">
                <a:solidFill>
                  <a:srgbClr val="10069F"/>
                </a:solidFill>
              </a:rPr>
              <a:t> Engineering – 2015-2016</a:t>
            </a: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5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13" cy="365125"/>
          </a:xfrm>
        </p:spPr>
        <p:txBody>
          <a:bodyPr/>
          <a:lstStyle/>
          <a:p>
            <a:r>
              <a:rPr lang="fr-FR" altLang="fr-FR" dirty="0" err="1" smtClean="0">
                <a:solidFill>
                  <a:srgbClr val="04617B">
                    <a:shade val="90000"/>
                  </a:srgbClr>
                </a:solidFill>
              </a:rPr>
              <a:t>Ceppi</a:t>
            </a:r>
            <a:r>
              <a:rPr lang="fr-FR" altLang="fr-FR" dirty="0" smtClean="0">
                <a:solidFill>
                  <a:srgbClr val="04617B">
                    <a:shade val="90000"/>
                  </a:srgbClr>
                </a:solidFill>
              </a:rPr>
              <a:t>  Alexandre  Rode  Adrien</a:t>
            </a:r>
            <a:endParaRPr lang="fr-FR" altLang="fr-FR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-112888" y="377371"/>
            <a:ext cx="8229600" cy="1143000"/>
          </a:xfrm>
        </p:spPr>
        <p:txBody>
          <a:bodyPr/>
          <a:lstStyle/>
          <a:p>
            <a:pPr algn="ctr" eaLnBrk="1" hangingPunct="1"/>
            <a:r>
              <a:rPr lang="fr-FR" altLang="fr-FR" sz="4000" dirty="0"/>
              <a:t>Test d’acidité (papier pH)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4294967295"/>
          </p:nvPr>
        </p:nvSpPr>
        <p:spPr>
          <a:xfrm>
            <a:off x="819150" y="1372659"/>
            <a:ext cx="7867650" cy="43894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Objectif : Déterminer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le pH du dégagement gazeux lors de la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combustion du polymère.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Méthode : Enflammer l’échantillon puis placer le papier pH au-dessus du dégagement gazeux afin d’observer sa couleur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Analyse : Si le pH est basique, le test est positif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,(présence d’amide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d’amine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). Si le pH est nettement acide, alors le test est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négatif (présence de gaz acide)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10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98" t="46031" r="37196" b="33533"/>
          <a:stretch>
            <a:fillRect/>
          </a:stretch>
        </p:blipFill>
        <p:spPr bwMode="auto">
          <a:xfrm>
            <a:off x="3337278" y="4224337"/>
            <a:ext cx="2878138" cy="213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67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13" cy="365125"/>
          </a:xfrm>
        </p:spPr>
        <p:txBody>
          <a:bodyPr/>
          <a:lstStyle/>
          <a:p>
            <a:r>
              <a:rPr lang="fr-FR" altLang="fr-FR" dirty="0" err="1" smtClean="0"/>
              <a:t>Ceppi</a:t>
            </a:r>
            <a:r>
              <a:rPr lang="fr-FR" altLang="fr-FR" dirty="0" smtClean="0"/>
              <a:t>  Alexandre  </a:t>
            </a:r>
            <a:r>
              <a:rPr lang="fr-FR" altLang="fr-FR" dirty="0" err="1" smtClean="0"/>
              <a:t>Rodde</a:t>
            </a:r>
            <a:r>
              <a:rPr lang="fr-FR" altLang="fr-FR" dirty="0" smtClean="0"/>
              <a:t>  Adrien</a:t>
            </a:r>
            <a:endParaRPr lang="fr-FR" altLang="fr-FR" dirty="0"/>
          </a:p>
        </p:txBody>
      </p:sp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0" y="377371"/>
            <a:ext cx="8229600" cy="1143000"/>
          </a:xfrm>
        </p:spPr>
        <p:txBody>
          <a:bodyPr/>
          <a:lstStyle/>
          <a:p>
            <a:pPr algn="ctr" eaLnBrk="1" hangingPunct="1"/>
            <a:r>
              <a:rPr lang="fr-FR" altLang="fr-FR" sz="4000" dirty="0"/>
              <a:t>Test de Combustion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4294967295"/>
          </p:nvPr>
        </p:nvSpPr>
        <p:spPr>
          <a:xfrm>
            <a:off x="884944" y="1804370"/>
            <a:ext cx="7186612" cy="43894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Objectif : Déterminer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si le matériau est auto extinguible ou non.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Méthode :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Enflammer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l’échantillon de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polymère à l’aide d’une flamme,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puis on le retire de la source de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chaleur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Analyse : Si l’échantillon s’éteint il est auto extinguible.</a:t>
            </a:r>
          </a:p>
        </p:txBody>
      </p:sp>
      <p:sp>
        <p:nvSpPr>
          <p:cNvPr id="12292" name="Text Box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7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3999089"/>
            <a:ext cx="2590800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37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89578" y="6474883"/>
            <a:ext cx="4405313" cy="365125"/>
          </a:xfrm>
        </p:spPr>
        <p:txBody>
          <a:bodyPr/>
          <a:lstStyle/>
          <a:p>
            <a:r>
              <a:rPr lang="fr-FR" altLang="fr-FR" dirty="0" err="1" smtClean="0"/>
              <a:t>Ceppi</a:t>
            </a:r>
            <a:r>
              <a:rPr lang="fr-FR" altLang="fr-FR" dirty="0" smtClean="0"/>
              <a:t>  Alexandre  </a:t>
            </a:r>
            <a:r>
              <a:rPr lang="fr-FR" altLang="fr-FR" dirty="0" err="1" smtClean="0"/>
              <a:t>Rodde</a:t>
            </a:r>
            <a:r>
              <a:rPr lang="fr-FR" altLang="fr-FR" dirty="0" smtClean="0"/>
              <a:t>  Adrien</a:t>
            </a:r>
            <a:endParaRPr lang="fr-FR" altLang="fr-FR" dirty="0"/>
          </a:p>
        </p:txBody>
      </p:sp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0" y="232480"/>
            <a:ext cx="8229600" cy="1143000"/>
          </a:xfrm>
        </p:spPr>
        <p:txBody>
          <a:bodyPr/>
          <a:lstStyle/>
          <a:p>
            <a:pPr algn="ctr" eaLnBrk="1" hangingPunct="1"/>
            <a:r>
              <a:rPr lang="fr-FR" altLang="fr-FR" sz="4000" dirty="0" smtClean="0"/>
              <a:t>Données extraites</a:t>
            </a:r>
            <a:endParaRPr lang="fr-FR" altLang="fr-FR" sz="4000" dirty="0"/>
          </a:p>
        </p:txBody>
      </p:sp>
      <p:sp>
        <p:nvSpPr>
          <p:cNvPr id="16387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11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" t="20454" r="63570" b="9177"/>
          <a:stretch>
            <a:fillRect/>
          </a:stretch>
        </p:blipFill>
        <p:spPr bwMode="auto">
          <a:xfrm>
            <a:off x="1986666" y="1090612"/>
            <a:ext cx="4937417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73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13" cy="365125"/>
          </a:xfrm>
        </p:spPr>
        <p:txBody>
          <a:bodyPr/>
          <a:lstStyle/>
          <a:p>
            <a:r>
              <a:rPr lang="fr-FR" altLang="fr-FR" dirty="0" err="1" smtClean="0"/>
              <a:t>Ceppi</a:t>
            </a:r>
            <a:r>
              <a:rPr lang="fr-FR" altLang="fr-FR" dirty="0" smtClean="0"/>
              <a:t>  Alexandre  Rode  Adrien</a:t>
            </a:r>
            <a:endParaRPr lang="fr-FR" altLang="fr-FR" dirty="0"/>
          </a:p>
        </p:txBody>
      </p:sp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0" y="277989"/>
            <a:ext cx="8229600" cy="1143000"/>
          </a:xfrm>
        </p:spPr>
        <p:txBody>
          <a:bodyPr/>
          <a:lstStyle/>
          <a:p>
            <a:pPr algn="ctr" eaLnBrk="1" hangingPunct="1"/>
            <a:r>
              <a:rPr lang="fr-FR" altLang="fr-FR" sz="4000" dirty="0"/>
              <a:t>Lexique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4294967295"/>
          </p:nvPr>
        </p:nvSpPr>
        <p:spPr>
          <a:xfrm>
            <a:off x="1154642" y="1539875"/>
            <a:ext cx="6600825" cy="43894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Reconnaissance des polymères : </a:t>
            </a:r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polymers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recognition 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Densité : </a:t>
            </a:r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density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Combustion : combustion 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Solvant : </a:t>
            </a:r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Acidité : </a:t>
            </a:r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acidity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Thermoplastique : </a:t>
            </a:r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thermoplastic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Thermodurcissable : </a:t>
            </a:r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thermoset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Auto extinguible : </a:t>
            </a:r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flame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retardant</a:t>
            </a:r>
          </a:p>
          <a:p>
            <a:pPr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Test de </a:t>
            </a:r>
            <a:r>
              <a:rPr lang="fr-FR" altLang="fr-F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flotaison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altLang="fr-F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dirty="0"/>
          </a:p>
        </p:txBody>
      </p:sp>
      <p:sp>
        <p:nvSpPr>
          <p:cNvPr id="17412" name="Text Box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10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90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13" cy="365125"/>
          </a:xfrm>
        </p:spPr>
        <p:txBody>
          <a:bodyPr/>
          <a:lstStyle/>
          <a:p>
            <a:r>
              <a:rPr lang="fr-FR" altLang="fr-FR" dirty="0" err="1" smtClean="0"/>
              <a:t>Ceppi</a:t>
            </a:r>
            <a:r>
              <a:rPr lang="fr-FR" altLang="fr-FR" dirty="0" smtClean="0"/>
              <a:t>  Alexandre  Rode  Adrien</a:t>
            </a:r>
            <a:endParaRPr lang="fr-FR" altLang="fr-FR" dirty="0"/>
          </a:p>
        </p:txBody>
      </p:sp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0" y="264759"/>
            <a:ext cx="8229600" cy="1143001"/>
          </a:xfrm>
        </p:spPr>
        <p:txBody>
          <a:bodyPr/>
          <a:lstStyle/>
          <a:p>
            <a:pPr algn="ctr" eaLnBrk="1" hangingPunct="1"/>
            <a:r>
              <a:rPr lang="fr-FR" altLang="fr-FR" sz="4000" dirty="0"/>
              <a:t>Source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4294967295"/>
          </p:nvPr>
        </p:nvSpPr>
        <p:spPr>
          <a:xfrm>
            <a:off x="941564" y="1539699"/>
            <a:ext cx="7502525" cy="43894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Http://www.sgm.univ-savoie.fr/LP/carac.html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BEDEJUS.Brice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--</a:t>
            </a:r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FOUILLET.Adrien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(2005/2006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Présentation de </a:t>
            </a:r>
            <a:r>
              <a:rPr lang="de-DE" altLang="fr-FR" sz="1800" dirty="0">
                <a:latin typeface="Arial" panose="020B0604020202020204" pitchFamily="34" charset="0"/>
              </a:rPr>
              <a:t>CHARROIN Julien - SENG </a:t>
            </a:r>
            <a:r>
              <a:rPr lang="de-DE" altLang="fr-FR" sz="1800" dirty="0" err="1">
                <a:latin typeface="Arial" panose="020B0604020202020204" pitchFamily="34" charset="0"/>
              </a:rPr>
              <a:t>Kes</a:t>
            </a:r>
            <a:r>
              <a:rPr lang="de-DE" altLang="fr-FR" sz="1800" dirty="0">
                <a:latin typeface="Arial" panose="020B0604020202020204" pitchFamily="34" charset="0"/>
              </a:rPr>
              <a:t> </a:t>
            </a:r>
            <a:r>
              <a:rPr lang="de-DE" altLang="fr-FR" sz="1800" dirty="0" smtClean="0">
                <a:latin typeface="Arial" panose="020B0604020202020204" pitchFamily="34" charset="0"/>
              </a:rPr>
              <a:t>Albert</a:t>
            </a:r>
            <a:r>
              <a:rPr lang="fr-FR" altLang="fr-FR" sz="1800" dirty="0">
                <a:latin typeface="Arial" panose="020B0604020202020204" pitchFamily="34" charset="0"/>
              </a:rPr>
              <a:t>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(2013-2014)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TP de Caractérisation, Université de Chambéry avec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F. </a:t>
            </a:r>
            <a:r>
              <a:rPr lang="fr-FR" altLang="fr-F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Dubelley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(2015/2016)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Text Box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10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25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13" cy="365125"/>
          </a:xfrm>
        </p:spPr>
        <p:txBody>
          <a:bodyPr/>
          <a:lstStyle/>
          <a:p>
            <a:r>
              <a:rPr lang="de-DE" altLang="fr-FR" dirty="0" err="1" smtClean="0"/>
              <a:t>Ceppi</a:t>
            </a:r>
            <a:r>
              <a:rPr lang="de-DE" altLang="fr-FR" dirty="0" smtClean="0"/>
              <a:t>  Alexandre  </a:t>
            </a:r>
            <a:r>
              <a:rPr lang="de-DE" altLang="fr-FR" dirty="0" err="1" smtClean="0"/>
              <a:t>Rodde</a:t>
            </a:r>
            <a:r>
              <a:rPr lang="de-DE" altLang="fr-FR" dirty="0" smtClean="0"/>
              <a:t>  Adrien</a:t>
            </a:r>
            <a:endParaRPr lang="fr-FR" altLang="fr-FR" dirty="0"/>
          </a:p>
        </p:txBody>
      </p:sp>
      <p:sp>
        <p:nvSpPr>
          <p:cNvPr id="71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98349"/>
            <a:ext cx="8229600" cy="1143001"/>
          </a:xfrm>
        </p:spPr>
        <p:txBody>
          <a:bodyPr/>
          <a:lstStyle/>
          <a:p>
            <a:pPr eaLnBrk="1" hangingPunct="1"/>
            <a:r>
              <a:rPr lang="fr-FR" altLang="fr-FR" sz="4000" dirty="0"/>
              <a:t>Mise en garde</a:t>
            </a:r>
          </a:p>
        </p:txBody>
      </p:sp>
      <p:sp>
        <p:nvSpPr>
          <p:cNvPr id="7172" name="Rectangle 4"/>
          <p:cNvSpPr>
            <a:spLocks noGrp="1"/>
          </p:cNvSpPr>
          <p:nvPr>
            <p:ph idx="4294967295"/>
          </p:nvPr>
        </p:nvSpPr>
        <p:spPr>
          <a:xfrm>
            <a:off x="500062" y="1454679"/>
            <a:ext cx="4071938" cy="4389438"/>
          </a:xfrm>
        </p:spPr>
        <p:txBody>
          <a:bodyPr>
            <a:noAutofit/>
          </a:bodyPr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Cette présentation à été réalisée dans le cadre de notre formation en licence professionnelle plasturgie ; elle résulte de la synthèse des sources (Cf. fin de présentation) que nous avons pu trouver, et nous ne pouvons en aucun cas être tenu responsable des éventuelles erreurs techniques.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Vous devrez être critique quand à l’utilisation de ce support, et nous vous invitons à vous référer directement aux sources citées.	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•Si ... </a:t>
            </a:r>
            <a:b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alt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- vous rencontrez un problème de navigation (type </a:t>
            </a:r>
            <a:r>
              <a:rPr lang="fr-FR" altLang="fr-F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fr-FR" alt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404),</a:t>
            </a:r>
            <a:br>
              <a:rPr lang="fr-FR" altLang="fr-FR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 - vous tombez sur une faute ... de frappe,</a:t>
            </a:r>
            <a:br>
              <a:rPr lang="fr-FR" altLang="fr-FR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  - vous pensez que des choses manques ou sont en trop,</a:t>
            </a:r>
            <a:br>
              <a:rPr lang="fr-FR" altLang="fr-FR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  - vous pensez que nous ne respectons pas vos droits d'auteur,</a:t>
            </a:r>
            <a:br>
              <a:rPr lang="fr-FR" altLang="fr-FR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en d'autres termes si vous pensez que ce site doit être modifié.</a:t>
            </a:r>
            <a:b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Merci de </a:t>
            </a: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nous contacter </a:t>
            </a: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pour nous suggérer vos modifications, nous corrigerons …</a:t>
            </a:r>
          </a:p>
        </p:txBody>
      </p:sp>
      <p:sp>
        <p:nvSpPr>
          <p:cNvPr id="7170" name="Text Box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2</a:t>
            </a:r>
          </a:p>
        </p:txBody>
      </p:sp>
      <p:pic>
        <p:nvPicPr>
          <p:cNvPr id="7173" name="Picture 1" descr="attention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25" y="1345141"/>
            <a:ext cx="3355975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9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0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599267" y="6356350"/>
            <a:ext cx="4405313" cy="365125"/>
          </a:xfrm>
        </p:spPr>
        <p:txBody>
          <a:bodyPr/>
          <a:lstStyle/>
          <a:p>
            <a:r>
              <a:rPr lang="fr-FR" altLang="fr-FR" dirty="0" err="1" smtClean="0"/>
              <a:t>Ceppi</a:t>
            </a:r>
            <a:r>
              <a:rPr lang="fr-FR" altLang="fr-FR" dirty="0" smtClean="0"/>
              <a:t>  Alexandre  </a:t>
            </a:r>
            <a:r>
              <a:rPr lang="fr-FR" altLang="fr-FR" dirty="0" err="1" smtClean="0"/>
              <a:t>Rodde</a:t>
            </a:r>
            <a:r>
              <a:rPr lang="fr-FR" altLang="fr-FR" dirty="0" smtClean="0"/>
              <a:t>  Adrien</a:t>
            </a:r>
            <a:endParaRPr lang="fr-FR" altLang="fr-FR" dirty="0"/>
          </a:p>
        </p:txBody>
      </p:sp>
      <p:sp>
        <p:nvSpPr>
          <p:cNvPr id="8194" name="Rectangle 2"/>
          <p:cNvSpPr>
            <a:spLocks noGrp="1"/>
          </p:cNvSpPr>
          <p:nvPr>
            <p:ph idx="4294967295"/>
          </p:nvPr>
        </p:nvSpPr>
        <p:spPr>
          <a:xfrm>
            <a:off x="829028" y="1273175"/>
            <a:ext cx="6915150" cy="5448300"/>
          </a:xfrm>
        </p:spPr>
        <p:txBody>
          <a:bodyPr/>
          <a:lstStyle/>
          <a:p>
            <a:pPr marL="395288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Préparation de la manipulation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8" indent="0" eaLnBrk="1" hangingPunct="1">
              <a:lnSpc>
                <a:spcPct val="80000"/>
              </a:lnSpc>
              <a:buNone/>
            </a:pPr>
            <a:endParaRPr lang="fr-FR" alt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Principe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Essai de Flottaison</a:t>
            </a: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Test de Chauffage</a:t>
            </a: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Test de Combustion</a:t>
            </a: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Essai de </a:t>
            </a:r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Beilstein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Test de Solvant</a:t>
            </a: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Test d’acidité (papier pH)</a:t>
            </a: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Donnés extraites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Tx/>
              <a:buChar char="•"/>
            </a:pP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342900" eaLnBrk="1" hangingPunct="1">
              <a:lnSpc>
                <a:spcPct val="80000"/>
              </a:lnSpc>
              <a:buFont typeface="Wingdings 3" panose="05040102010807070707" pitchFamily="18" charset="2"/>
              <a:buChar char="}"/>
            </a:pPr>
            <a:endParaRPr lang="fr-FR" altLang="fr-FR" sz="1200" dirty="0"/>
          </a:p>
        </p:txBody>
      </p:sp>
      <p:sp>
        <p:nvSpPr>
          <p:cNvPr id="8197" name="Rectangle 5"/>
          <p:cNvSpPr>
            <a:spLocks noGrp="1"/>
          </p:cNvSpPr>
          <p:nvPr>
            <p:ph type="title" idx="4294967295"/>
          </p:nvPr>
        </p:nvSpPr>
        <p:spPr>
          <a:xfrm>
            <a:off x="-2370665" y="275770"/>
            <a:ext cx="8229600" cy="1143001"/>
          </a:xfrm>
        </p:spPr>
        <p:txBody>
          <a:bodyPr/>
          <a:lstStyle/>
          <a:p>
            <a:pPr eaLnBrk="1" hangingPunct="1"/>
            <a:r>
              <a:rPr lang="fr-FR" altLang="fr-FR" dirty="0"/>
              <a:t>Plan</a:t>
            </a:r>
          </a:p>
        </p:txBody>
      </p:sp>
      <p:sp>
        <p:nvSpPr>
          <p:cNvPr id="8195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361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13" cy="365125"/>
          </a:xfrm>
        </p:spPr>
        <p:txBody>
          <a:bodyPr/>
          <a:lstStyle/>
          <a:p>
            <a:r>
              <a:rPr lang="fr-FR" altLang="fr-FR" dirty="0" err="1" smtClean="0"/>
              <a:t>Ceppi</a:t>
            </a:r>
            <a:r>
              <a:rPr lang="fr-FR" altLang="fr-FR" dirty="0" smtClean="0"/>
              <a:t>  Alexandre  </a:t>
            </a:r>
            <a:r>
              <a:rPr lang="fr-FR" altLang="fr-FR" dirty="0" err="1" smtClean="0"/>
              <a:t>Rodde</a:t>
            </a:r>
            <a:r>
              <a:rPr lang="fr-FR" altLang="fr-FR" dirty="0" smtClean="0"/>
              <a:t>  Adrien</a:t>
            </a:r>
            <a:endParaRPr lang="fr-FR" alt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1010003" y="491780"/>
            <a:ext cx="88279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sz="4000" dirty="0">
                <a:latin typeface="+mj-lt"/>
              </a:rPr>
              <a:t>Préparation de la manipulation</a:t>
            </a:r>
          </a:p>
          <a:p>
            <a:endParaRPr lang="fr-FR" sz="5000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7364" y="1941630"/>
            <a:ext cx="4214636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latin typeface="Arial" charset="0"/>
                <a:cs typeface="Arial" charset="0"/>
              </a:rPr>
              <a:t> </a:t>
            </a:r>
            <a:r>
              <a:rPr lang="fr-FR" altLang="fr-FR" u="sng" dirty="0">
                <a:latin typeface="Arial" charset="0"/>
                <a:cs typeface="Arial" charset="0"/>
              </a:rPr>
              <a:t>Consignes de sécurité :</a:t>
            </a:r>
            <a:r>
              <a:rPr lang="fr-FR" altLang="fr-FR" dirty="0"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charset="0"/>
                <a:cs typeface="Arial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charset="0"/>
                <a:cs typeface="Arial" charset="0"/>
              </a:rPr>
              <a:t>	- lunettes de protection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charset="0"/>
                <a:cs typeface="Arial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charset="0"/>
                <a:cs typeface="Arial" charset="0"/>
              </a:rPr>
              <a:t>	- blouse en coton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charset="0"/>
                <a:cs typeface="Arial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charset="0"/>
                <a:cs typeface="Arial" charset="0"/>
              </a:rPr>
              <a:t>	- éviter de respirer </a:t>
            </a:r>
            <a:r>
              <a:rPr lang="fr-FR" altLang="fr-FR" dirty="0" smtClean="0">
                <a:latin typeface="Arial" charset="0"/>
                <a:cs typeface="Arial" charset="0"/>
              </a:rPr>
              <a:t>les 	vapeurs d'acétone</a:t>
            </a:r>
            <a:endParaRPr lang="fr-FR" altLang="fr-FR" dirty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charset="0"/>
                <a:cs typeface="Arial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charset="0"/>
                <a:cs typeface="Arial" charset="0"/>
              </a:rPr>
              <a:t>	- résidus à récupérer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charset="0"/>
                <a:cs typeface="Arial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charset="0"/>
                <a:cs typeface="Arial" charset="0"/>
              </a:rPr>
              <a:t>	- tests papier pH et </a:t>
            </a:r>
            <a:r>
              <a:rPr lang="fr-FR" altLang="fr-FR" dirty="0" smtClean="0">
                <a:latin typeface="Arial" charset="0"/>
                <a:cs typeface="Arial" charset="0"/>
              </a:rPr>
              <a:t>	combustion sous </a:t>
            </a:r>
            <a:r>
              <a:rPr lang="fr-FR" altLang="fr-FR" dirty="0">
                <a:latin typeface="Arial" charset="0"/>
                <a:cs typeface="Arial" charset="0"/>
              </a:rPr>
              <a:t>hotte </a:t>
            </a:r>
            <a:r>
              <a:rPr lang="fr-FR" altLang="fr-FR" dirty="0" smtClean="0">
                <a:latin typeface="Arial" charset="0"/>
                <a:cs typeface="Arial" charset="0"/>
              </a:rPr>
              <a:t>	aspirante</a:t>
            </a:r>
            <a:endParaRPr lang="fr-FR" altLang="fr-FR" dirty="0">
              <a:latin typeface="Arial" charset="0"/>
              <a:cs typeface="Arial" charset="0"/>
            </a:endParaRPr>
          </a:p>
        </p:txBody>
      </p: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77712"/>
              </p:ext>
            </p:extLst>
          </p:nvPr>
        </p:nvGraphicFramePr>
        <p:xfrm>
          <a:off x="4572000" y="2495680"/>
          <a:ext cx="408877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387"/>
                <a:gridCol w="204438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b="0" u="none" dirty="0" smtClean="0">
                          <a:latin typeface="Arial" charset="0"/>
                          <a:cs typeface="Arial" charset="0"/>
                        </a:rPr>
                        <a:t>Matériel nécessaire 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échantillons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agitateur en verre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bec Bunsen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bécher de 250 </a:t>
                      </a:r>
                      <a:r>
                        <a:rPr lang="fr-FR" altLang="fr-FR" sz="1400" b="0" dirty="0" err="1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mL</a:t>
                      </a:r>
                      <a:endParaRPr lang="fr-FR" altLang="fr-FR" sz="1400" b="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pince en bois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bécher de 100 </a:t>
                      </a:r>
                      <a:r>
                        <a:rPr lang="fr-FR" altLang="fr-FR" sz="1400" b="0" dirty="0" err="1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mL</a:t>
                      </a:r>
                      <a:endParaRPr lang="fr-FR" altLang="fr-FR" sz="1400" b="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pince métallique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6 tubes à essais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fil de cuivre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eau distillée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rouleau de papier 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acétone + pipette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8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13" cy="365125"/>
          </a:xfrm>
        </p:spPr>
        <p:txBody>
          <a:bodyPr/>
          <a:lstStyle/>
          <a:p>
            <a:r>
              <a:rPr lang="fr-FR" altLang="fr-FR" dirty="0" err="1" smtClean="0"/>
              <a:t>Ceppi</a:t>
            </a:r>
            <a:r>
              <a:rPr lang="fr-FR" altLang="fr-FR" dirty="0" smtClean="0"/>
              <a:t>  Alexandre  </a:t>
            </a:r>
            <a:r>
              <a:rPr lang="fr-FR" altLang="fr-FR" dirty="0" err="1" smtClean="0"/>
              <a:t>Rodde</a:t>
            </a:r>
            <a:r>
              <a:rPr lang="fr-FR" altLang="fr-FR" dirty="0" smtClean="0"/>
              <a:t>  Adrien</a:t>
            </a:r>
            <a:endParaRPr lang="fr-FR" altLang="fr-FR" dirty="0"/>
          </a:p>
        </p:txBody>
      </p:sp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64407"/>
            <a:ext cx="8229600" cy="11430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sz="4000" dirty="0"/>
              <a:t>Principe</a:t>
            </a:r>
          </a:p>
        </p:txBody>
      </p:sp>
      <p:sp>
        <p:nvSpPr>
          <p:cNvPr id="9219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" name="Rectangle 1"/>
          <p:cNvSpPr/>
          <p:nvPr/>
        </p:nvSpPr>
        <p:spPr>
          <a:xfrm>
            <a:off x="1244601" y="1689165"/>
            <a:ext cx="6970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altLang="fr-FR" dirty="0">
                <a:latin typeface="Arial" charset="0"/>
                <a:cs typeface="Arial" charset="0"/>
              </a:rPr>
              <a:t>Pour identifier les échantillons, on les soumet à divers </a:t>
            </a:r>
            <a:r>
              <a:rPr lang="fr-FR" altLang="fr-FR" dirty="0" smtClean="0">
                <a:latin typeface="Arial" charset="0"/>
                <a:cs typeface="Arial" charset="0"/>
              </a:rPr>
              <a:t>tests:</a:t>
            </a:r>
          </a:p>
          <a:p>
            <a:pPr>
              <a:buFont typeface="Wingdings" pitchFamily="2" charset="2"/>
              <a:buChar char="§"/>
            </a:pPr>
            <a:endParaRPr lang="fr-FR" altLang="fr-FR" dirty="0">
              <a:latin typeface="Arial" charset="0"/>
              <a:cs typeface="Arial" charset="0"/>
            </a:endParaRPr>
          </a:p>
          <a:p>
            <a:r>
              <a:rPr lang="fr-FR" altLang="fr-FR" dirty="0">
                <a:latin typeface="Arial" charset="0"/>
                <a:cs typeface="Arial" charset="0"/>
              </a:rPr>
              <a:t>		- Test de ramollissement</a:t>
            </a:r>
          </a:p>
          <a:p>
            <a:r>
              <a:rPr lang="fr-FR" altLang="fr-FR" dirty="0">
                <a:latin typeface="Arial" charset="0"/>
                <a:cs typeface="Arial" charset="0"/>
              </a:rPr>
              <a:t>		- Test de flottaison</a:t>
            </a:r>
          </a:p>
          <a:p>
            <a:r>
              <a:rPr lang="fr-FR" altLang="fr-FR" dirty="0">
                <a:latin typeface="Arial" charset="0"/>
                <a:cs typeface="Arial" charset="0"/>
              </a:rPr>
              <a:t>		- Test de </a:t>
            </a:r>
            <a:r>
              <a:rPr lang="fr-FR" altLang="fr-FR" dirty="0" err="1">
                <a:latin typeface="Arial" charset="0"/>
                <a:cs typeface="Arial" charset="0"/>
              </a:rPr>
              <a:t>Belstein</a:t>
            </a:r>
            <a:endParaRPr lang="fr-FR" altLang="fr-FR" dirty="0">
              <a:latin typeface="Arial" charset="0"/>
              <a:cs typeface="Arial" charset="0"/>
            </a:endParaRPr>
          </a:p>
          <a:p>
            <a:r>
              <a:rPr lang="fr-FR" altLang="fr-FR" dirty="0">
                <a:latin typeface="Arial" charset="0"/>
                <a:cs typeface="Arial" charset="0"/>
              </a:rPr>
              <a:t>		- Test du solvant (acétone)</a:t>
            </a:r>
          </a:p>
          <a:p>
            <a:r>
              <a:rPr lang="fr-FR" altLang="fr-FR" dirty="0">
                <a:latin typeface="Arial" charset="0"/>
                <a:cs typeface="Arial" charset="0"/>
              </a:rPr>
              <a:t>		- Test du papier pH (basique=PA)</a:t>
            </a:r>
          </a:p>
          <a:p>
            <a:r>
              <a:rPr lang="fr-FR" altLang="fr-FR" dirty="0">
                <a:latin typeface="Arial" charset="0"/>
                <a:cs typeface="Arial" charset="0"/>
              </a:rPr>
              <a:t>		- Test de combustion</a:t>
            </a:r>
          </a:p>
          <a:p>
            <a:r>
              <a:rPr lang="fr-FR" altLang="fr-FR" dirty="0">
                <a:latin typeface="Arial" charset="0"/>
                <a:cs typeface="Arial" charset="0"/>
              </a:rPr>
              <a:t>		</a:t>
            </a:r>
            <a:endParaRPr lang="fr-FR" altLang="fr-FR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endParaRPr lang="fr-FR" altLang="fr-FR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altLang="fr-FR" dirty="0">
                <a:latin typeface="Arial" charset="0"/>
                <a:cs typeface="Arial" charset="0"/>
              </a:rPr>
              <a:t>Ceux-ci sont répertoriés dans un organigramme et suivant une chronologie.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43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13" cy="365125"/>
          </a:xfrm>
        </p:spPr>
        <p:txBody>
          <a:bodyPr/>
          <a:lstStyle/>
          <a:p>
            <a:r>
              <a:rPr lang="fr-FR" altLang="fr-FR" dirty="0" err="1" smtClean="0">
                <a:solidFill>
                  <a:srgbClr val="04617B">
                    <a:shade val="90000"/>
                  </a:srgbClr>
                </a:solidFill>
              </a:rPr>
              <a:t>Ceppi</a:t>
            </a:r>
            <a:r>
              <a:rPr lang="fr-FR" altLang="fr-FR" dirty="0" smtClean="0">
                <a:solidFill>
                  <a:srgbClr val="04617B">
                    <a:shade val="90000"/>
                  </a:srgbClr>
                </a:solidFill>
              </a:rPr>
              <a:t>  Alexandre  </a:t>
            </a:r>
            <a:r>
              <a:rPr lang="fr-FR" altLang="fr-FR" dirty="0" err="1" smtClean="0">
                <a:solidFill>
                  <a:srgbClr val="04617B">
                    <a:shade val="90000"/>
                  </a:srgbClr>
                </a:solidFill>
              </a:rPr>
              <a:t>Rodde</a:t>
            </a:r>
            <a:r>
              <a:rPr lang="fr-FR" altLang="fr-FR" dirty="0" smtClean="0">
                <a:solidFill>
                  <a:srgbClr val="04617B">
                    <a:shade val="90000"/>
                  </a:srgbClr>
                </a:solidFill>
              </a:rPr>
              <a:t>  Adrien</a:t>
            </a:r>
            <a:endParaRPr lang="fr-FR" altLang="fr-FR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0" y="282575"/>
            <a:ext cx="8229600" cy="1143000"/>
          </a:xfrm>
        </p:spPr>
        <p:txBody>
          <a:bodyPr/>
          <a:lstStyle/>
          <a:p>
            <a:pPr algn="ctr" eaLnBrk="1" hangingPunct="1"/>
            <a:r>
              <a:rPr lang="fr-FR" altLang="fr-FR" sz="4000" dirty="0"/>
              <a:t>Test de chauffage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4294967295"/>
          </p:nvPr>
        </p:nvSpPr>
        <p:spPr>
          <a:xfrm>
            <a:off x="1007004" y="1398764"/>
            <a:ext cx="7459662" cy="43894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Objectif : déterminer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si le polymère est un thermodurcissable ou thermoplastique 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Méthode : Appliquer une source de chaleur sur l’échantillon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Analyse : Si l’échantillon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 se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ramollit pas il s’agit d’un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thermodurcissable, et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inversement pour le thermoplastique</a:t>
            </a: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268" name="Text Box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11269" name="Picture 2" descr="http://www.sgm.univ-savoie.fr/LP/carac_2010/Beaufort_Pellegrinelli_Rabouille/Reconnaissance/Reconnaissance_fichiers/slide0016_image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622" y="3945113"/>
            <a:ext cx="2592387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86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13" cy="365125"/>
          </a:xfrm>
        </p:spPr>
        <p:txBody>
          <a:bodyPr/>
          <a:lstStyle/>
          <a:p>
            <a:r>
              <a:rPr lang="fr-FR" altLang="fr-FR" dirty="0" err="1" smtClean="0"/>
              <a:t>Ceppi</a:t>
            </a:r>
            <a:r>
              <a:rPr lang="fr-FR" altLang="fr-FR" dirty="0" smtClean="0"/>
              <a:t>  Alexandre  </a:t>
            </a:r>
            <a:r>
              <a:rPr lang="fr-FR" altLang="fr-FR" dirty="0" err="1" smtClean="0"/>
              <a:t>Rodde</a:t>
            </a:r>
            <a:r>
              <a:rPr lang="fr-FR" altLang="fr-FR" dirty="0" smtClean="0"/>
              <a:t>  Adrien</a:t>
            </a:r>
            <a:endParaRPr lang="fr-FR" altLang="fr-FR" dirty="0"/>
          </a:p>
        </p:txBody>
      </p:sp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76200" y="246062"/>
            <a:ext cx="8229600" cy="1143001"/>
          </a:xfrm>
        </p:spPr>
        <p:txBody>
          <a:bodyPr/>
          <a:lstStyle/>
          <a:p>
            <a:pPr algn="ctr" eaLnBrk="1" hangingPunct="1"/>
            <a:r>
              <a:rPr lang="fr-FR" altLang="fr-FR" sz="4000" dirty="0"/>
              <a:t>Essai de Flottaison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4294967295"/>
          </p:nvPr>
        </p:nvSpPr>
        <p:spPr>
          <a:xfrm>
            <a:off x="768350" y="1193624"/>
            <a:ext cx="7766050" cy="4679950"/>
          </a:xfrm>
        </p:spPr>
        <p:txBody>
          <a:bodyPr>
            <a:normAutofit lnSpcReduction="10000"/>
          </a:bodyPr>
          <a:lstStyle/>
          <a:p>
            <a:pPr marL="395288" indent="-285750"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Objectif : Déterminer si le polymère appartient à la famille des polyoléfines (d&lt;1) ou non (d&gt;1).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288" indent="-285750" eaLnBrk="1" hangingPunct="1"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288" indent="-285750"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Méthode :  Placer un échantillon en immersion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dans de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l’eau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5288" indent="-285750"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288" indent="-285750"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Analyse : Si l’échantillon flotte sa densité est inférieure à celle de l’eau et inversement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       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288" indent="-285750" eaLnBrk="1" hangingPunct="1"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288" indent="-285750" eaLnBrk="1" hangingPunct="1"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288" indent="-285750" eaLnBrk="1" hangingPunct="1"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288" indent="-285750" eaLnBrk="1" hangingPunct="1">
              <a:buFontTx/>
              <a:buChar char="•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288" indent="-285750" eaLnBrk="1" hangingPunct="1">
              <a:buFontTx/>
              <a:buChar char="•"/>
            </a:pPr>
            <a:endParaRPr lang="fr-FR" alt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8" indent="0" eaLnBrk="1" hangingPunct="1">
              <a:buNone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288" indent="-285750" eaLnBrk="1" hangingPunct="1">
              <a:buFont typeface="Wingdings 2" panose="05020102010507070707" pitchFamily="18" charset="2"/>
              <a:buNone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Remarque : Si on cherche à caractériser un copeau il est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nécessaire d’ajouter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un agent abaissent la tension superficielle.</a:t>
            </a:r>
          </a:p>
        </p:txBody>
      </p:sp>
      <p:sp>
        <p:nvSpPr>
          <p:cNvPr id="10244" name="Text Box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5</a:t>
            </a:r>
          </a:p>
        </p:txBody>
      </p:sp>
      <p:pic>
        <p:nvPicPr>
          <p:cNvPr id="10245" name="Picture 2" descr="http://www.sgm.univ-savoie.fr/LP/carac_2010/Beaufort_Pellegrinelli_Rabouille/Reconnaissance/Reconnaissance_fichiers/slide0017_image0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386" y="3075340"/>
            <a:ext cx="1676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32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13" cy="365125"/>
          </a:xfrm>
        </p:spPr>
        <p:txBody>
          <a:bodyPr/>
          <a:lstStyle/>
          <a:p>
            <a:r>
              <a:rPr lang="fr-FR" altLang="fr-FR" dirty="0" err="1" smtClean="0">
                <a:solidFill>
                  <a:srgbClr val="04617B">
                    <a:shade val="90000"/>
                  </a:srgbClr>
                </a:solidFill>
              </a:rPr>
              <a:t>Ceppi</a:t>
            </a:r>
            <a:r>
              <a:rPr lang="fr-FR" altLang="fr-FR" dirty="0" smtClean="0">
                <a:solidFill>
                  <a:srgbClr val="04617B">
                    <a:shade val="90000"/>
                  </a:srgbClr>
                </a:solidFill>
              </a:rPr>
              <a:t>  Alexandre  </a:t>
            </a:r>
            <a:r>
              <a:rPr lang="fr-FR" altLang="fr-FR" dirty="0" err="1" smtClean="0">
                <a:solidFill>
                  <a:srgbClr val="04617B">
                    <a:shade val="90000"/>
                  </a:srgbClr>
                </a:solidFill>
              </a:rPr>
              <a:t>Rodde</a:t>
            </a:r>
            <a:r>
              <a:rPr lang="fr-FR" altLang="fr-FR" dirty="0" smtClean="0">
                <a:solidFill>
                  <a:srgbClr val="04617B">
                    <a:shade val="90000"/>
                  </a:srgbClr>
                </a:solidFill>
              </a:rPr>
              <a:t>  Adrien</a:t>
            </a:r>
            <a:endParaRPr lang="fr-FR" altLang="fr-FR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0" y="253193"/>
            <a:ext cx="8229600" cy="1143000"/>
          </a:xfrm>
        </p:spPr>
        <p:txBody>
          <a:bodyPr/>
          <a:lstStyle/>
          <a:p>
            <a:pPr algn="ctr" eaLnBrk="1" hangingPunct="1"/>
            <a:r>
              <a:rPr lang="fr-FR" altLang="fr-FR" sz="4000" dirty="0"/>
              <a:t>Essai de </a:t>
            </a:r>
            <a:r>
              <a:rPr lang="fr-FR" altLang="fr-FR" sz="4000" dirty="0" err="1"/>
              <a:t>Beilstein</a:t>
            </a:r>
            <a:endParaRPr lang="fr-FR" altLang="fr-FR" sz="4000" dirty="0"/>
          </a:p>
        </p:txBody>
      </p:sp>
      <p:sp>
        <p:nvSpPr>
          <p:cNvPr id="13315" name="Rectangle 3"/>
          <p:cNvSpPr>
            <a:spLocks noGrp="1"/>
          </p:cNvSpPr>
          <p:nvPr>
            <p:ph idx="4294967295"/>
          </p:nvPr>
        </p:nvSpPr>
        <p:spPr>
          <a:xfrm>
            <a:off x="1119188" y="1500893"/>
            <a:ext cx="7186612" cy="43894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Objectif : Caractériser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la présence ou non de composée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halogène (principalement du chlore)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dans le matériau.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Méthode : D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époser un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corps incandescent sur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l’échantillon.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Ensuite on vient réintroduire le corps dans la flamme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Analyse : Si une flamme verte apparaît, le test est positif</a:t>
            </a:r>
          </a:p>
        </p:txBody>
      </p:sp>
      <p:sp>
        <p:nvSpPr>
          <p:cNvPr id="13316" name="Text Box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8</a:t>
            </a: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4" y="3990270"/>
            <a:ext cx="2841625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38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13" cy="365125"/>
          </a:xfrm>
        </p:spPr>
        <p:txBody>
          <a:bodyPr/>
          <a:lstStyle/>
          <a:p>
            <a:r>
              <a:rPr lang="fr-FR" altLang="fr-FR" dirty="0" err="1" smtClean="0">
                <a:solidFill>
                  <a:srgbClr val="04617B">
                    <a:shade val="90000"/>
                  </a:srgbClr>
                </a:solidFill>
              </a:rPr>
              <a:t>Ceppi</a:t>
            </a:r>
            <a:r>
              <a:rPr lang="fr-FR" altLang="fr-FR" dirty="0" smtClean="0">
                <a:solidFill>
                  <a:srgbClr val="04617B">
                    <a:shade val="90000"/>
                  </a:srgbClr>
                </a:solidFill>
              </a:rPr>
              <a:t>  Alexandre  </a:t>
            </a:r>
            <a:r>
              <a:rPr lang="fr-FR" altLang="fr-FR" dirty="0" err="1" smtClean="0">
                <a:solidFill>
                  <a:srgbClr val="04617B">
                    <a:shade val="90000"/>
                  </a:srgbClr>
                </a:solidFill>
              </a:rPr>
              <a:t>Rodde</a:t>
            </a:r>
            <a:r>
              <a:rPr lang="fr-FR" altLang="fr-FR" dirty="0" smtClean="0">
                <a:solidFill>
                  <a:srgbClr val="04617B">
                    <a:shade val="90000"/>
                  </a:srgbClr>
                </a:solidFill>
              </a:rPr>
              <a:t>  Adrien</a:t>
            </a:r>
            <a:endParaRPr lang="fr-FR" altLang="fr-FR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0" y="256645"/>
            <a:ext cx="8229600" cy="1143001"/>
          </a:xfrm>
        </p:spPr>
        <p:txBody>
          <a:bodyPr/>
          <a:lstStyle/>
          <a:p>
            <a:pPr algn="ctr" eaLnBrk="1" hangingPunct="1"/>
            <a:r>
              <a:rPr lang="fr-FR" altLang="fr-FR" sz="4000" dirty="0"/>
              <a:t>Test de Solvant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4294967295"/>
          </p:nvPr>
        </p:nvSpPr>
        <p:spPr>
          <a:xfrm>
            <a:off x="1227137" y="1205154"/>
            <a:ext cx="7078663" cy="423862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Objectif: Déterminer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si le matériau est soluble ou non.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Méthode: Plonger un échantillon dans un récipient contenant un </a:t>
            </a:r>
            <a:r>
              <a:rPr lang="fr-FR" alt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solvant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Analyse : Si un précipité ou un ramollissement apparaît alors le test est positif</a:t>
            </a:r>
          </a:p>
        </p:txBody>
      </p:sp>
      <p:sp>
        <p:nvSpPr>
          <p:cNvPr id="14340" name="Text Box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1D4577"/>
                </a:solidFill>
                <a:latin typeface="Arial" panose="020B0604020202020204" pitchFamily="34" charset="0"/>
              </a:rPr>
              <a:t>9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3" y="3239911"/>
            <a:ext cx="2232025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959556" y="5443779"/>
            <a:ext cx="6965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Remarque : Ce test est souvent peu efficace et peu exploitable. Il est donc préférable de confirmer les résultats par spectrométrie IR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8227"/>
            <a:ext cx="2381250" cy="1238250"/>
          </a:xfrm>
          <a:prstGeom prst="rect">
            <a:avLst/>
          </a:prstGeom>
        </p:spPr>
      </p:pic>
      <p:sp>
        <p:nvSpPr>
          <p:cNvPr id="10" name="Sous-titre 2"/>
          <p:cNvSpPr txBox="1">
            <a:spLocks/>
          </p:cNvSpPr>
          <p:nvPr/>
        </p:nvSpPr>
        <p:spPr>
          <a:xfrm rot="16200000">
            <a:off x="-2039938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Reconnaissance des polymères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07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Thèm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anose="020B0602030504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anose="020B0602030504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Conception personnalisé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anose="020B0602030504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anose="020B0602030504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hème-caracterisation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Thème-caracteris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anose="020B0602030504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anose="020B0602030504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Thème1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Thèm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anose="020B0602030504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anose="020B0602030504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Thème1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2_Thèm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anose="020B0602030504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anose="020B0602030504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564</TotalTime>
  <Words>690</Words>
  <Application>Microsoft Office PowerPoint</Application>
  <PresentationFormat>Affichage à l'écran (4:3)</PresentationFormat>
  <Paragraphs>173</Paragraphs>
  <Slides>14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Thème1</vt:lpstr>
      <vt:lpstr>Conception personnalisée</vt:lpstr>
      <vt:lpstr>1_Thème-caracterisation</vt:lpstr>
      <vt:lpstr>1_Thème1</vt:lpstr>
      <vt:lpstr>2_Thème1</vt:lpstr>
      <vt:lpstr>Thème Office</vt:lpstr>
      <vt:lpstr>Reconnaissance des polymères</vt:lpstr>
      <vt:lpstr>Mise en garde</vt:lpstr>
      <vt:lpstr>Plan</vt:lpstr>
      <vt:lpstr>Présentation PowerPoint</vt:lpstr>
      <vt:lpstr>Principe</vt:lpstr>
      <vt:lpstr>Test de chauffage</vt:lpstr>
      <vt:lpstr>Essai de Flottaison</vt:lpstr>
      <vt:lpstr>Essai de Beilstein</vt:lpstr>
      <vt:lpstr>Test de Solvant</vt:lpstr>
      <vt:lpstr>Test d’acidité (papier pH)</vt:lpstr>
      <vt:lpstr>Test de Combustion</vt:lpstr>
      <vt:lpstr>Données extraites</vt:lpstr>
      <vt:lpstr>Lexique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Albert</dc:creator>
  <cp:lastModifiedBy>alexandre</cp:lastModifiedBy>
  <cp:revision>65</cp:revision>
  <dcterms:created xsi:type="dcterms:W3CDTF">2014-02-03T11:26:11Z</dcterms:created>
  <dcterms:modified xsi:type="dcterms:W3CDTF">2016-05-22T13:47:38Z</dcterms:modified>
</cp:coreProperties>
</file>