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0" r:id="rId2"/>
    <p:sldMasterId id="2147483702" r:id="rId3"/>
    <p:sldMasterId id="2147483714" r:id="rId4"/>
    <p:sldMasterId id="2147483715" r:id="rId5"/>
    <p:sldMasterId id="2147483716" r:id="rId6"/>
    <p:sldMasterId id="2147483717" r:id="rId7"/>
    <p:sldMasterId id="2147483718" r:id="rId8"/>
    <p:sldMasterId id="2147483719" r:id="rId9"/>
    <p:sldMasterId id="2147483720" r:id="rId10"/>
    <p:sldMasterId id="2147483843" r:id="rId11"/>
  </p:sldMasterIdLst>
  <p:notesMasterIdLst>
    <p:notesMasterId r:id="rId32"/>
  </p:notesMasterIdLst>
  <p:handoutMasterIdLst>
    <p:handoutMasterId r:id="rId33"/>
  </p:handoutMasterIdLst>
  <p:sldIdLst>
    <p:sldId id="256" r:id="rId12"/>
    <p:sldId id="275" r:id="rId13"/>
    <p:sldId id="27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4" r:id="rId29"/>
    <p:sldId id="276" r:id="rId30"/>
    <p:sldId id="27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400" autoAdjust="0"/>
  </p:normalViewPr>
  <p:slideViewPr>
    <p:cSldViewPr>
      <p:cViewPr varScale="1">
        <p:scale>
          <a:sx n="83" d="100"/>
          <a:sy n="83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endParaRPr lang="fr-FR" alt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endParaRPr lang="fr-FR" altLang="fr-F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endParaRPr lang="fr-FR" altLang="fr-FR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54780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Tahoma"/>
                <a:cs typeface="Arial" charset="0"/>
              </a:defRPr>
            </a:lvl1pPr>
          </a:lstStyle>
          <a:p>
            <a:endParaRPr lang="fr-FR" altLang="fr-F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Tahoma"/>
                <a:cs typeface="Arial" charset="0"/>
              </a:defRPr>
            </a:lvl1pPr>
          </a:lstStyle>
          <a:p>
            <a:endParaRPr lang="fr-FR" altLang="fr-F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latin typeface="Tahoma"/>
                <a:cs typeface="Arial" charset="0"/>
              </a:defRPr>
            </a:lvl1pPr>
          </a:lstStyle>
          <a:p>
            <a:endParaRPr lang="fr-FR" altLang="fr-FR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latin typeface="Tahoma"/>
                <a:cs typeface="Arial" charset="0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025381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fr-FR" altLang="fr-FR"/>
              <a:t>‹N°›</a:t>
            </a:r>
          </a:p>
        </p:txBody>
      </p:sp>
      <p:sp>
        <p:nvSpPr>
          <p:cNvPr id="33794" name="Text Box 2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latin typeface="Tahoma"/>
              </a:rPr>
              <a:t>1</a:t>
            </a:r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456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7642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02712097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4733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5432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578383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709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73813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33965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21917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7552617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203078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23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2827110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30327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658120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351395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664223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454770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96906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384563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93299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03879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4788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638452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165767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6684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14217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68300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142915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343286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25468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879671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84113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3242794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66756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859818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9306716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638052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150439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782808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04998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913484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893160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21051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5533859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599448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699601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111217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8902356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2112266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722739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1736050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0162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04929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2656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7991709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7580808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9462453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6101718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7035510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8346651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5522004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7762893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510888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9543171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8811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23034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8484984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899964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9712594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544211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2906136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051923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176860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068652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323114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45186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0487791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095533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4536393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2070631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2916541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1326944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667509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6429907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3253193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955412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98788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1218057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9092713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41328644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7715986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569218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997550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2578064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55959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3808783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665078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72164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653682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6700706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7730075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5511779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9204594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01791329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80532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739038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920944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7358012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0464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51464940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855669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07001888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935163"/>
            <a:ext cx="351631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8900" y="1935163"/>
            <a:ext cx="35179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727992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4640152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1204320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7375674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13805746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387795614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71924944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91156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1027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sp>
        <p:nvSpPr>
          <p:cNvPr id="1030" name="Rectangle 6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31" name="Rectangle 7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32" name="Rectangle 8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1033" name="Rectangle 9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1034" name="Rectangle 10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1038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1041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1036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AutoShape 13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05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10243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10252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253" name="Text Box 13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10255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10247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10249" name="Text Box 9"/>
          <p:cNvSpPr txBox="1">
            <a:spLocks noChangeArrowheads="1"/>
          </p:cNvSpPr>
          <p:nvPr userDrawn="1"/>
        </p:nvSpPr>
        <p:spPr bwMode="auto">
          <a:xfrm>
            <a:off x="0" y="2695575"/>
            <a:ext cx="172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Présentation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Fonctionnement</a:t>
            </a:r>
          </a:p>
          <a:p>
            <a:r>
              <a:rPr lang="fr-FR" altLang="fr-FR" sz="1400"/>
              <a:t>4/ Formation d’image</a:t>
            </a:r>
          </a:p>
          <a:p>
            <a:r>
              <a:rPr lang="fr-FR" altLang="fr-FR" sz="1400"/>
              <a:t>5/ Données extraites</a:t>
            </a:r>
          </a:p>
          <a:p>
            <a:r>
              <a:rPr lang="fr-FR" altLang="fr-FR" sz="1400"/>
              <a:t>6/ Exemple</a:t>
            </a:r>
          </a:p>
          <a:p>
            <a:r>
              <a:rPr lang="fr-FR" altLang="fr-FR" sz="1400"/>
              <a:t>7/ Interrelation</a:t>
            </a:r>
          </a:p>
          <a:p>
            <a:r>
              <a:rPr lang="fr-FR" altLang="fr-FR" sz="1400"/>
              <a:t>8/ Lexique</a:t>
            </a:r>
          </a:p>
          <a:p>
            <a:r>
              <a:rPr lang="fr-FR" altLang="fr-FR" sz="1400"/>
              <a:t>9/ Sources</a:t>
            </a:r>
          </a:p>
        </p:txBody>
      </p:sp>
      <p:sp>
        <p:nvSpPr>
          <p:cNvPr id="10250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51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277080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altLang="fr-FR" smtClean="0"/>
              <a:t>17/05/2014</a:t>
            </a: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altLang="fr-FR" smtClean="0"/>
              <a:t>CHARROIN Julien - SENG Kes Albert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altLang="fr-FR" smtClean="0"/>
              <a:t>‹N°›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38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+mn-lt"/>
                <a:cs typeface="Arial" charset="0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+mn-lt"/>
                <a:cs typeface="Arial" charset="0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+mn-lt"/>
                <a:cs typeface="Arial" charset="0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73363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2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1" dir="12900231" algn="tl" rotWithShape="0">
              <a:srgbClr val="000000">
                <a:alpha val="46999"/>
              </a:srgbClr>
            </a:outerShdw>
          </a:effectLst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altLang="fr-FR">
              <a:solidFill>
                <a:srgbClr val="FFFFFF"/>
              </a:solidFill>
            </a:endParaRPr>
          </a:p>
        </p:txBody>
      </p:sp>
      <p:sp>
        <p:nvSpPr>
          <p:cNvPr id="3076" name="AutoShape 4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0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7" name="AutoShape 5"/>
          <p:cNvGrpSpPr>
            <a:grpSpLocks/>
          </p:cNvGrpSpPr>
          <p:nvPr/>
        </p:nvGrpSpPr>
        <p:grpSpPr bwMode="auto">
          <a:xfrm>
            <a:off x="4383088" y="6248400"/>
            <a:ext cx="4760912" cy="609600"/>
            <a:chOff x="2761" y="3936"/>
            <a:chExt cx="2999" cy="384"/>
          </a:xfrm>
        </p:grpSpPr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3936"/>
              <a:ext cx="2999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 rot="10800000">
              <a:off x="2760" y="3918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sp>
        <p:nvSpPr>
          <p:cNvPr id="3080" name="Rectangl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3081" name="Rectangle 9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3082" name="Rectangle 10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3083" name="Rectangle 11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3084" name="Rectangle 12"/>
          <p:cNvSpPr>
            <a:spLocks noGrp="1"/>
          </p:cNvSpPr>
          <p:nvPr>
            <p:ph type="sldNum" sz="quarter" idx="4"/>
          </p:nvPr>
        </p:nvSpPr>
        <p:spPr bwMode="auto"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8135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4099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4111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12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4114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4103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924175"/>
            <a:ext cx="16192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Définition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Caractérisation</a:t>
            </a:r>
          </a:p>
          <a:p>
            <a:r>
              <a:rPr lang="fr-FR" altLang="fr-FR" sz="1400"/>
              <a:t>4/ Exemple</a:t>
            </a:r>
          </a:p>
          <a:p>
            <a:r>
              <a:rPr lang="fr-FR" altLang="fr-FR" sz="1400"/>
              <a:t>5/ Conclusion</a:t>
            </a:r>
          </a:p>
          <a:p>
            <a:r>
              <a:rPr lang="fr-FR" altLang="fr-FR" sz="1400"/>
              <a:t>6/ Interrelation</a:t>
            </a:r>
          </a:p>
          <a:p>
            <a:r>
              <a:rPr lang="fr-FR" altLang="fr-FR" sz="1400"/>
              <a:t>7/ Lexique</a:t>
            </a:r>
          </a:p>
          <a:p>
            <a:r>
              <a:rPr lang="fr-FR" altLang="fr-FR" sz="1400"/>
              <a:t>8/ Sources</a:t>
            </a:r>
          </a:p>
        </p:txBody>
      </p:sp>
      <p:sp>
        <p:nvSpPr>
          <p:cNvPr id="4106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4107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4108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4109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4110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9670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5123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5135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5138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5127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-34925" y="2695575"/>
            <a:ext cx="172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Présentation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Fonctionnement</a:t>
            </a:r>
          </a:p>
          <a:p>
            <a:r>
              <a:rPr lang="fr-FR" altLang="fr-FR" sz="1400"/>
              <a:t>4/ Formation d’image</a:t>
            </a:r>
          </a:p>
          <a:p>
            <a:r>
              <a:rPr lang="fr-FR" altLang="fr-FR" sz="1400"/>
              <a:t>5/ Données extraites</a:t>
            </a:r>
          </a:p>
          <a:p>
            <a:r>
              <a:rPr lang="fr-FR" altLang="fr-FR" sz="1400"/>
              <a:t>6/ Exemple</a:t>
            </a:r>
          </a:p>
          <a:p>
            <a:r>
              <a:rPr lang="fr-FR" altLang="fr-FR" sz="1400"/>
              <a:t>7/ Interrelation</a:t>
            </a:r>
          </a:p>
          <a:p>
            <a:r>
              <a:rPr lang="fr-FR" altLang="fr-FR" sz="1400"/>
              <a:t>8/ Lexique</a:t>
            </a:r>
          </a:p>
          <a:p>
            <a:r>
              <a:rPr lang="fr-FR" altLang="fr-FR" sz="1400"/>
              <a:t>9/ Sources</a:t>
            </a:r>
          </a:p>
        </p:txBody>
      </p:sp>
      <p:sp>
        <p:nvSpPr>
          <p:cNvPr id="5130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5131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5132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5133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5134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70451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6147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6159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6162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63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6151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6153" name="Text Box 9"/>
          <p:cNvSpPr txBox="1">
            <a:spLocks noChangeArrowheads="1"/>
          </p:cNvSpPr>
          <p:nvPr userDrawn="1"/>
        </p:nvSpPr>
        <p:spPr bwMode="auto">
          <a:xfrm>
            <a:off x="0" y="2695575"/>
            <a:ext cx="172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Présentation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Fonctionnement</a:t>
            </a:r>
          </a:p>
          <a:p>
            <a:r>
              <a:rPr lang="fr-FR" altLang="fr-FR" sz="1400"/>
              <a:t>4/ Formation d’image</a:t>
            </a:r>
          </a:p>
          <a:p>
            <a:r>
              <a:rPr lang="fr-FR" altLang="fr-FR" sz="1400"/>
              <a:t>5/ Données extraites</a:t>
            </a:r>
          </a:p>
          <a:p>
            <a:r>
              <a:rPr lang="fr-FR" altLang="fr-FR" sz="1400"/>
              <a:t>6/ Exemple</a:t>
            </a:r>
          </a:p>
          <a:p>
            <a:r>
              <a:rPr lang="fr-FR" altLang="fr-FR" sz="1400"/>
              <a:t>7/ Interrelation</a:t>
            </a:r>
          </a:p>
          <a:p>
            <a:r>
              <a:rPr lang="fr-FR" altLang="fr-FR" sz="1400"/>
              <a:t>8/ Lexique</a:t>
            </a:r>
          </a:p>
          <a:p>
            <a:r>
              <a:rPr lang="fr-FR" altLang="fr-FR" sz="1400"/>
              <a:t>9/ Sources</a:t>
            </a:r>
          </a:p>
        </p:txBody>
      </p:sp>
      <p:sp>
        <p:nvSpPr>
          <p:cNvPr id="6154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6155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6156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6157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6158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288084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7171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7183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84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7186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87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7175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7177" name="Text Box 9"/>
          <p:cNvSpPr txBox="1">
            <a:spLocks noChangeArrowheads="1"/>
          </p:cNvSpPr>
          <p:nvPr userDrawn="1"/>
        </p:nvSpPr>
        <p:spPr bwMode="auto">
          <a:xfrm>
            <a:off x="0" y="2695575"/>
            <a:ext cx="172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Présentation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Fonctionnement</a:t>
            </a:r>
          </a:p>
          <a:p>
            <a:r>
              <a:rPr lang="fr-FR" altLang="fr-FR" sz="1400"/>
              <a:t>4/ Formation d’image</a:t>
            </a:r>
          </a:p>
          <a:p>
            <a:r>
              <a:rPr lang="fr-FR" altLang="fr-FR" sz="1400"/>
              <a:t>5/ Données extraites</a:t>
            </a:r>
          </a:p>
          <a:p>
            <a:r>
              <a:rPr lang="fr-FR" altLang="fr-FR" sz="1400"/>
              <a:t>6/ Exemple</a:t>
            </a:r>
          </a:p>
          <a:p>
            <a:r>
              <a:rPr lang="fr-FR" altLang="fr-FR" sz="1400"/>
              <a:t>7/ Interrelation</a:t>
            </a:r>
          </a:p>
          <a:p>
            <a:r>
              <a:rPr lang="fr-FR" altLang="fr-FR" sz="1400"/>
              <a:t>8/ Lexique</a:t>
            </a:r>
          </a:p>
          <a:p>
            <a:r>
              <a:rPr lang="fr-FR" altLang="fr-FR" sz="1400"/>
              <a:t>9/ Sources</a:t>
            </a:r>
          </a:p>
        </p:txBody>
      </p:sp>
      <p:sp>
        <p:nvSpPr>
          <p:cNvPr id="7178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7179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7180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7181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7182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4592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8195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8207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8210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211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8199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8201" name="Text Box 9"/>
          <p:cNvSpPr txBox="1">
            <a:spLocks noChangeArrowheads="1"/>
          </p:cNvSpPr>
          <p:nvPr userDrawn="1"/>
        </p:nvSpPr>
        <p:spPr bwMode="auto">
          <a:xfrm>
            <a:off x="0" y="2695575"/>
            <a:ext cx="172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Présentation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Fonctionnement</a:t>
            </a:r>
          </a:p>
          <a:p>
            <a:r>
              <a:rPr lang="fr-FR" altLang="fr-FR" sz="1400"/>
              <a:t>4/ Formation d’image</a:t>
            </a:r>
          </a:p>
          <a:p>
            <a:r>
              <a:rPr lang="fr-FR" altLang="fr-FR" sz="1400"/>
              <a:t>5/ Données extraites</a:t>
            </a:r>
          </a:p>
          <a:p>
            <a:r>
              <a:rPr lang="fr-FR" altLang="fr-FR" sz="1400"/>
              <a:t>6/ Exemple</a:t>
            </a:r>
          </a:p>
          <a:p>
            <a:r>
              <a:rPr lang="fr-FR" altLang="fr-FR" sz="1400"/>
              <a:t>7/ Interrelation</a:t>
            </a:r>
          </a:p>
          <a:p>
            <a:r>
              <a:rPr lang="fr-FR" altLang="fr-FR" sz="1400"/>
              <a:t>8/ Lexique</a:t>
            </a:r>
          </a:p>
          <a:p>
            <a:r>
              <a:rPr lang="fr-FR" altLang="fr-FR" sz="1400"/>
              <a:t>9/ Sources</a:t>
            </a:r>
          </a:p>
        </p:txBody>
      </p:sp>
      <p:sp>
        <p:nvSpPr>
          <p:cNvPr id="8202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8203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8204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8205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8206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160461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9525 w 5772"/>
              <a:gd name="T1" fmla="*/ 3175 h 656"/>
              <a:gd name="T2" fmla="*/ 4035425 w 5772"/>
              <a:gd name="T3" fmla="*/ 0 h 656"/>
              <a:gd name="T4" fmla="*/ 6943725 w 5772"/>
              <a:gd name="T5" fmla="*/ 582613 h 656"/>
              <a:gd name="T6" fmla="*/ 9153525 w 5772"/>
              <a:gd name="T7" fmla="*/ 87313 h 656"/>
              <a:gd name="T8" fmla="*/ 9163050 w 5772"/>
              <a:gd name="T9" fmla="*/ 338138 h 656"/>
              <a:gd name="T10" fmla="*/ 6829425 w 5772"/>
              <a:gd name="T11" fmla="*/ 696913 h 656"/>
              <a:gd name="T12" fmla="*/ 2362200 w 5772"/>
              <a:gd name="T13" fmla="*/ 319088 h 656"/>
              <a:gd name="T14" fmla="*/ 0 w 5772"/>
              <a:gd name="T15" fmla="*/ 1041401 h 656"/>
              <a:gd name="T16" fmla="*/ 9525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A6FB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8" name="AutoShape 3"/>
          <p:cNvGrpSpPr>
            <a:grpSpLocks/>
          </p:cNvGrpSpPr>
          <p:nvPr/>
        </p:nvGrpSpPr>
        <p:grpSpPr bwMode="auto">
          <a:xfrm>
            <a:off x="4383088" y="-6350"/>
            <a:ext cx="4760912" cy="603250"/>
            <a:chOff x="2761" y="-4"/>
            <a:chExt cx="2999" cy="380"/>
          </a:xfrm>
        </p:grpSpPr>
        <p:pic>
          <p:nvPicPr>
            <p:cNvPr id="9219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1" y="-4"/>
              <a:ext cx="2999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760" y="-5"/>
              <a:ext cx="3000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fr-FR" altLang="fr-FR"/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" y="2165"/>
            <a:chExt cx="91805" cy="6492"/>
          </a:xfrm>
        </p:grpSpPr>
        <p:grpSp>
          <p:nvGrpSpPr>
            <p:cNvPr id="12" name="Forme libre 11"/>
            <p:cNvGrpSpPr>
              <a:grpSpLocks/>
            </p:cNvGrpSpPr>
            <p:nvPr/>
          </p:nvGrpSpPr>
          <p:grpSpPr bwMode="auto">
            <a:xfrm>
              <a:off x="-60" y="-115"/>
              <a:ext cx="91317" cy="10509"/>
              <a:chOff x="-60" y="-243"/>
              <a:chExt cx="91318" cy="10485"/>
            </a:xfrm>
          </p:grpSpPr>
          <p:pic>
            <p:nvPicPr>
              <p:cNvPr id="9231" name="Forme libre 11"/>
              <p:cNvPicPr>
                <a:picLocks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-243"/>
                <a:ext cx="91317" cy="1048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 rot="21435692">
                <a:off x="-292" y="4224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  <p:grpSp>
          <p:nvGrpSpPr>
            <p:cNvPr id="13" name="Forme libre 12"/>
            <p:cNvGrpSpPr>
              <a:grpSpLocks/>
            </p:cNvGrpSpPr>
            <p:nvPr/>
          </p:nvGrpSpPr>
          <p:grpSpPr bwMode="auto">
            <a:xfrm>
              <a:off x="-60" y="617"/>
              <a:ext cx="91561" cy="9104"/>
              <a:chOff x="-60" y="487"/>
              <a:chExt cx="91561" cy="9083"/>
            </a:xfrm>
          </p:grpSpPr>
          <p:pic>
            <p:nvPicPr>
              <p:cNvPr id="9234" name="Forme libre 12"/>
              <p:cNvPicPr>
                <a:picLocks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60" y="487"/>
                <a:ext cx="91560" cy="9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235" name="Text Box 19"/>
              <p:cNvSpPr txBox="1">
                <a:spLocks noChangeArrowheads="1"/>
              </p:cNvSpPr>
              <p:nvPr/>
            </p:nvSpPr>
            <p:spPr bwMode="auto">
              <a:xfrm rot="21435692">
                <a:off x="-217" y="4959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fr-FR"/>
              </a:p>
            </p:txBody>
          </p:sp>
        </p:grpSp>
      </p:grpSp>
      <p:pic>
        <p:nvPicPr>
          <p:cNvPr id="9223" name="Picture 13" descr="Logo_IUT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215063"/>
            <a:ext cx="1893887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AutoShape 8"/>
          <p:cNvSpPr>
            <a:spLocks/>
          </p:cNvSpPr>
          <p:nvPr/>
        </p:nvSpPr>
        <p:spPr bwMode="auto">
          <a:xfrm>
            <a:off x="0" y="2357438"/>
            <a:ext cx="1500188" cy="3000375"/>
          </a:xfrm>
          <a:prstGeom prst="rightBracket">
            <a:avLst>
              <a:gd name="adj" fmla="val 46787"/>
            </a:avLst>
          </a:prstGeom>
          <a:noFill/>
          <a:ln w="19050">
            <a:solidFill>
              <a:srgbClr val="0F6FC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altLang="fr-FR"/>
          </a:p>
        </p:txBody>
      </p:sp>
      <p:sp>
        <p:nvSpPr>
          <p:cNvPr id="9225" name="Text Box 9"/>
          <p:cNvSpPr txBox="1">
            <a:spLocks noChangeArrowheads="1"/>
          </p:cNvSpPr>
          <p:nvPr userDrawn="1"/>
        </p:nvSpPr>
        <p:spPr bwMode="auto">
          <a:xfrm>
            <a:off x="0" y="2695575"/>
            <a:ext cx="1727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1400"/>
              <a:t>1/ Présentation</a:t>
            </a:r>
          </a:p>
          <a:p>
            <a:r>
              <a:rPr lang="fr-FR" altLang="fr-FR" sz="1400"/>
              <a:t>2/ Principe</a:t>
            </a:r>
          </a:p>
          <a:p>
            <a:r>
              <a:rPr lang="fr-FR" altLang="fr-FR" sz="1400"/>
              <a:t>3/ Fonctionnement</a:t>
            </a:r>
          </a:p>
          <a:p>
            <a:r>
              <a:rPr lang="fr-FR" altLang="fr-FR" sz="1400"/>
              <a:t>4/ Formation d’image</a:t>
            </a:r>
          </a:p>
          <a:p>
            <a:r>
              <a:rPr lang="fr-FR" altLang="fr-FR" sz="1400"/>
              <a:t>5/ Données extraites</a:t>
            </a:r>
          </a:p>
          <a:p>
            <a:r>
              <a:rPr lang="fr-FR" altLang="fr-FR" sz="1400"/>
              <a:t>6/ Exemple</a:t>
            </a:r>
          </a:p>
          <a:p>
            <a:r>
              <a:rPr lang="fr-FR" altLang="fr-FR" sz="1400"/>
              <a:t>7/ Interrelation</a:t>
            </a:r>
          </a:p>
          <a:p>
            <a:r>
              <a:rPr lang="fr-FR" altLang="fr-FR" sz="1400"/>
              <a:t>8/ Lexique</a:t>
            </a:r>
          </a:p>
          <a:p>
            <a:r>
              <a:rPr lang="fr-FR" altLang="fr-FR" sz="1400"/>
              <a:t>9/ Sources</a:t>
            </a:r>
          </a:p>
        </p:txBody>
      </p:sp>
      <p:sp>
        <p:nvSpPr>
          <p:cNvPr id="9226" name="Rectangle 10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9227" name="Rectangle 11"/>
          <p:cNvSpPr>
            <a:spLocks noGrp="1"/>
          </p:cNvSpPr>
          <p:nvPr>
            <p:ph type="body" idx="1"/>
          </p:nvPr>
        </p:nvSpPr>
        <p:spPr bwMode="auto">
          <a:xfrm>
            <a:off x="1500188" y="1935163"/>
            <a:ext cx="7186612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9228" name="Rectangle 12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17/05/2014</a:t>
            </a:r>
          </a:p>
        </p:txBody>
      </p:sp>
      <p:sp>
        <p:nvSpPr>
          <p:cNvPr id="9229" name="Rectangle 13"/>
          <p:cNvSpPr>
            <a:spLocks noGrp="1"/>
          </p:cNvSpPr>
          <p:nvPr>
            <p:ph type="ftr" sz="quarter" idx="3"/>
          </p:nvPr>
        </p:nvSpPr>
        <p:spPr bwMode="auto">
          <a:xfrm>
            <a:off x="2667000" y="6356350"/>
            <a:ext cx="44053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de-DE" altLang="fr-FR"/>
              <a:t>CHARROIN Julien - SENG Kes Albert</a:t>
            </a:r>
            <a:endParaRPr lang="fr-FR" altLang="fr-FR"/>
          </a:p>
        </p:txBody>
      </p:sp>
      <p:sp>
        <p:nvSpPr>
          <p:cNvPr id="9230" name="Rectangle 14"/>
          <p:cNvSpPr>
            <a:spLocks noGrp="1"/>
          </p:cNvSpPr>
          <p:nvPr>
            <p:ph type="sldNum" sz="quarter" idx="4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1D4577"/>
                </a:solidFill>
                <a:latin typeface="+mn-lt"/>
                <a:cs typeface="+mn-cs"/>
              </a:defRPr>
            </a:lvl1pPr>
          </a:lstStyle>
          <a:p>
            <a:r>
              <a:rPr lang="fr-FR" altLang="fr-FR"/>
              <a:t>‹N°›</a:t>
            </a:r>
          </a:p>
        </p:txBody>
      </p:sp>
    </p:spTree>
    <p:extLst>
      <p:ext uri="{BB962C8B-B14F-4D97-AF65-F5344CB8AC3E}">
        <p14:creationId xmlns:p14="http://schemas.microsoft.com/office/powerpoint/2010/main" val="401553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09D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09D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1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gm.univ-savoie.fr/LP/Caraterisations-mat&#233;riaux.html" TargetMode="External"/><Relationship Id="rId2" Type="http://schemas.openxmlformats.org/officeDocument/2006/relationships/hyperlink" Target="http://visite.artsetmetiers.free.fr/microscope.html" TargetMode="External"/><Relationship Id="rId1" Type="http://schemas.openxmlformats.org/officeDocument/2006/relationships/slideLayout" Target="../slideLayouts/slideLayout117.xml"/><Relationship Id="rId6" Type="http://schemas.openxmlformats.org/officeDocument/2006/relationships/image" Target="../media/image6.png"/><Relationship Id="rId5" Type="http://schemas.openxmlformats.org/officeDocument/2006/relationships/hyperlink" Target="http://www.crhea.cnrs.fr/crhea/cours/met.pdf" TargetMode="External"/><Relationship Id="rId4" Type="http://schemas.openxmlformats.org/officeDocument/2006/relationships/hyperlink" Target="http://www.scmem.uhp-nancy.fr/Cours%20MET%20v2008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Lionel.Flandin(at)univ-savoie.fr?subject=Probl%E8me%20sur%20le%20site%20web%20LP%20-%20Caract&#233;risation&amp;Body=Bonjour%20Monsieur," TargetMode="External"/><Relationship Id="rId1" Type="http://schemas.openxmlformats.org/officeDocument/2006/relationships/slideLayout" Target="../slideLayouts/slideLayout1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1844824"/>
            <a:ext cx="8229600" cy="1143000"/>
          </a:xfrm>
        </p:spPr>
        <p:txBody>
          <a:bodyPr/>
          <a:lstStyle/>
          <a:p>
            <a:pPr algn="ctr"/>
            <a:r>
              <a:rPr lang="fr-FR" altLang="fr-FR" sz="6000" dirty="0"/>
              <a:t>MET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15616" y="3225552"/>
            <a:ext cx="66976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3200" dirty="0"/>
              <a:t>Microscope Électronique à Transmission</a:t>
            </a:r>
          </a:p>
        </p:txBody>
      </p:sp>
      <p:sp>
        <p:nvSpPr>
          <p:cNvPr id="11269" name="Text Box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-3" y="5750007"/>
            <a:ext cx="9144003" cy="11079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Alexandre </a:t>
            </a:r>
            <a:r>
              <a:rPr lang="fr-FR" sz="2000" b="1" dirty="0" err="1" smtClean="0">
                <a:solidFill>
                  <a:srgbClr val="10069F"/>
                </a:solidFill>
              </a:rPr>
              <a:t>Ceppi</a:t>
            </a:r>
            <a:r>
              <a:rPr lang="fr-FR" sz="2000" b="1" dirty="0" smtClean="0">
                <a:solidFill>
                  <a:srgbClr val="10069F"/>
                </a:solidFill>
              </a:rPr>
              <a:t> – Adrien </a:t>
            </a:r>
            <a:r>
              <a:rPr lang="fr-FR" sz="2000" b="1" dirty="0" err="1" smtClean="0">
                <a:solidFill>
                  <a:srgbClr val="10069F"/>
                </a:solidFill>
              </a:rPr>
              <a:t>Rodde</a:t>
            </a:r>
            <a:endParaRPr lang="fr-FR" sz="2000" b="1" dirty="0" smtClean="0">
              <a:solidFill>
                <a:srgbClr val="10069F"/>
              </a:solidFill>
            </a:endParaRP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Licence professionnelle </a:t>
            </a:r>
            <a:r>
              <a:rPr lang="fr-FR" sz="2000" b="1" dirty="0" err="1" smtClean="0">
                <a:solidFill>
                  <a:srgbClr val="10069F"/>
                </a:solidFill>
              </a:rPr>
              <a:t>Polymer</a:t>
            </a:r>
            <a:r>
              <a:rPr lang="fr-FR" sz="2000" b="1" dirty="0" smtClean="0">
                <a:solidFill>
                  <a:srgbClr val="10069F"/>
                </a:solidFill>
              </a:rPr>
              <a:t> Engineering – 2015-2016</a:t>
            </a: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108520" y="479660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Fonctionnement du MET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115616" y="1701701"/>
            <a:ext cx="4464050" cy="360045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Les lentilles magnétiques intermédiaires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et de projection permettent d’agrandir en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plusieurs étapes l’image objectif et de la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visualiser sur l’écran d’observation.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L’écran est fluorescent, il émet de la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lumière sous l’impact des électrons ce qui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permet l’observation de l’image finale.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Afin de garder une trace de l’image, on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utilise un support photo ou des interfaces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microscope-ordinateur.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2000" dirty="0"/>
          </a:p>
        </p:txBody>
      </p:sp>
      <p:sp>
        <p:nvSpPr>
          <p:cNvPr id="20483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10</a:t>
            </a:r>
          </a:p>
        </p:txBody>
      </p:sp>
      <p:pic>
        <p:nvPicPr>
          <p:cNvPr id="20486" name="Picture 4" descr="micro_electron_sch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12776"/>
            <a:ext cx="2603500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35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468560" y="485800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3600" dirty="0"/>
              <a:t>Interactions électrons - matière</a:t>
            </a:r>
            <a:endParaRPr lang="fr-FR" altLang="fr-FR" sz="4000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7544" y="1628800"/>
            <a:ext cx="5051425" cy="424815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La perception d’une image dépend du contraste.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Ce sont les interactions entre l’échantillon et les électrons qui créent le contraste.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A la sortie de l’échantillon, on distingue 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1) les électrons qui ont cédé de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l’énergie à l’échantillon (microanalyse)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2) les électrons diffusés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élastiquement = diffractés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3) les électrons transmis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Ce sont ces derniers qui permettent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de créer le contraste.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2000" dirty="0"/>
          </a:p>
        </p:txBody>
      </p:sp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628800"/>
            <a:ext cx="2938463" cy="36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93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5076056" y="1196752"/>
            <a:ext cx="3421062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Les électrons transmis n'ayant pas interagi avec l'échantillon 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Les électrons diffusés élastiquement (diffractés), dont les trajectoires se répartissent dans un cône de diffusion 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Les électrons qui ont cédé de l'énergie à l'échantillon (diffusion inélastique). Ils pourront être utilisés en spectrométrie de perte d'énergie (microanalyse chimique de l'échantillon). 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fr-FR" altLang="fr-FR" sz="2000" dirty="0"/>
          </a:p>
          <a:p>
            <a:pPr marL="0" indent="0">
              <a:spcBef>
                <a:spcPct val="0"/>
              </a:spcBef>
              <a:buFontTx/>
              <a:buNone/>
            </a:pPr>
            <a:endParaRPr lang="fr-FR" altLang="fr-FR" sz="2000" dirty="0"/>
          </a:p>
        </p:txBody>
      </p:sp>
      <p:sp>
        <p:nvSpPr>
          <p:cNvPr id="22531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12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04938"/>
            <a:ext cx="3563937" cy="360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8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4182" y="479336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Formation de l’image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4957763" y="4452938"/>
            <a:ext cx="4186237" cy="15113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Tâches claires : faisceau diffracté par des plans en conditions de Bragg (plans réticulaires)</a:t>
            </a:r>
          </a:p>
        </p:txBody>
      </p:sp>
      <p:sp>
        <p:nvSpPr>
          <p:cNvPr id="23555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13</a:t>
            </a:r>
          </a:p>
        </p:txBody>
      </p:sp>
      <p:pic>
        <p:nvPicPr>
          <p:cNvPr id="23558" name="Picture 5" descr="diffr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68463"/>
            <a:ext cx="3252788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6" descr="dif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817" y="1774736"/>
            <a:ext cx="2647950" cy="244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4427984" y="3356992"/>
            <a:ext cx="1645220" cy="7920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234342" y="1469936"/>
            <a:ext cx="2374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400" dirty="0">
                <a:latin typeface="+mj-lt"/>
              </a:rPr>
              <a:t>Diagramme de diffraction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43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71958" y="485350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Formation de l’image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71600" y="1196752"/>
            <a:ext cx="4259263" cy="2663825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Pour les matériaux amorphes, il n’y a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pas de diffraction de Bragg car </a:t>
            </a:r>
            <a:r>
              <a:rPr lang="fr-FR" altLang="fr-FR" sz="1800" dirty="0" smtClean="0">
                <a:latin typeface="+mj-lt"/>
              </a:rPr>
              <a:t>les atomes ne respecte aucun arrangement.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On les marque avec des atomes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lourds. Les e- qui traverse les zones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marquées sont déviés par les atomes lourds.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Les zones marquées apparaissent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sombres.</a:t>
            </a:r>
          </a:p>
        </p:txBody>
      </p:sp>
      <p:sp>
        <p:nvSpPr>
          <p:cNvPr id="24579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14</a:t>
            </a:r>
          </a:p>
        </p:txBody>
      </p:sp>
      <p:pic>
        <p:nvPicPr>
          <p:cNvPr id="24582" name="Picture 5" descr="amorp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3065462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6" descr="polyme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9692"/>
            <a:ext cx="2420938" cy="169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3608561" y="4930922"/>
            <a:ext cx="3433333" cy="368996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39552" y="5906394"/>
            <a:ext cx="410368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dirty="0"/>
              <a:t>mélange PA-PPO  (1 µm 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18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684584" y="557808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2800" dirty="0"/>
              <a:t>Observer les dislocations: contraste fond clair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0" y="1079500"/>
            <a:ext cx="7067550" cy="504031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+mj-lt"/>
              </a:rPr>
              <a:t>Faisceau transmis            Champ clair</a:t>
            </a:r>
          </a:p>
        </p:txBody>
      </p:sp>
      <p:sp>
        <p:nvSpPr>
          <p:cNvPr id="25603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15</a:t>
            </a:r>
          </a:p>
        </p:txBody>
      </p:sp>
      <p:pic>
        <p:nvPicPr>
          <p:cNvPr id="25606" name="Picture 5" descr="champcl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663" y="1700808"/>
            <a:ext cx="3005138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6" descr="zir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299"/>
            <a:ext cx="3017838" cy="209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2051720" y="1210782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fr-FR" altLang="fr-FR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067300" y="4002268"/>
            <a:ext cx="32385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altLang="fr-FR" sz="1600" dirty="0">
                <a:latin typeface="+mj-lt"/>
              </a:rPr>
              <a:t>Dislocations en configuration de glissement dans du zircon (ZrSiO4) déformé expérimentalement. Cliché H. Leroux, LSPES- </a:t>
            </a:r>
            <a:r>
              <a:rPr lang="fr-FR" altLang="fr-FR" sz="1600" dirty="0" err="1">
                <a:latin typeface="+mj-lt"/>
              </a:rPr>
              <a:t>USTLille</a:t>
            </a:r>
            <a:endParaRPr lang="fr-FR" altLang="fr-FR" sz="1600" dirty="0">
              <a:latin typeface="+mj-lt"/>
            </a:endParaRPr>
          </a:p>
          <a:p>
            <a:pPr>
              <a:spcBef>
                <a:spcPct val="50000"/>
              </a:spcBef>
            </a:pPr>
            <a:endParaRPr lang="fr-FR" alt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5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9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684584" y="554037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2800" dirty="0"/>
              <a:t>Observer les dislocations: contraste fond noir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0" y="981075"/>
            <a:ext cx="6130925" cy="504031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2000" dirty="0">
                <a:latin typeface="+mj-lt"/>
              </a:rPr>
              <a:t>Faisceau diffracté            Champ sombre</a:t>
            </a:r>
          </a:p>
        </p:txBody>
      </p:sp>
      <p:sp>
        <p:nvSpPr>
          <p:cNvPr id="26627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16</a:t>
            </a:r>
          </a:p>
        </p:txBody>
      </p:sp>
      <p:pic>
        <p:nvPicPr>
          <p:cNvPr id="26630" name="Picture 5" descr="champsom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8" y="1458913"/>
            <a:ext cx="3162300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6" descr="o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99" y="2060848"/>
            <a:ext cx="3000375" cy="21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1992501" y="1125537"/>
            <a:ext cx="504825" cy="142875"/>
          </a:xfrm>
          <a:prstGeom prst="rightArrow">
            <a:avLst>
              <a:gd name="adj1" fmla="val 50000"/>
              <a:gd name="adj2" fmla="val 8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fr-FR" altLang="fr-FR"/>
          </a:p>
        </p:txBody>
      </p:sp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4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1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63644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Données extraites</a:t>
            </a:r>
          </a:p>
        </p:txBody>
      </p:sp>
      <p:sp>
        <p:nvSpPr>
          <p:cNvPr id="27651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17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4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208" y="2579418"/>
            <a:ext cx="2517279" cy="169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742537" y="4278581"/>
            <a:ext cx="388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252525"/>
                </a:solidFill>
                <a:latin typeface="Arial"/>
              </a:rPr>
              <a:t>Image de cellules pulmonaires montrant des </a:t>
            </a:r>
            <a:r>
              <a:rPr lang="fr-FR" dirty="0">
                <a:latin typeface="Arial"/>
              </a:rPr>
              <a:t>mitochondries</a:t>
            </a:r>
            <a:endParaRPr lang="fr-FR" dirty="0"/>
          </a:p>
        </p:txBody>
      </p:sp>
      <p:pic>
        <p:nvPicPr>
          <p:cNvPr id="2971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2" y="234888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08503" y="5337095"/>
            <a:ext cx="39520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+mj-lt"/>
              </a:rPr>
              <a:t>Multicouches </a:t>
            </a:r>
            <a:r>
              <a:rPr lang="fr-FR" dirty="0">
                <a:latin typeface="+mj-lt"/>
              </a:rPr>
              <a:t>sur polymère (application : industrie de l’emballage)</a:t>
            </a:r>
          </a:p>
        </p:txBody>
      </p:sp>
    </p:spTree>
    <p:extLst>
      <p:ext uri="{BB962C8B-B14F-4D97-AF65-F5344CB8AC3E}">
        <p14:creationId xmlns:p14="http://schemas.microsoft.com/office/powerpoint/2010/main" val="11931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86526"/>
            <a:ext cx="8229600" cy="1143001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Interrelations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547664" y="1556792"/>
            <a:ext cx="5832475" cy="4525962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/>
              <a:t>   </a:t>
            </a:r>
            <a:r>
              <a:rPr lang="fr-FR" altLang="fr-FR" sz="1800" dirty="0">
                <a:latin typeface="+mj-lt"/>
              </a:rPr>
              <a:t>MEB : Microscope électronique à balayage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   Microscope optique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   Microscope à effet tunnel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fr-FR" altLang="fr-FR" sz="2800" dirty="0"/>
          </a:p>
          <a:p>
            <a:pPr marL="0" indent="0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  <p:sp>
        <p:nvSpPr>
          <p:cNvPr id="29699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19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71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593330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Lexique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11225" y="1412776"/>
            <a:ext cx="7775575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Français					Anglais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(MET) Microscope Électronique 		(TEM) Transmission Electron </a:t>
            </a:r>
          </a:p>
          <a:p>
            <a:pPr marL="0" indent="0" algn="just">
              <a:spcBef>
                <a:spcPct val="0"/>
              </a:spcBef>
              <a:buFont typeface="Wingdings 2"/>
              <a:buNone/>
            </a:pPr>
            <a:r>
              <a:rPr lang="fr-FR" altLang="fr-FR" sz="1800" dirty="0">
                <a:latin typeface="+mj-lt"/>
              </a:rPr>
              <a:t>à Transmission				</a:t>
            </a:r>
            <a:r>
              <a:rPr lang="fr-FR" altLang="fr-FR" sz="1800" dirty="0" err="1">
                <a:latin typeface="+mj-lt"/>
              </a:rPr>
              <a:t>Microscopy</a:t>
            </a: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Pompe à vide 				Vacuum </a:t>
            </a:r>
            <a:r>
              <a:rPr lang="fr-FR" altLang="fr-FR" sz="1800" dirty="0" err="1">
                <a:latin typeface="+mj-lt"/>
              </a:rPr>
              <a:t>pump</a:t>
            </a: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Faisceau				</a:t>
            </a:r>
            <a:r>
              <a:rPr lang="fr-FR" altLang="fr-FR" sz="1800" dirty="0" smtClean="0">
                <a:latin typeface="+mj-lt"/>
              </a:rPr>
              <a:t> 	</a:t>
            </a:r>
            <a:r>
              <a:rPr lang="fr-FR" altLang="fr-FR" sz="1800" dirty="0" err="1" smtClean="0">
                <a:latin typeface="+mj-lt"/>
              </a:rPr>
              <a:t>Beam</a:t>
            </a: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Lentille magnétique			</a:t>
            </a:r>
            <a:r>
              <a:rPr lang="fr-FR" altLang="fr-FR" sz="1800" dirty="0" err="1">
                <a:latin typeface="+mj-lt"/>
              </a:rPr>
              <a:t>Magnetic</a:t>
            </a:r>
            <a:r>
              <a:rPr lang="fr-FR" altLang="fr-FR" sz="1800" dirty="0">
                <a:latin typeface="+mj-lt"/>
              </a:rPr>
              <a:t> </a:t>
            </a:r>
            <a:r>
              <a:rPr lang="fr-FR" altLang="fr-FR" sz="1800" dirty="0" err="1">
                <a:latin typeface="+mj-lt"/>
              </a:rPr>
              <a:t>lens</a:t>
            </a: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Micrographie				</a:t>
            </a:r>
            <a:r>
              <a:rPr lang="fr-FR" altLang="fr-FR" sz="1800" dirty="0" err="1">
                <a:latin typeface="+mj-lt"/>
              </a:rPr>
              <a:t>Micrography</a:t>
            </a:r>
            <a:r>
              <a:rPr lang="fr-FR" altLang="fr-FR" sz="1800" dirty="0">
                <a:latin typeface="+mj-lt"/>
              </a:rPr>
              <a:t> </a:t>
            </a:r>
          </a:p>
        </p:txBody>
      </p:sp>
      <p:sp>
        <p:nvSpPr>
          <p:cNvPr id="30723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20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17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593330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Plan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82900" y="1340768"/>
            <a:ext cx="5041900" cy="4525962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Présentation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Principe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Fonctionnement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Formation de l’image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Données extraites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Exemples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Interrelations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Lexique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</a:rPr>
              <a:t>Sources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28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28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  <p:sp>
        <p:nvSpPr>
          <p:cNvPr id="12293" name="Text Box 5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56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93330"/>
            <a:ext cx="8229600" cy="1157288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Sources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154976" y="1484784"/>
            <a:ext cx="7148512" cy="4525962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lvl="1" indent="0">
              <a:spcBef>
                <a:spcPct val="0"/>
              </a:spcBef>
              <a:buFontTx/>
              <a:buNone/>
            </a:pPr>
            <a:endParaRPr lang="fr-FR" altLang="fr-FR" sz="1800" dirty="0"/>
          </a:p>
          <a:p>
            <a:pPr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  <a:hlinkClick r:id="rId2"/>
              </a:rPr>
              <a:t>http://visite.artsetmetiers.free.fr/microscope.html</a:t>
            </a:r>
            <a:endParaRPr lang="fr-FR" altLang="fr-FR" sz="1800" dirty="0">
              <a:latin typeface="+mj-lt"/>
            </a:endParaRPr>
          </a:p>
          <a:p>
            <a:pPr>
              <a:spcBef>
                <a:spcPct val="0"/>
              </a:spcBef>
              <a:buFont typeface="Wingdings 2"/>
              <a:buNone/>
            </a:pPr>
            <a:r>
              <a:rPr lang="fr-FR" altLang="fr-FR" sz="1800" dirty="0">
                <a:latin typeface="+mj-lt"/>
              </a:rPr>
              <a:t>	Photos, Formule</a:t>
            </a:r>
          </a:p>
          <a:p>
            <a:pPr>
              <a:spcBef>
                <a:spcPct val="0"/>
              </a:spcBef>
              <a:buFont typeface="Wingdings 2"/>
              <a:buChar char="—"/>
            </a:pPr>
            <a:endParaRPr lang="fr-FR" altLang="fr-FR" sz="1800" dirty="0">
              <a:latin typeface="+mj-lt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</a:pPr>
            <a:r>
              <a:rPr lang="fr-FR" altLang="fr-FR" sz="1800" dirty="0" smtClean="0">
                <a:solidFill>
                  <a:prstClr val="black"/>
                </a:solidFill>
                <a:latin typeface="+mj-lt"/>
                <a:hlinkClick r:id="rId3"/>
              </a:rPr>
              <a:t>http</a:t>
            </a:r>
            <a:r>
              <a:rPr lang="fr-FR" altLang="fr-FR" sz="1800" dirty="0">
                <a:solidFill>
                  <a:prstClr val="black"/>
                </a:solidFill>
                <a:latin typeface="+mj-lt"/>
                <a:hlinkClick r:id="rId3"/>
              </a:rPr>
              <a:t>://www.sgm.univ-savoie.fr/LP/Caraterisations-matériaux.html</a:t>
            </a:r>
            <a:endParaRPr lang="fr-FR" altLang="fr-FR" sz="1800" dirty="0">
              <a:solidFill>
                <a:prstClr val="black"/>
              </a:solidFill>
              <a:latin typeface="+mj-lt"/>
            </a:endParaRPr>
          </a:p>
          <a:p>
            <a:pPr marL="0" lvl="0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None/>
            </a:pPr>
            <a:r>
              <a:rPr lang="fr-FR" altLang="fr-FR" sz="1800" dirty="0">
                <a:solidFill>
                  <a:prstClr val="black"/>
                </a:solidFill>
                <a:latin typeface="+mj-lt"/>
              </a:rPr>
              <a:t>	</a:t>
            </a:r>
            <a:r>
              <a:rPr lang="fr-FR" altLang="fr-FR" sz="1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RIVIER.Cedric</a:t>
            </a:r>
            <a:r>
              <a:rPr lang="fr-FR" altLang="fr-FR" sz="18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—</a:t>
            </a:r>
            <a:r>
              <a:rPr lang="fr-FR" altLang="fr-FR" sz="1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DUC.Anthony</a:t>
            </a:r>
            <a:r>
              <a:rPr lang="fr-FR" altLang="fr-FR" sz="18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/</a:t>
            </a:r>
            <a:r>
              <a:rPr lang="fr-FR" altLang="fr-FR" sz="1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ChocCharpy</a:t>
            </a:r>
            <a:r>
              <a:rPr lang="fr-FR" altLang="fr-FR" sz="18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(2005-2006)</a:t>
            </a:r>
          </a:p>
          <a:p>
            <a:pPr marL="0" lvl="0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None/>
            </a:pPr>
            <a:r>
              <a:rPr lang="fr-FR" altLang="fr-FR" sz="1800" dirty="0">
                <a:solidFill>
                  <a:prstClr val="black"/>
                </a:solidFill>
                <a:latin typeface="+mj-lt"/>
              </a:rPr>
              <a:t>	</a:t>
            </a:r>
            <a:r>
              <a:rPr lang="de-DE" altLang="fr-FR" sz="18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CHARROIN Julien - SENG </a:t>
            </a:r>
            <a:r>
              <a:rPr lang="de-DE" altLang="fr-FR" sz="1800" dirty="0" err="1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Kes</a:t>
            </a:r>
            <a:r>
              <a:rPr lang="de-DE" altLang="fr-FR" sz="18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Albert</a:t>
            </a:r>
            <a:r>
              <a:rPr lang="fr-FR" altLang="fr-FR" sz="1800" dirty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 (2013-2014</a:t>
            </a:r>
            <a:r>
              <a:rPr lang="fr-FR" altLang="fr-FR" sz="1800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fr-FR" altLang="fr-FR" sz="1800" dirty="0">
              <a:latin typeface="+mj-lt"/>
            </a:endParaRPr>
          </a:p>
          <a:p>
            <a:pPr>
              <a:spcBef>
                <a:spcPct val="0"/>
              </a:spcBef>
              <a:buFont typeface="Wingdings 2"/>
              <a:buChar char="—"/>
            </a:pPr>
            <a:endParaRPr lang="fr-FR" altLang="fr-FR" sz="1800" dirty="0">
              <a:latin typeface="+mj-lt"/>
            </a:endParaRPr>
          </a:p>
          <a:p>
            <a:pPr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  <a:hlinkClick r:id="rId4"/>
              </a:rPr>
              <a:t>http://www.scmem.uhp-nancy.fr/Cours%20MET%20v2008.pdf</a:t>
            </a:r>
            <a:endParaRPr lang="fr-FR" altLang="fr-FR" sz="1800" dirty="0">
              <a:latin typeface="+mj-lt"/>
            </a:endParaRPr>
          </a:p>
          <a:p>
            <a:pPr>
              <a:spcBef>
                <a:spcPct val="0"/>
              </a:spcBef>
              <a:buFont typeface="Wingdings 2"/>
              <a:buNone/>
            </a:pPr>
            <a:r>
              <a:rPr lang="fr-FR" altLang="fr-FR" sz="1800" dirty="0">
                <a:latin typeface="+mj-lt"/>
              </a:rPr>
              <a:t>	Principe, Présentation</a:t>
            </a:r>
          </a:p>
          <a:p>
            <a:pPr marL="457200" lvl="1" indent="0">
              <a:spcBef>
                <a:spcPct val="0"/>
              </a:spcBef>
              <a:buFont typeface="Wingdings 2"/>
              <a:buNone/>
            </a:pPr>
            <a:endParaRPr lang="fr-FR" altLang="fr-FR" sz="1800" dirty="0">
              <a:latin typeface="+mj-lt"/>
            </a:endParaRPr>
          </a:p>
          <a:p>
            <a:pPr>
              <a:spcBef>
                <a:spcPct val="0"/>
              </a:spcBef>
              <a:buFont typeface="Wingdings 2"/>
              <a:buChar char="—"/>
            </a:pPr>
            <a:r>
              <a:rPr lang="fr-FR" altLang="fr-FR" sz="1800" dirty="0">
                <a:latin typeface="+mj-lt"/>
                <a:hlinkClick r:id="rId5"/>
              </a:rPr>
              <a:t>http://www.crhea.cnrs.fr/crhea/cours/met.pdf</a:t>
            </a:r>
            <a:endParaRPr lang="fr-FR" altLang="fr-FR" sz="1800" dirty="0">
              <a:latin typeface="+mj-lt"/>
            </a:endParaRPr>
          </a:p>
          <a:p>
            <a:pPr>
              <a:spcBef>
                <a:spcPct val="0"/>
              </a:spcBef>
              <a:buFont typeface="Wingdings 2"/>
              <a:buNone/>
            </a:pPr>
            <a:r>
              <a:rPr lang="fr-FR" altLang="fr-FR" sz="1800" dirty="0">
                <a:latin typeface="+mj-lt"/>
              </a:rPr>
              <a:t>	Première aperçu</a:t>
            </a:r>
          </a:p>
        </p:txBody>
      </p:sp>
      <p:sp>
        <p:nvSpPr>
          <p:cNvPr id="31747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21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4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fr-FR" altLang="fr-FR" sz="4000" dirty="0"/>
              <a:t>Mise en garde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4294967295"/>
          </p:nvPr>
        </p:nvSpPr>
        <p:spPr>
          <a:xfrm>
            <a:off x="971600" y="1271811"/>
            <a:ext cx="4073525" cy="4389437"/>
          </a:xfrm>
        </p:spPr>
        <p:txBody>
          <a:bodyPr/>
          <a:lstStyle/>
          <a:p>
            <a:pPr>
              <a:buFont typeface="Wingdings 2"/>
              <a:buChar char="—"/>
            </a:pPr>
            <a:r>
              <a:rPr lang="fr-FR" altLang="fr-FR" sz="1200" dirty="0">
                <a:latin typeface="+mj-lt"/>
              </a:rPr>
              <a:t>Cette présentation à 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>
              <a:buFont typeface="Wingdings 2"/>
              <a:buChar char="—"/>
            </a:pPr>
            <a:r>
              <a:rPr lang="fr-FR" altLang="fr-FR" sz="1200" dirty="0">
                <a:latin typeface="+mj-lt"/>
              </a:rPr>
              <a:t>Vous devrez être critique quand à l’utilisation de ce support, et nous vous invitons à vous référer directement aux sources citées.	</a:t>
            </a:r>
          </a:p>
          <a:p>
            <a:pPr>
              <a:buFont typeface="Wingdings 2"/>
              <a:buChar char="—"/>
            </a:pPr>
            <a:r>
              <a:rPr lang="fr-FR" altLang="fr-FR" sz="1200" dirty="0" smtClean="0">
                <a:latin typeface="+mj-lt"/>
              </a:rPr>
              <a:t>Si </a:t>
            </a:r>
            <a:r>
              <a:rPr lang="fr-FR" altLang="fr-FR" sz="1200" dirty="0">
                <a:latin typeface="+mj-lt"/>
              </a:rPr>
              <a:t>... </a:t>
            </a:r>
            <a:br>
              <a:rPr lang="fr-FR" altLang="fr-FR" sz="1200" dirty="0">
                <a:latin typeface="+mj-lt"/>
              </a:rPr>
            </a:br>
            <a:r>
              <a:rPr lang="fr-FR" altLang="fr-FR" sz="1200" dirty="0">
                <a:latin typeface="+mj-lt"/>
              </a:rPr>
              <a:t> </a:t>
            </a:r>
            <a:r>
              <a:rPr lang="fr-FR" altLang="fr-FR" sz="1200" b="1" dirty="0">
                <a:latin typeface="+mj-lt"/>
              </a:rPr>
              <a:t>- vous rencontrez un problème de navigation (type </a:t>
            </a:r>
            <a:r>
              <a:rPr lang="fr-FR" altLang="fr-FR" sz="1200" b="1" dirty="0" err="1">
                <a:latin typeface="+mj-lt"/>
              </a:rPr>
              <a:t>error</a:t>
            </a:r>
            <a:r>
              <a:rPr lang="fr-FR" altLang="fr-FR" sz="1200" b="1" dirty="0">
                <a:latin typeface="+mj-lt"/>
              </a:rPr>
              <a:t> 404),</a:t>
            </a:r>
            <a:br>
              <a:rPr lang="fr-FR" altLang="fr-FR" sz="1200" b="1" dirty="0">
                <a:latin typeface="+mj-lt"/>
              </a:rPr>
            </a:br>
            <a:r>
              <a:rPr lang="fr-FR" altLang="fr-FR" sz="1200" b="1" dirty="0">
                <a:latin typeface="+mj-lt"/>
              </a:rPr>
              <a:t> - vous tombez sur une faute ... de frappe,</a:t>
            </a:r>
            <a:br>
              <a:rPr lang="fr-FR" altLang="fr-FR" sz="1200" b="1" dirty="0">
                <a:latin typeface="+mj-lt"/>
              </a:rPr>
            </a:br>
            <a:r>
              <a:rPr lang="fr-FR" altLang="fr-FR" sz="1200" b="1" dirty="0">
                <a:latin typeface="+mj-lt"/>
              </a:rPr>
              <a:t>  - vous pensez que des choses manques ou sont en trop,</a:t>
            </a:r>
            <a:br>
              <a:rPr lang="fr-FR" altLang="fr-FR" sz="1200" b="1" dirty="0">
                <a:latin typeface="+mj-lt"/>
              </a:rPr>
            </a:br>
            <a:r>
              <a:rPr lang="fr-FR" altLang="fr-FR" sz="1200" b="1" dirty="0">
                <a:latin typeface="+mj-lt"/>
              </a:rPr>
              <a:t>  - vous pensez que nous ne respectons pas vos droits d'auteur,</a:t>
            </a:r>
            <a:br>
              <a:rPr lang="fr-FR" altLang="fr-FR" sz="1200" b="1" dirty="0">
                <a:latin typeface="+mj-lt"/>
              </a:rPr>
            </a:br>
            <a:r>
              <a:rPr lang="fr-FR" altLang="fr-FR" sz="1200" dirty="0">
                <a:latin typeface="+mj-lt"/>
              </a:rPr>
              <a:t/>
            </a:r>
            <a:br>
              <a:rPr lang="fr-FR" altLang="fr-FR" sz="1200" dirty="0">
                <a:latin typeface="+mj-lt"/>
              </a:rPr>
            </a:br>
            <a:r>
              <a:rPr lang="fr-FR" altLang="fr-FR" sz="1200" dirty="0">
                <a:latin typeface="+mj-lt"/>
              </a:rPr>
              <a:t>en d'autres termes si vous pensez que ce site doit être modifié.</a:t>
            </a:r>
            <a:br>
              <a:rPr lang="fr-FR" altLang="fr-FR" sz="1200" dirty="0">
                <a:latin typeface="+mj-lt"/>
              </a:rPr>
            </a:br>
            <a:r>
              <a:rPr lang="fr-FR" altLang="fr-FR" sz="1200" dirty="0">
                <a:latin typeface="+mj-lt"/>
              </a:rPr>
              <a:t/>
            </a:r>
            <a:br>
              <a:rPr lang="fr-FR" altLang="fr-FR" sz="1200" dirty="0">
                <a:latin typeface="+mj-lt"/>
              </a:rPr>
            </a:br>
            <a:r>
              <a:rPr lang="fr-FR" altLang="fr-FR" sz="1200" dirty="0">
                <a:latin typeface="+mj-lt"/>
              </a:rPr>
              <a:t>Merci de </a:t>
            </a:r>
            <a:r>
              <a:rPr lang="fr-FR" altLang="fr-FR" sz="1200" dirty="0">
                <a:latin typeface="+mj-lt"/>
                <a:hlinkClick r:id="rId2"/>
              </a:rPr>
              <a:t>nous contacter </a:t>
            </a:r>
            <a:r>
              <a:rPr lang="fr-FR" altLang="fr-FR" sz="1200" dirty="0">
                <a:latin typeface="+mj-lt"/>
              </a:rPr>
              <a:t>pour nous suggérer vos modifications, nous corrigerons ... </a:t>
            </a:r>
          </a:p>
          <a:p>
            <a:pPr>
              <a:buFont typeface="Wingdings 2"/>
              <a:buChar char="—"/>
            </a:pPr>
            <a:endParaRPr lang="fr-FR" altLang="fr-FR" dirty="0"/>
          </a:p>
        </p:txBody>
      </p:sp>
      <p:pic>
        <p:nvPicPr>
          <p:cNvPr id="13316" name="Picture 1" descr="attention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213" y="1340768"/>
            <a:ext cx="335597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0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64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99678" y="455853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MET</a:t>
            </a:r>
          </a:p>
        </p:txBody>
      </p:sp>
      <p:sp>
        <p:nvSpPr>
          <p:cNvPr id="14339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4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15616" y="1598853"/>
            <a:ext cx="3598862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>
                <a:latin typeface="+mj-lt"/>
              </a:rPr>
              <a:t>MET : Microscope Électronique à Transmission</a:t>
            </a:r>
          </a:p>
          <a:p>
            <a:endParaRPr lang="fr-FR" altLang="fr-FR" dirty="0">
              <a:latin typeface="+mj-lt"/>
            </a:endParaRPr>
          </a:p>
          <a:p>
            <a:r>
              <a:rPr lang="fr-FR" altLang="fr-FR" dirty="0">
                <a:latin typeface="+mj-lt"/>
              </a:rPr>
              <a:t>Développé au début des années 30 par </a:t>
            </a:r>
            <a:r>
              <a:rPr lang="fr-FR" altLang="fr-FR" dirty="0" smtClean="0">
                <a:latin typeface="+mj-lt"/>
              </a:rPr>
              <a:t>M. </a:t>
            </a:r>
            <a:r>
              <a:rPr lang="fr-FR" altLang="fr-FR" dirty="0">
                <a:latin typeface="+mj-lt"/>
              </a:rPr>
              <a:t>Ruska et </a:t>
            </a:r>
            <a:r>
              <a:rPr lang="fr-FR" altLang="fr-FR" dirty="0" smtClean="0">
                <a:latin typeface="+mj-lt"/>
              </a:rPr>
              <a:t>M. Knoll</a:t>
            </a:r>
            <a:endParaRPr lang="fr-FR" altLang="fr-FR" dirty="0">
              <a:latin typeface="+mj-lt"/>
            </a:endParaRPr>
          </a:p>
          <a:p>
            <a:endParaRPr lang="fr-FR" altLang="fr-FR" dirty="0">
              <a:latin typeface="+mj-lt"/>
            </a:endParaRPr>
          </a:p>
          <a:p>
            <a:r>
              <a:rPr lang="fr-FR" altLang="fr-FR" dirty="0">
                <a:latin typeface="+mj-lt"/>
              </a:rPr>
              <a:t>Formation d’images</a:t>
            </a:r>
          </a:p>
        </p:txBody>
      </p:sp>
      <p:pic>
        <p:nvPicPr>
          <p:cNvPr id="14342" name="Picture 5" descr="microscope_mus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1412776"/>
            <a:ext cx="32797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95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972616" y="607812"/>
            <a:ext cx="8677275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pPr algn="ctr"/>
            <a:r>
              <a:rPr lang="fr-FR" altLang="fr-FR" sz="3200" dirty="0" smtClean="0"/>
              <a:t>DIFFERENTES PARTIES </a:t>
            </a:r>
            <a:r>
              <a:rPr lang="fr-FR" altLang="fr-FR" sz="3200" dirty="0"/>
              <a:t>DU MICROSCOPE ÉLECTRONIQUE EN TRANSMISSION</a:t>
            </a:r>
          </a:p>
        </p:txBody>
      </p:sp>
      <p:sp>
        <p:nvSpPr>
          <p:cNvPr id="15363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5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15616" y="2636912"/>
            <a:ext cx="40322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b="1" dirty="0">
                <a:latin typeface="+mj-lt"/>
              </a:rPr>
              <a:t>Colonne d'un Microscope Électronique à transmission</a:t>
            </a:r>
          </a:p>
          <a:p>
            <a:pPr algn="ctr">
              <a:spcBef>
                <a:spcPct val="50000"/>
              </a:spcBef>
            </a:pPr>
            <a:r>
              <a:rPr lang="fr-FR" altLang="fr-FR" dirty="0"/>
              <a:t> </a:t>
            </a:r>
          </a:p>
        </p:txBody>
      </p:sp>
      <p:pic>
        <p:nvPicPr>
          <p:cNvPr id="15366" name="Picture 6" descr="colon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637" y="1525588"/>
            <a:ext cx="3078163" cy="483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91853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93330"/>
            <a:ext cx="6876256" cy="1296988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>
            <a:normAutofit fontScale="90000"/>
          </a:bodyPr>
          <a:lstStyle/>
          <a:p>
            <a:r>
              <a:rPr lang="fr-FR" altLang="fr-FR" sz="4000" dirty="0"/>
              <a:t>Déroulement d’une observation au MET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69962" y="1916832"/>
            <a:ext cx="7204075" cy="3960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Préparation de l’échantillon :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propreté 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découpe d’un échantillon  pour obtenir de très faible épaisseur (avec ultra-microtome précision au 1/100ème de </a:t>
            </a:r>
            <a:r>
              <a:rPr lang="fr-FR" altLang="fr-FR" sz="1800" b="1" dirty="0">
                <a:latin typeface="+mj-lt"/>
                <a:sym typeface="Symbol"/>
              </a:rPr>
              <a:t></a:t>
            </a:r>
            <a:r>
              <a:rPr lang="fr-FR" altLang="fr-FR" sz="1800" dirty="0">
                <a:latin typeface="+mj-lt"/>
              </a:rPr>
              <a:t>m)</a:t>
            </a:r>
          </a:p>
          <a:p>
            <a:pPr marL="1371600" lvl="3" indent="0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1371600" lvl="3" indent="0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Création d’un vide poussé (vide secondaire) dans le tube du microscope à l’aide d’un système de pompage.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Lancement de l’observation</a:t>
            </a:r>
          </a:p>
        </p:txBody>
      </p:sp>
      <p:sp>
        <p:nvSpPr>
          <p:cNvPr id="16387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6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1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5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78502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Principe du MET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306387" y="1700808"/>
            <a:ext cx="8531225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Des électrons pour remplacer la lumière 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Au lieu de photons (particule de lumière), on projette sur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l’échantillon des électrons de très faibles longueurs d’ondes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Meilleure résolution (en pratique 0.2 nm) que la microscopie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optique ce qui permet </a:t>
            </a:r>
            <a:r>
              <a:rPr lang="fr-FR" altLang="fr-FR" sz="1800" u="sng" dirty="0">
                <a:latin typeface="+mj-lt"/>
              </a:rPr>
              <a:t>une observation à l’échelle atomique</a:t>
            </a:r>
            <a:r>
              <a:rPr lang="fr-FR" altLang="fr-FR" sz="1800" dirty="0">
                <a:latin typeface="+mj-lt"/>
              </a:rPr>
              <a:t>.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      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Car :           R = (0.61 * </a:t>
            </a:r>
            <a:r>
              <a:rPr lang="en-US" altLang="fr-FR" sz="1800" b="1" dirty="0">
                <a:latin typeface="+mj-lt"/>
                <a:sym typeface="Symbol"/>
              </a:rPr>
              <a:t></a:t>
            </a:r>
            <a:r>
              <a:rPr lang="en-US" altLang="fr-FR" sz="1800" dirty="0">
                <a:latin typeface="+mj-lt"/>
              </a:rPr>
              <a:t>) / (n sin u)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fr-FR" sz="1800" dirty="0">
                <a:latin typeface="+mj-lt"/>
              </a:rPr>
              <a:t>R : </a:t>
            </a:r>
            <a:r>
              <a:rPr lang="en-US" altLang="fr-FR" sz="1800" dirty="0" err="1">
                <a:latin typeface="+mj-lt"/>
              </a:rPr>
              <a:t>résolution</a:t>
            </a:r>
            <a:endParaRPr lang="en-US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fr-FR" sz="1800" dirty="0">
                <a:latin typeface="+mj-lt"/>
                <a:sym typeface="Symbol"/>
              </a:rPr>
              <a:t></a:t>
            </a:r>
            <a:r>
              <a:rPr lang="en-US" altLang="fr-FR" sz="1800" b="1" dirty="0">
                <a:latin typeface="+mj-lt"/>
              </a:rPr>
              <a:t> </a:t>
            </a:r>
            <a:r>
              <a:rPr lang="en-US" altLang="fr-FR" sz="1800" dirty="0">
                <a:latin typeface="+mj-lt"/>
              </a:rPr>
              <a:t>: </a:t>
            </a:r>
            <a:r>
              <a:rPr lang="en-US" altLang="fr-FR" sz="1800" dirty="0" err="1">
                <a:latin typeface="+mj-lt"/>
              </a:rPr>
              <a:t>longueur</a:t>
            </a:r>
            <a:r>
              <a:rPr lang="en-US" altLang="fr-FR" sz="1800" dirty="0">
                <a:latin typeface="+mj-lt"/>
              </a:rPr>
              <a:t> </a:t>
            </a:r>
            <a:r>
              <a:rPr lang="en-US" altLang="fr-FR" sz="1800" dirty="0" err="1">
                <a:latin typeface="+mj-lt"/>
              </a:rPr>
              <a:t>d’onde</a:t>
            </a:r>
            <a:r>
              <a:rPr lang="en-US" altLang="fr-FR" sz="1800" dirty="0">
                <a:latin typeface="+mj-lt"/>
              </a:rPr>
              <a:t> du </a:t>
            </a:r>
            <a:r>
              <a:rPr lang="en-US" altLang="fr-FR" sz="1800" dirty="0" err="1">
                <a:latin typeface="+mj-lt"/>
              </a:rPr>
              <a:t>rayonnement</a:t>
            </a:r>
            <a:endParaRPr lang="en-US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fr-FR" sz="1800" dirty="0">
                <a:latin typeface="+mj-lt"/>
              </a:rPr>
              <a:t>n : </a:t>
            </a:r>
            <a:r>
              <a:rPr lang="en-US" altLang="fr-FR" sz="1800" dirty="0" err="1">
                <a:latin typeface="+mj-lt"/>
              </a:rPr>
              <a:t>indice</a:t>
            </a:r>
            <a:r>
              <a:rPr lang="en-US" altLang="fr-FR" sz="1800" dirty="0">
                <a:latin typeface="+mj-lt"/>
              </a:rPr>
              <a:t> du milieu</a:t>
            </a: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fr-FR" sz="1800" dirty="0">
                <a:latin typeface="+mj-lt"/>
              </a:rPr>
              <a:t>u : </a:t>
            </a:r>
            <a:r>
              <a:rPr lang="en-US" altLang="fr-FR" sz="1800" dirty="0" err="1">
                <a:latin typeface="+mj-lt"/>
              </a:rPr>
              <a:t>ouverture</a:t>
            </a:r>
            <a:r>
              <a:rPr lang="en-US" altLang="fr-FR" sz="1800" dirty="0">
                <a:latin typeface="+mj-lt"/>
              </a:rPr>
              <a:t> du </a:t>
            </a:r>
            <a:r>
              <a:rPr lang="en-US" altLang="fr-FR" sz="1800" dirty="0" err="1">
                <a:latin typeface="+mj-lt"/>
              </a:rPr>
              <a:t>faisceau</a:t>
            </a:r>
            <a:r>
              <a:rPr lang="en-US" altLang="fr-FR" sz="1800" dirty="0">
                <a:latin typeface="+mj-lt"/>
              </a:rPr>
              <a:t> </a:t>
            </a:r>
            <a:r>
              <a:rPr lang="en-US" altLang="fr-FR" sz="1800" dirty="0" err="1">
                <a:latin typeface="+mj-lt"/>
              </a:rPr>
              <a:t>d’électrons</a:t>
            </a:r>
            <a:endParaRPr lang="en-US" altLang="fr-FR" sz="1800" dirty="0">
              <a:latin typeface="+mj-lt"/>
            </a:endParaRPr>
          </a:p>
          <a:p>
            <a:pPr lvl="2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20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2000" dirty="0"/>
          </a:p>
        </p:txBody>
      </p:sp>
      <p:sp>
        <p:nvSpPr>
          <p:cNvPr id="17411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7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flipH="1">
            <a:off x="7391796" y="2348880"/>
            <a:ext cx="503237" cy="936625"/>
          </a:xfrm>
          <a:prstGeom prst="curvedRightArrow">
            <a:avLst>
              <a:gd name="adj1" fmla="val 37224"/>
              <a:gd name="adj2" fmla="val 7444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fr-FR" altLang="fr-FR"/>
          </a:p>
        </p:txBody>
      </p:sp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38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10140" y="575760"/>
            <a:ext cx="6958404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>
            <a:normAutofit fontScale="90000"/>
          </a:bodyPr>
          <a:lstStyle/>
          <a:p>
            <a:r>
              <a:rPr lang="fr-FR" altLang="fr-FR" sz="4000" dirty="0"/>
              <a:t>Mécanisme pour produire des électrons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33438" y="1844824"/>
            <a:ext cx="7853362" cy="3629025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Pour extraire un flux d'électrons à partir d'une surface métallique (qui est un réservoir d'électrons), on peut utiliser l'émission thermoïonique :</a:t>
            </a:r>
          </a:p>
          <a:p>
            <a:pPr marL="457200" lvl="1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Lorsque l'on chauffe par effet Joule un filament de matériau réfractaire à une température suffisamment importante, une partie des électrons reçoit une énergie suffisante pour franchir le mur de potentiel qui les maintient dans le solide. </a:t>
            </a:r>
            <a:br>
              <a:rPr lang="fr-FR" altLang="fr-FR" sz="1800" dirty="0">
                <a:latin typeface="+mj-lt"/>
              </a:rPr>
            </a:br>
            <a:r>
              <a:rPr lang="fr-FR" altLang="fr-FR" sz="1800" dirty="0">
                <a:latin typeface="+mj-lt"/>
              </a:rPr>
              <a:t>Ainsi ils sont libérés dans le vide, tout en restant proche de la pointe du filament.</a:t>
            </a:r>
          </a:p>
          <a:p>
            <a:pPr marL="457200" lvl="1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457200" lvl="1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C'est ce mécanisme qui sert à la production des électrons dans le canon. 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</p:txBody>
      </p:sp>
      <p:sp>
        <p:nvSpPr>
          <p:cNvPr id="18435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8</a:t>
            </a:r>
          </a:p>
        </p:txBody>
      </p:sp>
      <p:pic>
        <p:nvPicPr>
          <p:cNvPr id="18438" name="Picture 4" descr="solide_v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21088"/>
            <a:ext cx="3384550" cy="192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9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fr-FR" dirty="0" smtClean="0"/>
              <a:t>CEPPI Alexandre – RODDE Adrien</a:t>
            </a:r>
            <a:endParaRPr lang="fr-FR" altLang="fr-FR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14868" y="557651"/>
            <a:ext cx="8229600" cy="1143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 bIns="45720" anchor="t"/>
          <a:lstStyle/>
          <a:p>
            <a:r>
              <a:rPr lang="fr-FR" altLang="fr-FR" sz="4000" dirty="0"/>
              <a:t>Fonctionnement du MET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611560" y="1412776"/>
            <a:ext cx="7034213" cy="4525963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Produire un faisceau d’électrons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 monocinétique avec un canon à e</a:t>
            </a:r>
            <a:r>
              <a:rPr lang="fr-FR" altLang="fr-FR" sz="1800" baseline="30000" dirty="0">
                <a:latin typeface="+mj-lt"/>
              </a:rPr>
              <a:t>-</a:t>
            </a:r>
            <a:r>
              <a:rPr lang="fr-FR" altLang="fr-FR" sz="1800" dirty="0">
                <a:latin typeface="+mj-lt"/>
              </a:rPr>
              <a:t> 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	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	- émission thermoïonique : chauffage d’un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filament libération d’e</a:t>
            </a:r>
            <a:r>
              <a:rPr lang="fr-FR" altLang="fr-FR" sz="1800" baseline="30000" dirty="0">
                <a:latin typeface="+mj-lt"/>
              </a:rPr>
              <a:t>-</a:t>
            </a:r>
            <a:r>
              <a:rPr lang="fr-FR" altLang="fr-FR" sz="1800" dirty="0">
                <a:latin typeface="+mj-lt"/>
              </a:rPr>
              <a:t> dans le vide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	- accélérateur : tension accélératrice (50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à 1000 kV) faisceau monocinétique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Focaliser le faisceau d’électrons issu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du canon avec des lentilles magnétiques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+mj-lt"/>
              </a:rPr>
              <a:t>( lentilles condenseurs ) sur l’échantillon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1800" b="0" i="0" dirty="0" smtClean="0">
                <a:effectLst/>
                <a:latin typeface="+mj-lt"/>
              </a:rPr>
              <a:t>Une lentille magnétique permet de former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1800" b="0" i="0" dirty="0" smtClean="0">
                <a:effectLst/>
                <a:latin typeface="+mj-lt"/>
              </a:rPr>
              <a:t>une image de l’objet avec les électrons qui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sz="1800" b="0" i="0" dirty="0" smtClean="0">
                <a:effectLst/>
                <a:latin typeface="+mj-lt"/>
              </a:rPr>
              <a:t>interagissent fortement avec la matière traversée. </a:t>
            </a:r>
            <a:endParaRPr lang="fr-FR" altLang="fr-FR" sz="1800" dirty="0">
              <a:latin typeface="+mj-lt"/>
            </a:endParaRPr>
          </a:p>
        </p:txBody>
      </p:sp>
      <p:sp>
        <p:nvSpPr>
          <p:cNvPr id="19459" name="Text Box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r-FR" altLang="fr-FR" sz="1200">
                <a:solidFill>
                  <a:srgbClr val="1D4577"/>
                </a:solidFill>
              </a:rPr>
              <a:t>9</a:t>
            </a:r>
          </a:p>
        </p:txBody>
      </p:sp>
      <p:pic>
        <p:nvPicPr>
          <p:cNvPr id="19462" name="Picture 4" descr="me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41081"/>
            <a:ext cx="3014662" cy="330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377371"/>
            <a:ext cx="9144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29117"/>
            <a:ext cx="2381250" cy="1238250"/>
          </a:xfrm>
          <a:prstGeom prst="rect">
            <a:avLst/>
          </a:prstGeom>
        </p:spPr>
      </p:pic>
      <p:sp>
        <p:nvSpPr>
          <p:cNvPr id="12" name="Sous-titre 2"/>
          <p:cNvSpPr txBox="1">
            <a:spLocks/>
          </p:cNvSpPr>
          <p:nvPr/>
        </p:nvSpPr>
        <p:spPr>
          <a:xfrm rot="16200000">
            <a:off x="-2039939" y="284321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800" b="1" dirty="0" smtClean="0">
                <a:solidFill>
                  <a:sysClr val="window" lastClr="FFFFFF">
                    <a:lumMod val="65000"/>
                  </a:sysClr>
                </a:solidFill>
                <a:latin typeface="Calibri"/>
              </a:rPr>
              <a:t>MET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692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Conception personnalisé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-caracterisatio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hème-caracteris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5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5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6_Thème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6_Thème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985</TotalTime>
  <Words>856</Words>
  <Application>Microsoft Office PowerPoint</Application>
  <PresentationFormat>Affichage à l'écran (4:3)</PresentationFormat>
  <Paragraphs>220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Thème1</vt:lpstr>
      <vt:lpstr>Conception personnalisée</vt:lpstr>
      <vt:lpstr>1_Thème-caracterisation</vt:lpstr>
      <vt:lpstr>1_Thème1</vt:lpstr>
      <vt:lpstr>2_Thème1</vt:lpstr>
      <vt:lpstr>3_Thème1</vt:lpstr>
      <vt:lpstr>4_Thème1</vt:lpstr>
      <vt:lpstr>5_Thème1</vt:lpstr>
      <vt:lpstr>6_Thème1</vt:lpstr>
      <vt:lpstr>7_Thème1</vt:lpstr>
      <vt:lpstr>Thème Office</vt:lpstr>
      <vt:lpstr>MET</vt:lpstr>
      <vt:lpstr>Plan</vt:lpstr>
      <vt:lpstr>Mise en garde</vt:lpstr>
      <vt:lpstr>MET</vt:lpstr>
      <vt:lpstr>DIFFERENTES PARTIES DU MICROSCOPE ÉLECTRONIQUE EN TRANSMISSION</vt:lpstr>
      <vt:lpstr>Déroulement d’une observation au MET</vt:lpstr>
      <vt:lpstr>Principe du MET</vt:lpstr>
      <vt:lpstr>Mécanisme pour produire des électrons</vt:lpstr>
      <vt:lpstr>Fonctionnement du MET</vt:lpstr>
      <vt:lpstr>Fonctionnement du MET</vt:lpstr>
      <vt:lpstr>Interactions électrons - matière</vt:lpstr>
      <vt:lpstr>Présentation PowerPoint</vt:lpstr>
      <vt:lpstr>Formation de l’image</vt:lpstr>
      <vt:lpstr>Formation de l’image</vt:lpstr>
      <vt:lpstr>Observer les dislocations: contraste fond clair</vt:lpstr>
      <vt:lpstr>Observer les dislocations: contraste fond noir</vt:lpstr>
      <vt:lpstr>Données extraites</vt:lpstr>
      <vt:lpstr>Interrelations</vt:lpstr>
      <vt:lpstr>Lexique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Albert</dc:creator>
  <cp:lastModifiedBy>alexandre</cp:lastModifiedBy>
  <cp:revision>74</cp:revision>
  <dcterms:created xsi:type="dcterms:W3CDTF">2005-12-05T20:14:29Z</dcterms:created>
  <dcterms:modified xsi:type="dcterms:W3CDTF">2016-05-22T13:47:13Z</dcterms:modified>
</cp:coreProperties>
</file>