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  <p:sldMasterId id="2147483690" r:id="rId2"/>
    <p:sldMasterId id="2147483702" r:id="rId3"/>
    <p:sldMasterId id="2147483714" r:id="rId4"/>
    <p:sldMasterId id="2147483715" r:id="rId5"/>
    <p:sldMasterId id="2147483716" r:id="rId6"/>
    <p:sldMasterId id="2147483717" r:id="rId7"/>
    <p:sldMasterId id="2147483718" r:id="rId8"/>
    <p:sldMasterId id="2147483719" r:id="rId9"/>
    <p:sldMasterId id="2147483720" r:id="rId10"/>
    <p:sldMasterId id="2147483843" r:id="rId11"/>
  </p:sldMasterIdLst>
  <p:notesMasterIdLst>
    <p:notesMasterId r:id="rId32"/>
  </p:notesMasterIdLst>
  <p:handoutMasterIdLst>
    <p:handoutMasterId r:id="rId33"/>
  </p:handoutMasterIdLst>
  <p:sldIdLst>
    <p:sldId id="256" r:id="rId12"/>
    <p:sldId id="275" r:id="rId13"/>
    <p:sldId id="277" r:id="rId14"/>
    <p:sldId id="258" r:id="rId15"/>
    <p:sldId id="259" r:id="rId16"/>
    <p:sldId id="260" r:id="rId17"/>
    <p:sldId id="261" r:id="rId18"/>
    <p:sldId id="262" r:id="rId19"/>
    <p:sldId id="263" r:id="rId20"/>
    <p:sldId id="264" r:id="rId21"/>
    <p:sldId id="265" r:id="rId22"/>
    <p:sldId id="266" r:id="rId23"/>
    <p:sldId id="267" r:id="rId24"/>
    <p:sldId id="268" r:id="rId25"/>
    <p:sldId id="269" r:id="rId26"/>
    <p:sldId id="270" r:id="rId27"/>
    <p:sldId id="271" r:id="rId28"/>
    <p:sldId id="274" r:id="rId29"/>
    <p:sldId id="276" r:id="rId30"/>
    <p:sldId id="273" r:id="rId3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00" autoAdjust="0"/>
    <p:restoredTop sz="94400" autoAdjust="0"/>
  </p:normalViewPr>
  <p:slideViewPr>
    <p:cSldViewPr>
      <p:cViewPr varScale="1">
        <p:scale>
          <a:sx n="83" d="100"/>
          <a:sy n="83" d="100"/>
        </p:scale>
        <p:origin x="-159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0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latin typeface="Arial" charset="0"/>
                <a:cs typeface="Arial" charset="0"/>
              </a:defRPr>
            </a:lvl1pPr>
          </a:lstStyle>
          <a:p>
            <a:endParaRPr lang="fr-FR" altLang="fr-FR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latin typeface="Arial" charset="0"/>
                <a:cs typeface="Arial" charset="0"/>
              </a:defRPr>
            </a:lvl1pPr>
          </a:lstStyle>
          <a:p>
            <a:endParaRPr lang="fr-FR" altLang="fr-FR"/>
          </a:p>
        </p:txBody>
      </p:sp>
      <p:sp>
        <p:nvSpPr>
          <p:cNvPr id="348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latin typeface="Arial" charset="0"/>
                <a:cs typeface="Arial" charset="0"/>
              </a:defRPr>
            </a:lvl1pPr>
          </a:lstStyle>
          <a:p>
            <a:endParaRPr lang="fr-FR" altLang="fr-FR"/>
          </a:p>
        </p:txBody>
      </p:sp>
      <p:sp>
        <p:nvSpPr>
          <p:cNvPr id="348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latin typeface="Arial" charset="0"/>
                <a:cs typeface="Arial" charset="0"/>
              </a:defRPr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1547800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latin typeface="Tahoma"/>
                <a:cs typeface="Arial" charset="0"/>
              </a:defRPr>
            </a:lvl1pPr>
          </a:lstStyle>
          <a:p>
            <a:endParaRPr lang="fr-FR" altLang="fr-FR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latin typeface="Tahoma"/>
                <a:cs typeface="Arial" charset="0"/>
              </a:defRPr>
            </a:lvl1pPr>
          </a:lstStyle>
          <a:p>
            <a:endParaRPr lang="fr-FR" altLang="fr-FR"/>
          </a:p>
        </p:txBody>
      </p:sp>
      <p:sp>
        <p:nvSpPr>
          <p:cNvPr id="327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27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latin typeface="Tahoma"/>
                <a:cs typeface="Arial" charset="0"/>
              </a:defRPr>
            </a:lvl1pPr>
          </a:lstStyle>
          <a:p>
            <a:endParaRPr lang="fr-FR" altLang="fr-FR"/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latin typeface="Tahoma"/>
                <a:cs typeface="Arial" charset="0"/>
              </a:defRPr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0253818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r>
              <a:rPr lang="fr-FR" altLang="fr-FR"/>
              <a:t>‹N°›</a:t>
            </a:r>
          </a:p>
        </p:txBody>
      </p:sp>
      <p:sp>
        <p:nvSpPr>
          <p:cNvPr id="33794" name="Text Box 2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r>
              <a:rPr lang="fr-FR" altLang="fr-FR" sz="1200">
                <a:latin typeface="Tahoma"/>
              </a:rPr>
              <a:t>1</a:t>
            </a:r>
          </a:p>
        </p:txBody>
      </p:sp>
      <p:sp>
        <p:nvSpPr>
          <p:cNvPr id="33795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4345644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764275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02712097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214733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454326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35783830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00188" y="1935163"/>
            <a:ext cx="3516312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68900" y="1935163"/>
            <a:ext cx="3517900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070935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773813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733965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3219176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87552617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820307849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1230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04850"/>
            <a:ext cx="2057400" cy="56197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04850"/>
            <a:ext cx="6019800" cy="56197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28271104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04850"/>
            <a:ext cx="2057400" cy="56197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04850"/>
            <a:ext cx="6019800" cy="56197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1303279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fr-FR" smtClean="0"/>
              <a:t>17/05/2014</a:t>
            </a:r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smtClean="0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altLang="fr-FR" smtClean="0"/>
              <a:t>‹N°›</a:t>
            </a:r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796581200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fr-FR" smtClean="0"/>
              <a:t>17/05/2014</a:t>
            </a:r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smtClean="0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altLang="fr-FR" smtClean="0"/>
              <a:t>‹N°›</a:t>
            </a:r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233513951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fr-FR" smtClean="0"/>
              <a:t>17/05/2014</a:t>
            </a:r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smtClean="0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altLang="fr-FR" smtClean="0"/>
              <a:t>‹N°›</a:t>
            </a:r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566422362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fr-FR" smtClean="0"/>
              <a:t>17/05/2014</a:t>
            </a:r>
            <a:endParaRPr lang="fr-FR" alt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smtClean="0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altLang="fr-FR" smtClean="0"/>
              <a:t>‹N°›</a:t>
            </a:r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73454770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fr-FR" smtClean="0"/>
              <a:t>17/05/2014</a:t>
            </a:r>
            <a:endParaRPr lang="fr-FR" alt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smtClean="0"/>
              <a:t>CHARROIN Julien - SENG Kes Albert</a:t>
            </a:r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altLang="fr-FR" smtClean="0"/>
              <a:t>‹N°›</a:t>
            </a:r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13969065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fr-FR" smtClean="0"/>
              <a:t>17/05/2014</a:t>
            </a:r>
            <a:endParaRPr lang="fr-FR" alt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smtClean="0"/>
              <a:t>CHARROIN Julien - SENG Kes Albert</a:t>
            </a:r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altLang="fr-FR" smtClean="0"/>
              <a:t>‹N°›</a:t>
            </a:r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433845635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fr-FR" smtClean="0"/>
              <a:t>17/05/2014</a:t>
            </a:r>
            <a:endParaRPr lang="fr-FR" alt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smtClean="0"/>
              <a:t>CHARROIN Julien - SENG Kes Albert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altLang="fr-FR" smtClean="0"/>
              <a:t>‹N°›</a:t>
            </a:r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279329920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fr-FR" smtClean="0"/>
              <a:t>17/05/2014</a:t>
            </a:r>
            <a:endParaRPr lang="fr-FR" alt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smtClean="0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altLang="fr-FR" smtClean="0"/>
              <a:t>‹N°›</a:t>
            </a:r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3038797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fr-FR" smtClean="0"/>
              <a:t>17/05/2014</a:t>
            </a:r>
            <a:endParaRPr lang="fr-FR" alt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smtClean="0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altLang="fr-FR" smtClean="0"/>
              <a:t>‹N°›</a:t>
            </a:r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5947884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06384525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fr-FR" smtClean="0"/>
              <a:t>17/05/2014</a:t>
            </a:r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smtClean="0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altLang="fr-FR" smtClean="0"/>
              <a:t>‹N°›</a:t>
            </a:r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91165767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altLang="fr-FR" smtClean="0"/>
              <a:t>17/05/2014</a:t>
            </a:r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smtClean="0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altLang="fr-FR" smtClean="0"/>
              <a:t>‹N°›</a:t>
            </a:r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0668454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4142179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0683002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1429159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3432869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9254688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6879671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8411360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3242794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4667563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8598186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9306716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6380521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15043939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7828088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00188" y="1935163"/>
            <a:ext cx="3516312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68900" y="1935163"/>
            <a:ext cx="3517900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30499862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91348400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8931607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210510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55338595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599448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6996014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11121744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04850"/>
            <a:ext cx="2057400" cy="56197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04850"/>
            <a:ext cx="6019800" cy="56197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89023567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2112266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72273944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17360503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00188" y="1935163"/>
            <a:ext cx="3516312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68900" y="1935163"/>
            <a:ext cx="3517900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016250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30492947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426562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00188" y="1935163"/>
            <a:ext cx="3516312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68900" y="1935163"/>
            <a:ext cx="3517900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79917097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75808085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94624531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61017186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70355104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04850"/>
            <a:ext cx="2057400" cy="56197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04850"/>
            <a:ext cx="6019800" cy="56197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83466513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55220048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77628939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51088859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00188" y="1935163"/>
            <a:ext cx="3516312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68900" y="1935163"/>
            <a:ext cx="3517900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95431710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881118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32303468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84849849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8999648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97125942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15442112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29061362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04850"/>
            <a:ext cx="2057400" cy="56197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04850"/>
            <a:ext cx="6019800" cy="56197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05192385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01768607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068652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63231141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00188" y="1935163"/>
            <a:ext cx="3516312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68900" y="1935163"/>
            <a:ext cx="3517900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451860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04877919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3095533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45363930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20706319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29165417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13269445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16675093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04850"/>
            <a:ext cx="2057400" cy="56197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04850"/>
            <a:ext cx="6019800" cy="56197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64299078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32531934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9554126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987882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12180571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00188" y="1935163"/>
            <a:ext cx="3516312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68900" y="1935163"/>
            <a:ext cx="3517900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90927136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41328644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77159861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45692187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39975509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25780649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3559591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04850"/>
            <a:ext cx="2057400" cy="56197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04850"/>
            <a:ext cx="6019800" cy="56197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38087835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6650784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721647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16536826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67007068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00188" y="1935163"/>
            <a:ext cx="3516312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68900" y="1935163"/>
            <a:ext cx="3517900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77300755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55117795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9204594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01791329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98053250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07390383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9209449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04850"/>
            <a:ext cx="2057400" cy="56197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04850"/>
            <a:ext cx="6019800" cy="56197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73580120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046471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51464940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8556695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07001888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00188" y="1935163"/>
            <a:ext cx="3516312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68900" y="1935163"/>
            <a:ext cx="3517900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47279920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46401525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12043201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73756745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13805746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87795614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71924944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04850"/>
            <a:ext cx="2057400" cy="56197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04850"/>
            <a:ext cx="6019800" cy="56197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911563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Relationship Id="rId14" Type="http://schemas.openxmlformats.org/officeDocument/2006/relationships/image" Target="../media/image2.pn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image" Target="../media/image2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image" Target="../media/image2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image" Target="../media/image2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/>
            <a:gdLst>
              <a:gd name="T0" fmla="*/ 9525 w 5772"/>
              <a:gd name="T1" fmla="*/ 3175 h 656"/>
              <a:gd name="T2" fmla="*/ 4035425 w 5772"/>
              <a:gd name="T3" fmla="*/ 0 h 656"/>
              <a:gd name="T4" fmla="*/ 6943725 w 5772"/>
              <a:gd name="T5" fmla="*/ 582613 h 656"/>
              <a:gd name="T6" fmla="*/ 9153525 w 5772"/>
              <a:gd name="T7" fmla="*/ 87313 h 656"/>
              <a:gd name="T8" fmla="*/ 9163050 w 5772"/>
              <a:gd name="T9" fmla="*/ 338138 h 656"/>
              <a:gd name="T10" fmla="*/ 6829425 w 5772"/>
              <a:gd name="T11" fmla="*/ 696913 h 656"/>
              <a:gd name="T12" fmla="*/ 2362200 w 5772"/>
              <a:gd name="T13" fmla="*/ 319088 h 656"/>
              <a:gd name="T14" fmla="*/ 0 w 5772"/>
              <a:gd name="T15" fmla="*/ 1041401 h 656"/>
              <a:gd name="T16" fmla="*/ 9525 w 5772"/>
              <a:gd name="T17" fmla="*/ 3175 h 6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772"/>
              <a:gd name="T28" fmla="*/ 0 h 656"/>
              <a:gd name="T29" fmla="*/ 5772 w 5772"/>
              <a:gd name="T30" fmla="*/ 656 h 65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9AF">
                  <a:alpha val="45000"/>
                </a:srgbClr>
              </a:gs>
              <a:gs pos="100000">
                <a:srgbClr val="00A6FB">
                  <a:alpha val="54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8" name="AutoShape 3"/>
          <p:cNvGrpSpPr>
            <a:grpSpLocks/>
          </p:cNvGrpSpPr>
          <p:nvPr/>
        </p:nvGrpSpPr>
        <p:grpSpPr bwMode="auto">
          <a:xfrm>
            <a:off x="4383088" y="-6350"/>
            <a:ext cx="4760912" cy="603250"/>
            <a:chOff x="2761" y="-4"/>
            <a:chExt cx="2999" cy="380"/>
          </a:xfrm>
        </p:grpSpPr>
        <p:pic>
          <p:nvPicPr>
            <p:cNvPr id="1027" name="Picture 3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1" y="-4"/>
              <a:ext cx="2999" cy="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28" name="Text Box 4"/>
            <p:cNvSpPr txBox="1">
              <a:spLocks noChangeArrowheads="1"/>
            </p:cNvSpPr>
            <p:nvPr/>
          </p:nvSpPr>
          <p:spPr bwMode="auto">
            <a:xfrm>
              <a:off x="2760" y="-5"/>
              <a:ext cx="3000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fr-FR" altLang="fr-FR"/>
            </a:p>
          </p:txBody>
        </p:sp>
      </p:grpSp>
      <p:sp>
        <p:nvSpPr>
          <p:cNvPr id="1030" name="Rectangle 6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  <a:endParaRPr lang="en-US" altLang="fr-FR" smtClean="0"/>
          </a:p>
        </p:txBody>
      </p:sp>
      <p:sp>
        <p:nvSpPr>
          <p:cNvPr id="1031" name="Rectangle 7"/>
          <p:cNvSpPr>
            <a:spLocks noGrp="1"/>
          </p:cNvSpPr>
          <p:nvPr>
            <p:ph type="body" idx="1"/>
          </p:nvPr>
        </p:nvSpPr>
        <p:spPr bwMode="auto">
          <a:xfrm>
            <a:off x="1500188" y="1935163"/>
            <a:ext cx="7186612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1032" name="Rectangle 8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1033" name="Rectangle 9"/>
          <p:cNvSpPr>
            <a:spLocks noGrp="1"/>
          </p:cNvSpPr>
          <p:nvPr>
            <p:ph type="ftr" sz="quarter" idx="3"/>
          </p:nvPr>
        </p:nvSpPr>
        <p:spPr bwMode="auto">
          <a:xfrm>
            <a:off x="2667000" y="6356350"/>
            <a:ext cx="44053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1034" name="Rectangle 10"/>
          <p:cNvSpPr>
            <a:spLocks noGrp="1"/>
          </p:cNvSpPr>
          <p:nvPr>
            <p:ph type="sldNum" sz="quarter" idx="4"/>
          </p:nvPr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‹N°›</a:t>
            </a:r>
          </a:p>
        </p:txBody>
      </p:sp>
      <p:grpSp>
        <p:nvGrpSpPr>
          <p:cNvPr id="1035" name="Group 1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" y="2165"/>
            <a:chExt cx="91805" cy="6492"/>
          </a:xfrm>
        </p:grpSpPr>
        <p:grpSp>
          <p:nvGrpSpPr>
            <p:cNvPr id="12" name="Forme libre 11"/>
            <p:cNvGrpSpPr>
              <a:grpSpLocks/>
            </p:cNvGrpSpPr>
            <p:nvPr/>
          </p:nvGrpSpPr>
          <p:grpSpPr bwMode="auto">
            <a:xfrm>
              <a:off x="-60" y="-115"/>
              <a:ext cx="91317" cy="10509"/>
              <a:chOff x="-60" y="-243"/>
              <a:chExt cx="91318" cy="10485"/>
            </a:xfrm>
          </p:grpSpPr>
          <p:pic>
            <p:nvPicPr>
              <p:cNvPr id="1038" name="Forme libre 11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-243"/>
                <a:ext cx="91317" cy="104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039" name="Text Box 15"/>
              <p:cNvSpPr txBox="1">
                <a:spLocks noChangeArrowheads="1"/>
              </p:cNvSpPr>
              <p:nvPr/>
            </p:nvSpPr>
            <p:spPr bwMode="auto">
              <a:xfrm rot="21435692">
                <a:off x="-292" y="422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en-US" altLang="fr-FR"/>
              </a:p>
            </p:txBody>
          </p:sp>
        </p:grpSp>
        <p:grpSp>
          <p:nvGrpSpPr>
            <p:cNvPr id="13" name="Forme libre 12"/>
            <p:cNvGrpSpPr>
              <a:grpSpLocks/>
            </p:cNvGrpSpPr>
            <p:nvPr/>
          </p:nvGrpSpPr>
          <p:grpSpPr bwMode="auto">
            <a:xfrm>
              <a:off x="-60" y="617"/>
              <a:ext cx="91561" cy="9104"/>
              <a:chOff x="-60" y="487"/>
              <a:chExt cx="91561" cy="9083"/>
            </a:xfrm>
          </p:grpSpPr>
          <p:pic>
            <p:nvPicPr>
              <p:cNvPr id="1041" name="Forme libre 12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487"/>
                <a:ext cx="91560" cy="90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042" name="Text Box 18"/>
              <p:cNvSpPr txBox="1">
                <a:spLocks noChangeArrowheads="1"/>
              </p:cNvSpPr>
              <p:nvPr/>
            </p:nvSpPr>
            <p:spPr bwMode="auto">
              <a:xfrm rot="21435692">
                <a:off x="-217" y="495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en-US" altLang="fr-FR"/>
              </a:p>
            </p:txBody>
          </p:sp>
        </p:grpSp>
      </p:grpSp>
      <p:pic>
        <p:nvPicPr>
          <p:cNvPr id="1036" name="Picture 13" descr="Logo_IUT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6215063"/>
            <a:ext cx="1893887" cy="53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7" name="AutoShape 13"/>
          <p:cNvSpPr>
            <a:spLocks/>
          </p:cNvSpPr>
          <p:nvPr/>
        </p:nvSpPr>
        <p:spPr bwMode="auto">
          <a:xfrm>
            <a:off x="0" y="2357438"/>
            <a:ext cx="1500188" cy="3000375"/>
          </a:xfrm>
          <a:prstGeom prst="rightBracket">
            <a:avLst>
              <a:gd name="adj" fmla="val 46787"/>
            </a:avLst>
          </a:prstGeom>
          <a:noFill/>
          <a:ln w="19050">
            <a:solidFill>
              <a:srgbClr val="0F6FC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4051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sldNum="0" hdr="0"/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09DD9"/>
        </a:buClr>
        <a:buSzPct val="95000"/>
        <a:buFont typeface="Wingdings 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09DD9"/>
        </a:buClr>
        <a:buSzPct val="65000"/>
        <a:buFont typeface="Wingdings 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FFFFFF"/>
        </a:buClr>
        <a:buSzPct val="65000"/>
        <a:buFont typeface="Wingdings 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/>
            <a:gdLst>
              <a:gd name="T0" fmla="*/ 9525 w 5772"/>
              <a:gd name="T1" fmla="*/ 3175 h 656"/>
              <a:gd name="T2" fmla="*/ 4035425 w 5772"/>
              <a:gd name="T3" fmla="*/ 0 h 656"/>
              <a:gd name="T4" fmla="*/ 6943725 w 5772"/>
              <a:gd name="T5" fmla="*/ 582613 h 656"/>
              <a:gd name="T6" fmla="*/ 9153525 w 5772"/>
              <a:gd name="T7" fmla="*/ 87313 h 656"/>
              <a:gd name="T8" fmla="*/ 9163050 w 5772"/>
              <a:gd name="T9" fmla="*/ 338138 h 656"/>
              <a:gd name="T10" fmla="*/ 6829425 w 5772"/>
              <a:gd name="T11" fmla="*/ 696913 h 656"/>
              <a:gd name="T12" fmla="*/ 2362200 w 5772"/>
              <a:gd name="T13" fmla="*/ 319088 h 656"/>
              <a:gd name="T14" fmla="*/ 0 w 5772"/>
              <a:gd name="T15" fmla="*/ 1041401 h 656"/>
              <a:gd name="T16" fmla="*/ 9525 w 5772"/>
              <a:gd name="T17" fmla="*/ 3175 h 6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772"/>
              <a:gd name="T28" fmla="*/ 0 h 656"/>
              <a:gd name="T29" fmla="*/ 5772 w 5772"/>
              <a:gd name="T30" fmla="*/ 656 h 65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9AF">
                  <a:alpha val="45000"/>
                </a:srgbClr>
              </a:gs>
              <a:gs pos="100000">
                <a:srgbClr val="00A6FB">
                  <a:alpha val="54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8" name="AutoShape 3"/>
          <p:cNvGrpSpPr>
            <a:grpSpLocks/>
          </p:cNvGrpSpPr>
          <p:nvPr/>
        </p:nvGrpSpPr>
        <p:grpSpPr bwMode="auto">
          <a:xfrm>
            <a:off x="4383088" y="-6350"/>
            <a:ext cx="4760912" cy="603250"/>
            <a:chOff x="2761" y="-4"/>
            <a:chExt cx="2999" cy="380"/>
          </a:xfrm>
        </p:grpSpPr>
        <p:pic>
          <p:nvPicPr>
            <p:cNvPr id="10243" name="Picture 3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1" y="-4"/>
              <a:ext cx="2999" cy="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244" name="Text Box 4"/>
            <p:cNvSpPr txBox="1">
              <a:spLocks noChangeArrowheads="1"/>
            </p:cNvSpPr>
            <p:nvPr/>
          </p:nvSpPr>
          <p:spPr bwMode="auto">
            <a:xfrm>
              <a:off x="2760" y="-5"/>
              <a:ext cx="3000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fr-FR" altLang="fr-FR"/>
            </a:p>
          </p:txBody>
        </p:sp>
      </p:grpSp>
      <p:grpSp>
        <p:nvGrpSpPr>
          <p:cNvPr id="10246" name="Group 6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" y="2165"/>
            <a:chExt cx="91805" cy="6492"/>
          </a:xfrm>
        </p:grpSpPr>
        <p:grpSp>
          <p:nvGrpSpPr>
            <p:cNvPr id="12" name="Forme libre 11"/>
            <p:cNvGrpSpPr>
              <a:grpSpLocks/>
            </p:cNvGrpSpPr>
            <p:nvPr/>
          </p:nvGrpSpPr>
          <p:grpSpPr bwMode="auto">
            <a:xfrm>
              <a:off x="-60" y="-115"/>
              <a:ext cx="91317" cy="10509"/>
              <a:chOff x="-60" y="-243"/>
              <a:chExt cx="91318" cy="10485"/>
            </a:xfrm>
          </p:grpSpPr>
          <p:pic>
            <p:nvPicPr>
              <p:cNvPr id="10252" name="Forme libre 11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-243"/>
                <a:ext cx="91317" cy="104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0253" name="Text Box 13"/>
              <p:cNvSpPr txBox="1">
                <a:spLocks noChangeArrowheads="1"/>
              </p:cNvSpPr>
              <p:nvPr/>
            </p:nvSpPr>
            <p:spPr bwMode="auto">
              <a:xfrm rot="21435692">
                <a:off x="-292" y="422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en-US" altLang="fr-FR"/>
              </a:p>
            </p:txBody>
          </p:sp>
        </p:grpSp>
        <p:grpSp>
          <p:nvGrpSpPr>
            <p:cNvPr id="13" name="Forme libre 12"/>
            <p:cNvGrpSpPr>
              <a:grpSpLocks/>
            </p:cNvGrpSpPr>
            <p:nvPr/>
          </p:nvGrpSpPr>
          <p:grpSpPr bwMode="auto">
            <a:xfrm>
              <a:off x="-60" y="617"/>
              <a:ext cx="91561" cy="9104"/>
              <a:chOff x="-60" y="487"/>
              <a:chExt cx="91561" cy="9083"/>
            </a:xfrm>
          </p:grpSpPr>
          <p:pic>
            <p:nvPicPr>
              <p:cNvPr id="10255" name="Forme libre 12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487"/>
                <a:ext cx="91560" cy="90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0256" name="Text Box 16"/>
              <p:cNvSpPr txBox="1">
                <a:spLocks noChangeArrowheads="1"/>
              </p:cNvSpPr>
              <p:nvPr/>
            </p:nvSpPr>
            <p:spPr bwMode="auto">
              <a:xfrm rot="21435692">
                <a:off x="-217" y="495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en-US" altLang="fr-FR"/>
              </a:p>
            </p:txBody>
          </p:sp>
        </p:grpSp>
      </p:grpSp>
      <p:pic>
        <p:nvPicPr>
          <p:cNvPr id="10247" name="Picture 13" descr="Logo_IUT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6215063"/>
            <a:ext cx="1893887" cy="53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8" name="AutoShape 8"/>
          <p:cNvSpPr>
            <a:spLocks/>
          </p:cNvSpPr>
          <p:nvPr/>
        </p:nvSpPr>
        <p:spPr bwMode="auto">
          <a:xfrm>
            <a:off x="0" y="2357438"/>
            <a:ext cx="1500188" cy="3000375"/>
          </a:xfrm>
          <a:prstGeom prst="rightBracket">
            <a:avLst>
              <a:gd name="adj" fmla="val 46787"/>
            </a:avLst>
          </a:prstGeom>
          <a:noFill/>
          <a:ln w="19050">
            <a:solidFill>
              <a:srgbClr val="0F6FC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endParaRPr lang="fr-FR" altLang="fr-FR"/>
          </a:p>
        </p:txBody>
      </p:sp>
      <p:sp>
        <p:nvSpPr>
          <p:cNvPr id="10249" name="Text Box 9"/>
          <p:cNvSpPr txBox="1">
            <a:spLocks noChangeArrowheads="1"/>
          </p:cNvSpPr>
          <p:nvPr userDrawn="1"/>
        </p:nvSpPr>
        <p:spPr bwMode="auto">
          <a:xfrm>
            <a:off x="0" y="2695575"/>
            <a:ext cx="1727200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fr-FR" altLang="fr-FR" sz="1400"/>
              <a:t>1/ Présentation</a:t>
            </a:r>
          </a:p>
          <a:p>
            <a:r>
              <a:rPr lang="fr-FR" altLang="fr-FR" sz="1400"/>
              <a:t>2/ Principe</a:t>
            </a:r>
          </a:p>
          <a:p>
            <a:r>
              <a:rPr lang="fr-FR" altLang="fr-FR" sz="1400"/>
              <a:t>3/ Fonctionnement</a:t>
            </a:r>
          </a:p>
          <a:p>
            <a:r>
              <a:rPr lang="fr-FR" altLang="fr-FR" sz="1400"/>
              <a:t>4/ Formation d’image</a:t>
            </a:r>
          </a:p>
          <a:p>
            <a:r>
              <a:rPr lang="fr-FR" altLang="fr-FR" sz="1400"/>
              <a:t>5/ Données extraites</a:t>
            </a:r>
          </a:p>
          <a:p>
            <a:r>
              <a:rPr lang="fr-FR" altLang="fr-FR" sz="1400"/>
              <a:t>6/ Exemple</a:t>
            </a:r>
          </a:p>
          <a:p>
            <a:r>
              <a:rPr lang="fr-FR" altLang="fr-FR" sz="1400"/>
              <a:t>7/ Interrelation</a:t>
            </a:r>
          </a:p>
          <a:p>
            <a:r>
              <a:rPr lang="fr-FR" altLang="fr-FR" sz="1400"/>
              <a:t>8/ Lexique</a:t>
            </a:r>
          </a:p>
          <a:p>
            <a:r>
              <a:rPr lang="fr-FR" altLang="fr-FR" sz="1400"/>
              <a:t>9/ Sources</a:t>
            </a:r>
          </a:p>
        </p:txBody>
      </p:sp>
      <p:sp>
        <p:nvSpPr>
          <p:cNvPr id="10250" name="Rectangle 10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  <a:endParaRPr lang="en-US" altLang="fr-FR" smtClean="0"/>
          </a:p>
        </p:txBody>
      </p:sp>
      <p:sp>
        <p:nvSpPr>
          <p:cNvPr id="10251" name="Rectangle 11"/>
          <p:cNvSpPr>
            <a:spLocks noGrp="1"/>
          </p:cNvSpPr>
          <p:nvPr>
            <p:ph type="body" idx="1"/>
          </p:nvPr>
        </p:nvSpPr>
        <p:spPr bwMode="auto">
          <a:xfrm>
            <a:off x="1500188" y="1935163"/>
            <a:ext cx="7186612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</p:spTree>
    <p:extLst>
      <p:ext uri="{BB962C8B-B14F-4D97-AF65-F5344CB8AC3E}">
        <p14:creationId xmlns:p14="http://schemas.microsoft.com/office/powerpoint/2010/main" val="2770804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09DD9"/>
        </a:buClr>
        <a:buSzPct val="95000"/>
        <a:buFont typeface="Wingdings 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09DD9"/>
        </a:buClr>
        <a:buSzPct val="65000"/>
        <a:buFont typeface="Wingdings 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FFFFFF"/>
        </a:buClr>
        <a:buSzPct val="65000"/>
        <a:buFont typeface="Wingdings 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altLang="fr-FR" smtClean="0"/>
              <a:t>17/05/2014</a:t>
            </a:r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altLang="fr-FR" smtClean="0"/>
              <a:t>CHARROIN Julien - SENG Kes Albert</a:t>
            </a: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altLang="fr-FR" smtClean="0"/>
              <a:t>‹N°›</a:t>
            </a:r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073848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4" r:id="rId1"/>
    <p:sldLayoutId id="2147483845" r:id="rId2"/>
    <p:sldLayoutId id="2147483846" r:id="rId3"/>
    <p:sldLayoutId id="2147483847" r:id="rId4"/>
    <p:sldLayoutId id="2147483848" r:id="rId5"/>
    <p:sldLayoutId id="2147483849" r:id="rId6"/>
    <p:sldLayoutId id="2147483850" r:id="rId7"/>
    <p:sldLayoutId id="2147483851" r:id="rId8"/>
    <p:sldLayoutId id="2147483852" r:id="rId9"/>
    <p:sldLayoutId id="2147483853" r:id="rId10"/>
    <p:sldLayoutId id="2147483854" r:id="rId11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</a:p>
        </p:txBody>
      </p:sp>
      <p:sp>
        <p:nvSpPr>
          <p:cNvPr id="2051" name="Rectangle 3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2052" name="Rectangle 4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898989"/>
                </a:solidFill>
                <a:latin typeface="+mn-lt"/>
                <a:cs typeface="Arial" charset="0"/>
              </a:defRPr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2053" name="Rectangle 5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898989"/>
                </a:solidFill>
                <a:latin typeface="+mn-lt"/>
                <a:cs typeface="Arial" charset="0"/>
              </a:defRPr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2054" name="Rectangle 6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898989"/>
                </a:solidFill>
                <a:latin typeface="+mn-lt"/>
                <a:cs typeface="Arial" charset="0"/>
              </a:defRPr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733636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</p:sldLayoutIdLst>
  <p:hf sldNum="0" hdr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2"/>
          <p:cNvSpPr>
            <a:spLocks/>
          </p:cNvSpPr>
          <p:nvPr/>
        </p:nvSpPr>
        <p:spPr bwMode="auto">
          <a:xfrm rot="420000" flipV="1">
            <a:off x="3165475" y="1108075"/>
            <a:ext cx="5257800" cy="4114800"/>
          </a:xfrm>
          <a:custGeom>
            <a:avLst/>
            <a:gdLst>
              <a:gd name="T0" fmla="*/ 5257800 w 5257800"/>
              <a:gd name="T1" fmla="*/ 2057400 h 4114800"/>
              <a:gd name="T2" fmla="*/ 2628900 w 5257800"/>
              <a:gd name="T3" fmla="*/ 4114800 h 4114800"/>
              <a:gd name="T4" fmla="*/ 0 w 5257800"/>
              <a:gd name="T5" fmla="*/ 2057400 h 4114800"/>
              <a:gd name="T6" fmla="*/ 2628900 w 5257800"/>
              <a:gd name="T7" fmla="*/ 0 h 41148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5257800"/>
              <a:gd name="T13" fmla="*/ 0 h 4114800"/>
              <a:gd name="T14" fmla="*/ 5182785 w 5257800"/>
              <a:gd name="T15" fmla="*/ 4114800 h 41148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257800" h="4114800">
                <a:moveTo>
                  <a:pt x="0" y="0"/>
                </a:moveTo>
                <a:lnTo>
                  <a:pt x="5107774" y="0"/>
                </a:lnTo>
                <a:lnTo>
                  <a:pt x="5257800" y="150026"/>
                </a:lnTo>
                <a:lnTo>
                  <a:pt x="5257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3175" cap="rnd">
            <a:solidFill>
              <a:srgbClr val="C0C0C0"/>
            </a:solidFill>
            <a:round/>
            <a:headEnd/>
            <a:tailEnd/>
          </a:ln>
          <a:effectLst>
            <a:outerShdw dist="38500" dir="7500041" sx="98500" sy="100079" kx="99984" algn="t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3075" name="AutoShape 3"/>
          <p:cNvSpPr>
            <a:spLocks noChangeArrowheads="1"/>
          </p:cNvSpPr>
          <p:nvPr/>
        </p:nvSpPr>
        <p:spPr bwMode="auto"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>
            <a:solidFill>
              <a:srgbClr val="FFFFFF"/>
            </a:solidFill>
            <a:bevel/>
            <a:headEnd/>
            <a:tailEnd/>
          </a:ln>
          <a:effectLst>
            <a:outerShdw dist="6351" dir="12900231" algn="tl" rotWithShape="0">
              <a:srgbClr val="000000">
                <a:alpha val="46999"/>
              </a:srgbClr>
            </a:outerShdw>
          </a:effectLst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endParaRPr lang="en-US" altLang="fr-FR">
              <a:solidFill>
                <a:srgbClr val="FFFFFF"/>
              </a:solidFill>
            </a:endParaRPr>
          </a:p>
        </p:txBody>
      </p:sp>
      <p:sp>
        <p:nvSpPr>
          <p:cNvPr id="3076" name="AutoShape 4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/>
            <a:gdLst>
              <a:gd name="T0" fmla="*/ 9525 w 5772"/>
              <a:gd name="T1" fmla="*/ 3175 h 656"/>
              <a:gd name="T2" fmla="*/ 4035425 w 5772"/>
              <a:gd name="T3" fmla="*/ 0 h 656"/>
              <a:gd name="T4" fmla="*/ 6943725 w 5772"/>
              <a:gd name="T5" fmla="*/ 582613 h 656"/>
              <a:gd name="T6" fmla="*/ 9153525 w 5772"/>
              <a:gd name="T7" fmla="*/ 87313 h 656"/>
              <a:gd name="T8" fmla="*/ 9163050 w 5772"/>
              <a:gd name="T9" fmla="*/ 338138 h 656"/>
              <a:gd name="T10" fmla="*/ 6829425 w 5772"/>
              <a:gd name="T11" fmla="*/ 696913 h 656"/>
              <a:gd name="T12" fmla="*/ 2362200 w 5772"/>
              <a:gd name="T13" fmla="*/ 319088 h 656"/>
              <a:gd name="T14" fmla="*/ 0 w 5772"/>
              <a:gd name="T15" fmla="*/ 1041400 h 656"/>
              <a:gd name="T16" fmla="*/ 9525 w 5772"/>
              <a:gd name="T17" fmla="*/ 3175 h 6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772"/>
              <a:gd name="T28" fmla="*/ 0 h 656"/>
              <a:gd name="T29" fmla="*/ 5772 w 5772"/>
              <a:gd name="T30" fmla="*/ 656 h 65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9AF">
                  <a:alpha val="45000"/>
                </a:srgbClr>
              </a:gs>
              <a:gs pos="100000">
                <a:srgbClr val="00A6FB">
                  <a:alpha val="54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17" name="AutoShape 5"/>
          <p:cNvGrpSpPr>
            <a:grpSpLocks/>
          </p:cNvGrpSpPr>
          <p:nvPr/>
        </p:nvGrpSpPr>
        <p:grpSpPr bwMode="auto">
          <a:xfrm>
            <a:off x="4383088" y="6248400"/>
            <a:ext cx="4760912" cy="609600"/>
            <a:chOff x="2761" y="3936"/>
            <a:chExt cx="2999" cy="384"/>
          </a:xfrm>
        </p:grpSpPr>
        <p:pic>
          <p:nvPicPr>
            <p:cNvPr id="3077" name="Picture 5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1" y="3936"/>
              <a:ext cx="2999" cy="3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78" name="Text Box 6"/>
            <p:cNvSpPr txBox="1">
              <a:spLocks noChangeArrowheads="1"/>
            </p:cNvSpPr>
            <p:nvPr/>
          </p:nvSpPr>
          <p:spPr bwMode="auto">
            <a:xfrm rot="10800000">
              <a:off x="2760" y="3918"/>
              <a:ext cx="3000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fr-FR" altLang="fr-FR"/>
            </a:p>
          </p:txBody>
        </p:sp>
      </p:grpSp>
      <p:sp>
        <p:nvSpPr>
          <p:cNvPr id="3080" name="Rectangle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  <a:endParaRPr lang="en-US" altLang="fr-FR" smtClean="0"/>
          </a:p>
        </p:txBody>
      </p:sp>
      <p:sp>
        <p:nvSpPr>
          <p:cNvPr id="3081" name="Rectangle 9"/>
          <p:cNvSpPr>
            <a:spLocks noGrp="1"/>
          </p:cNvSpPr>
          <p:nvPr>
            <p:ph type="body" idx="1"/>
          </p:nvPr>
        </p:nvSpPr>
        <p:spPr bwMode="auto">
          <a:xfrm>
            <a:off x="1500188" y="1935163"/>
            <a:ext cx="7186612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3082" name="Rectangle 10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3083" name="Rectangle 11"/>
          <p:cNvSpPr>
            <a:spLocks noGrp="1"/>
          </p:cNvSpPr>
          <p:nvPr>
            <p:ph type="ftr" sz="quarter" idx="3"/>
          </p:nvPr>
        </p:nvSpPr>
        <p:spPr bwMode="auto">
          <a:xfrm>
            <a:off x="2667000" y="6356350"/>
            <a:ext cx="44053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3084" name="Rectangle 12"/>
          <p:cNvSpPr>
            <a:spLocks noGrp="1"/>
          </p:cNvSpPr>
          <p:nvPr>
            <p:ph type="sldNum" sz="quarter" idx="4"/>
          </p:nvPr>
        </p:nvSpPr>
        <p:spPr bwMode="auto">
          <a:xfrm>
            <a:off x="8077200" y="6356350"/>
            <a:ext cx="609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813548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</p:sldLayoutIdLst>
  <p:hf sldNum="0" hdr="0"/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09DD9"/>
        </a:buClr>
        <a:buSzPct val="95000"/>
        <a:buFont typeface="Wingdings 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09DD9"/>
        </a:buClr>
        <a:buSzPct val="65000"/>
        <a:buFont typeface="Wingdings 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FFFFFF"/>
        </a:buClr>
        <a:buSzPct val="65000"/>
        <a:buFont typeface="Wingdings 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/>
            <a:gdLst>
              <a:gd name="T0" fmla="*/ 9525 w 5772"/>
              <a:gd name="T1" fmla="*/ 3175 h 656"/>
              <a:gd name="T2" fmla="*/ 4035425 w 5772"/>
              <a:gd name="T3" fmla="*/ 0 h 656"/>
              <a:gd name="T4" fmla="*/ 6943725 w 5772"/>
              <a:gd name="T5" fmla="*/ 582613 h 656"/>
              <a:gd name="T6" fmla="*/ 9153525 w 5772"/>
              <a:gd name="T7" fmla="*/ 87313 h 656"/>
              <a:gd name="T8" fmla="*/ 9163050 w 5772"/>
              <a:gd name="T9" fmla="*/ 338138 h 656"/>
              <a:gd name="T10" fmla="*/ 6829425 w 5772"/>
              <a:gd name="T11" fmla="*/ 696913 h 656"/>
              <a:gd name="T12" fmla="*/ 2362200 w 5772"/>
              <a:gd name="T13" fmla="*/ 319088 h 656"/>
              <a:gd name="T14" fmla="*/ 0 w 5772"/>
              <a:gd name="T15" fmla="*/ 1041401 h 656"/>
              <a:gd name="T16" fmla="*/ 9525 w 5772"/>
              <a:gd name="T17" fmla="*/ 3175 h 6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772"/>
              <a:gd name="T28" fmla="*/ 0 h 656"/>
              <a:gd name="T29" fmla="*/ 5772 w 5772"/>
              <a:gd name="T30" fmla="*/ 656 h 65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9AF">
                  <a:alpha val="45000"/>
                </a:srgbClr>
              </a:gs>
              <a:gs pos="100000">
                <a:srgbClr val="00A6FB">
                  <a:alpha val="54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8" name="AutoShape 3"/>
          <p:cNvGrpSpPr>
            <a:grpSpLocks/>
          </p:cNvGrpSpPr>
          <p:nvPr/>
        </p:nvGrpSpPr>
        <p:grpSpPr bwMode="auto">
          <a:xfrm>
            <a:off x="4383088" y="-6350"/>
            <a:ext cx="4760912" cy="603250"/>
            <a:chOff x="2761" y="-4"/>
            <a:chExt cx="2999" cy="380"/>
          </a:xfrm>
        </p:grpSpPr>
        <p:pic>
          <p:nvPicPr>
            <p:cNvPr id="4099" name="Picture 3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1" y="-4"/>
              <a:ext cx="2999" cy="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00" name="Text Box 4"/>
            <p:cNvSpPr txBox="1">
              <a:spLocks noChangeArrowheads="1"/>
            </p:cNvSpPr>
            <p:nvPr/>
          </p:nvSpPr>
          <p:spPr bwMode="auto">
            <a:xfrm>
              <a:off x="2760" y="-5"/>
              <a:ext cx="3000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fr-FR" altLang="fr-FR"/>
            </a:p>
          </p:txBody>
        </p:sp>
      </p:grp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" y="2165"/>
            <a:chExt cx="91805" cy="6492"/>
          </a:xfrm>
        </p:grpSpPr>
        <p:grpSp>
          <p:nvGrpSpPr>
            <p:cNvPr id="12" name="Forme libre 11"/>
            <p:cNvGrpSpPr>
              <a:grpSpLocks/>
            </p:cNvGrpSpPr>
            <p:nvPr/>
          </p:nvGrpSpPr>
          <p:grpSpPr bwMode="auto">
            <a:xfrm>
              <a:off x="-60" y="-115"/>
              <a:ext cx="91317" cy="10509"/>
              <a:chOff x="-60" y="-243"/>
              <a:chExt cx="91318" cy="10485"/>
            </a:xfrm>
          </p:grpSpPr>
          <p:pic>
            <p:nvPicPr>
              <p:cNvPr id="4111" name="Forme libre 11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-243"/>
                <a:ext cx="91317" cy="104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112" name="Text Box 16"/>
              <p:cNvSpPr txBox="1">
                <a:spLocks noChangeArrowheads="1"/>
              </p:cNvSpPr>
              <p:nvPr/>
            </p:nvSpPr>
            <p:spPr bwMode="auto">
              <a:xfrm rot="21435692">
                <a:off x="-292" y="422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en-US" altLang="fr-FR"/>
              </a:p>
            </p:txBody>
          </p:sp>
        </p:grpSp>
        <p:grpSp>
          <p:nvGrpSpPr>
            <p:cNvPr id="13" name="Forme libre 12"/>
            <p:cNvGrpSpPr>
              <a:grpSpLocks/>
            </p:cNvGrpSpPr>
            <p:nvPr/>
          </p:nvGrpSpPr>
          <p:grpSpPr bwMode="auto">
            <a:xfrm>
              <a:off x="-60" y="617"/>
              <a:ext cx="91561" cy="9104"/>
              <a:chOff x="-60" y="487"/>
              <a:chExt cx="91561" cy="9083"/>
            </a:xfrm>
          </p:grpSpPr>
          <p:pic>
            <p:nvPicPr>
              <p:cNvPr id="4114" name="Forme libre 12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487"/>
                <a:ext cx="91560" cy="90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115" name="Text Box 19"/>
              <p:cNvSpPr txBox="1">
                <a:spLocks noChangeArrowheads="1"/>
              </p:cNvSpPr>
              <p:nvPr/>
            </p:nvSpPr>
            <p:spPr bwMode="auto">
              <a:xfrm rot="21435692">
                <a:off x="-217" y="495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en-US" altLang="fr-FR"/>
              </a:p>
            </p:txBody>
          </p:sp>
        </p:grpSp>
      </p:grpSp>
      <p:pic>
        <p:nvPicPr>
          <p:cNvPr id="4103" name="Picture 13" descr="Logo_IUT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6215063"/>
            <a:ext cx="1893887" cy="53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4" name="AutoShape 8"/>
          <p:cNvSpPr>
            <a:spLocks/>
          </p:cNvSpPr>
          <p:nvPr/>
        </p:nvSpPr>
        <p:spPr bwMode="auto">
          <a:xfrm>
            <a:off x="0" y="2357438"/>
            <a:ext cx="1500188" cy="3000375"/>
          </a:xfrm>
          <a:prstGeom prst="rightBracket">
            <a:avLst>
              <a:gd name="adj" fmla="val 46787"/>
            </a:avLst>
          </a:prstGeom>
          <a:noFill/>
          <a:ln w="19050">
            <a:solidFill>
              <a:srgbClr val="0F6FC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endParaRPr lang="fr-FR" altLang="fr-FR"/>
          </a:p>
        </p:txBody>
      </p:sp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0" y="2924175"/>
            <a:ext cx="161925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fr-FR" altLang="fr-FR" sz="1400"/>
              <a:t>1/ Définition</a:t>
            </a:r>
          </a:p>
          <a:p>
            <a:r>
              <a:rPr lang="fr-FR" altLang="fr-FR" sz="1400"/>
              <a:t>2/ Principe</a:t>
            </a:r>
          </a:p>
          <a:p>
            <a:r>
              <a:rPr lang="fr-FR" altLang="fr-FR" sz="1400"/>
              <a:t>3/ Caractérisation</a:t>
            </a:r>
          </a:p>
          <a:p>
            <a:r>
              <a:rPr lang="fr-FR" altLang="fr-FR" sz="1400"/>
              <a:t>4/ Exemple</a:t>
            </a:r>
          </a:p>
          <a:p>
            <a:r>
              <a:rPr lang="fr-FR" altLang="fr-FR" sz="1400"/>
              <a:t>5/ Conclusion</a:t>
            </a:r>
          </a:p>
          <a:p>
            <a:r>
              <a:rPr lang="fr-FR" altLang="fr-FR" sz="1400"/>
              <a:t>6/ Interrelation</a:t>
            </a:r>
          </a:p>
          <a:p>
            <a:r>
              <a:rPr lang="fr-FR" altLang="fr-FR" sz="1400"/>
              <a:t>7/ Lexique</a:t>
            </a:r>
          </a:p>
          <a:p>
            <a:r>
              <a:rPr lang="fr-FR" altLang="fr-FR" sz="1400"/>
              <a:t>8/ Sources</a:t>
            </a:r>
          </a:p>
        </p:txBody>
      </p:sp>
      <p:sp>
        <p:nvSpPr>
          <p:cNvPr id="4106" name="Rectangle 10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  <a:endParaRPr lang="en-US" altLang="fr-FR" smtClean="0"/>
          </a:p>
        </p:txBody>
      </p:sp>
      <p:sp>
        <p:nvSpPr>
          <p:cNvPr id="4107" name="Rectangle 11"/>
          <p:cNvSpPr>
            <a:spLocks noGrp="1"/>
          </p:cNvSpPr>
          <p:nvPr>
            <p:ph type="body" idx="1"/>
          </p:nvPr>
        </p:nvSpPr>
        <p:spPr bwMode="auto">
          <a:xfrm>
            <a:off x="1500188" y="1935163"/>
            <a:ext cx="7186612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4108" name="Rectangle 12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4109" name="Rectangle 13"/>
          <p:cNvSpPr>
            <a:spLocks noGrp="1"/>
          </p:cNvSpPr>
          <p:nvPr>
            <p:ph type="ftr" sz="quarter" idx="3"/>
          </p:nvPr>
        </p:nvSpPr>
        <p:spPr bwMode="auto">
          <a:xfrm>
            <a:off x="2667000" y="6356350"/>
            <a:ext cx="44053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4110" name="Rectangle 14"/>
          <p:cNvSpPr>
            <a:spLocks noGrp="1"/>
          </p:cNvSpPr>
          <p:nvPr>
            <p:ph type="sldNum" sz="quarter" idx="4"/>
          </p:nvPr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967057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</p:sldLayoutIdLst>
  <p:hf sldNum="0" hdr="0"/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09DD9"/>
        </a:buClr>
        <a:buSzPct val="95000"/>
        <a:buFont typeface="Wingdings 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09DD9"/>
        </a:buClr>
        <a:buSzPct val="65000"/>
        <a:buFont typeface="Wingdings 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FFFFFF"/>
        </a:buClr>
        <a:buSzPct val="65000"/>
        <a:buFont typeface="Wingdings 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/>
            <a:gdLst>
              <a:gd name="T0" fmla="*/ 9525 w 5772"/>
              <a:gd name="T1" fmla="*/ 3175 h 656"/>
              <a:gd name="T2" fmla="*/ 4035425 w 5772"/>
              <a:gd name="T3" fmla="*/ 0 h 656"/>
              <a:gd name="T4" fmla="*/ 6943725 w 5772"/>
              <a:gd name="T5" fmla="*/ 582613 h 656"/>
              <a:gd name="T6" fmla="*/ 9153525 w 5772"/>
              <a:gd name="T7" fmla="*/ 87313 h 656"/>
              <a:gd name="T8" fmla="*/ 9163050 w 5772"/>
              <a:gd name="T9" fmla="*/ 338138 h 656"/>
              <a:gd name="T10" fmla="*/ 6829425 w 5772"/>
              <a:gd name="T11" fmla="*/ 696913 h 656"/>
              <a:gd name="T12" fmla="*/ 2362200 w 5772"/>
              <a:gd name="T13" fmla="*/ 319088 h 656"/>
              <a:gd name="T14" fmla="*/ 0 w 5772"/>
              <a:gd name="T15" fmla="*/ 1041401 h 656"/>
              <a:gd name="T16" fmla="*/ 9525 w 5772"/>
              <a:gd name="T17" fmla="*/ 3175 h 6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772"/>
              <a:gd name="T28" fmla="*/ 0 h 656"/>
              <a:gd name="T29" fmla="*/ 5772 w 5772"/>
              <a:gd name="T30" fmla="*/ 656 h 65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9AF">
                  <a:alpha val="45000"/>
                </a:srgbClr>
              </a:gs>
              <a:gs pos="100000">
                <a:srgbClr val="00A6FB">
                  <a:alpha val="54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8" name="AutoShape 3"/>
          <p:cNvGrpSpPr>
            <a:grpSpLocks/>
          </p:cNvGrpSpPr>
          <p:nvPr/>
        </p:nvGrpSpPr>
        <p:grpSpPr bwMode="auto">
          <a:xfrm>
            <a:off x="4383088" y="-6350"/>
            <a:ext cx="4760912" cy="603250"/>
            <a:chOff x="2761" y="-4"/>
            <a:chExt cx="2999" cy="380"/>
          </a:xfrm>
        </p:grpSpPr>
        <p:pic>
          <p:nvPicPr>
            <p:cNvPr id="5123" name="Picture 3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1" y="-4"/>
              <a:ext cx="2999" cy="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124" name="Text Box 4"/>
            <p:cNvSpPr txBox="1">
              <a:spLocks noChangeArrowheads="1"/>
            </p:cNvSpPr>
            <p:nvPr/>
          </p:nvSpPr>
          <p:spPr bwMode="auto">
            <a:xfrm>
              <a:off x="2760" y="-5"/>
              <a:ext cx="3000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fr-FR" altLang="fr-FR"/>
            </a:p>
          </p:txBody>
        </p:sp>
      </p:grpSp>
      <p:grpSp>
        <p:nvGrpSpPr>
          <p:cNvPr id="5126" name="Group 6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" y="2165"/>
            <a:chExt cx="91805" cy="6492"/>
          </a:xfrm>
        </p:grpSpPr>
        <p:grpSp>
          <p:nvGrpSpPr>
            <p:cNvPr id="12" name="Forme libre 11"/>
            <p:cNvGrpSpPr>
              <a:grpSpLocks/>
            </p:cNvGrpSpPr>
            <p:nvPr/>
          </p:nvGrpSpPr>
          <p:grpSpPr bwMode="auto">
            <a:xfrm>
              <a:off x="-60" y="-115"/>
              <a:ext cx="91317" cy="10509"/>
              <a:chOff x="-60" y="-243"/>
              <a:chExt cx="91318" cy="10485"/>
            </a:xfrm>
          </p:grpSpPr>
          <p:pic>
            <p:nvPicPr>
              <p:cNvPr id="5135" name="Forme libre 11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-243"/>
                <a:ext cx="91317" cy="104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136" name="Text Box 16"/>
              <p:cNvSpPr txBox="1">
                <a:spLocks noChangeArrowheads="1"/>
              </p:cNvSpPr>
              <p:nvPr/>
            </p:nvSpPr>
            <p:spPr bwMode="auto">
              <a:xfrm rot="21435692">
                <a:off x="-292" y="422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en-US" altLang="fr-FR"/>
              </a:p>
            </p:txBody>
          </p:sp>
        </p:grpSp>
        <p:grpSp>
          <p:nvGrpSpPr>
            <p:cNvPr id="13" name="Forme libre 12"/>
            <p:cNvGrpSpPr>
              <a:grpSpLocks/>
            </p:cNvGrpSpPr>
            <p:nvPr/>
          </p:nvGrpSpPr>
          <p:grpSpPr bwMode="auto">
            <a:xfrm>
              <a:off x="-60" y="617"/>
              <a:ext cx="91561" cy="9104"/>
              <a:chOff x="-60" y="487"/>
              <a:chExt cx="91561" cy="9083"/>
            </a:xfrm>
          </p:grpSpPr>
          <p:pic>
            <p:nvPicPr>
              <p:cNvPr id="5138" name="Forme libre 12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487"/>
                <a:ext cx="91560" cy="90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139" name="Text Box 19"/>
              <p:cNvSpPr txBox="1">
                <a:spLocks noChangeArrowheads="1"/>
              </p:cNvSpPr>
              <p:nvPr/>
            </p:nvSpPr>
            <p:spPr bwMode="auto">
              <a:xfrm rot="21435692">
                <a:off x="-217" y="495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en-US" altLang="fr-FR"/>
              </a:p>
            </p:txBody>
          </p:sp>
        </p:grpSp>
      </p:grpSp>
      <p:pic>
        <p:nvPicPr>
          <p:cNvPr id="5127" name="Picture 13" descr="Logo_IUT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6215063"/>
            <a:ext cx="1893887" cy="53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8" name="AutoShape 8"/>
          <p:cNvSpPr>
            <a:spLocks/>
          </p:cNvSpPr>
          <p:nvPr/>
        </p:nvSpPr>
        <p:spPr bwMode="auto">
          <a:xfrm>
            <a:off x="0" y="2357438"/>
            <a:ext cx="1500188" cy="3000375"/>
          </a:xfrm>
          <a:prstGeom prst="rightBracket">
            <a:avLst>
              <a:gd name="adj" fmla="val 46787"/>
            </a:avLst>
          </a:prstGeom>
          <a:noFill/>
          <a:ln w="19050">
            <a:solidFill>
              <a:srgbClr val="0F6FC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endParaRPr lang="fr-FR" altLang="fr-FR"/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-34925" y="2695575"/>
            <a:ext cx="1727200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fr-FR" altLang="fr-FR" sz="1400"/>
              <a:t>1/ Présentation</a:t>
            </a:r>
          </a:p>
          <a:p>
            <a:r>
              <a:rPr lang="fr-FR" altLang="fr-FR" sz="1400"/>
              <a:t>2/ Principe</a:t>
            </a:r>
          </a:p>
          <a:p>
            <a:r>
              <a:rPr lang="fr-FR" altLang="fr-FR" sz="1400"/>
              <a:t>3/ Fonctionnement</a:t>
            </a:r>
          </a:p>
          <a:p>
            <a:r>
              <a:rPr lang="fr-FR" altLang="fr-FR" sz="1400"/>
              <a:t>4/ Formation d’image</a:t>
            </a:r>
          </a:p>
          <a:p>
            <a:r>
              <a:rPr lang="fr-FR" altLang="fr-FR" sz="1400"/>
              <a:t>5/ Données extraites</a:t>
            </a:r>
          </a:p>
          <a:p>
            <a:r>
              <a:rPr lang="fr-FR" altLang="fr-FR" sz="1400"/>
              <a:t>6/ Exemple</a:t>
            </a:r>
          </a:p>
          <a:p>
            <a:r>
              <a:rPr lang="fr-FR" altLang="fr-FR" sz="1400"/>
              <a:t>7/ Interrelation</a:t>
            </a:r>
          </a:p>
          <a:p>
            <a:r>
              <a:rPr lang="fr-FR" altLang="fr-FR" sz="1400"/>
              <a:t>8/ Lexique</a:t>
            </a:r>
          </a:p>
          <a:p>
            <a:r>
              <a:rPr lang="fr-FR" altLang="fr-FR" sz="1400"/>
              <a:t>9/ Sources</a:t>
            </a:r>
          </a:p>
        </p:txBody>
      </p:sp>
      <p:sp>
        <p:nvSpPr>
          <p:cNvPr id="5130" name="Rectangle 10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  <a:endParaRPr lang="en-US" altLang="fr-FR" smtClean="0"/>
          </a:p>
        </p:txBody>
      </p:sp>
      <p:sp>
        <p:nvSpPr>
          <p:cNvPr id="5131" name="Rectangle 11"/>
          <p:cNvSpPr>
            <a:spLocks noGrp="1"/>
          </p:cNvSpPr>
          <p:nvPr>
            <p:ph type="body" idx="1"/>
          </p:nvPr>
        </p:nvSpPr>
        <p:spPr bwMode="auto">
          <a:xfrm>
            <a:off x="1500188" y="1935163"/>
            <a:ext cx="7186612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5132" name="Rectangle 12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5133" name="Rectangle 13"/>
          <p:cNvSpPr>
            <a:spLocks noGrp="1"/>
          </p:cNvSpPr>
          <p:nvPr>
            <p:ph type="ftr" sz="quarter" idx="3"/>
          </p:nvPr>
        </p:nvSpPr>
        <p:spPr bwMode="auto">
          <a:xfrm>
            <a:off x="2667000" y="6356350"/>
            <a:ext cx="44053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5134" name="Rectangle 14"/>
          <p:cNvSpPr>
            <a:spLocks noGrp="1"/>
          </p:cNvSpPr>
          <p:nvPr>
            <p:ph type="sldNum" sz="quarter" idx="4"/>
          </p:nvPr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704519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</p:sldLayoutIdLst>
  <p:hf sldNum="0" hdr="0"/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09DD9"/>
        </a:buClr>
        <a:buSzPct val="95000"/>
        <a:buFont typeface="Wingdings 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09DD9"/>
        </a:buClr>
        <a:buSzPct val="65000"/>
        <a:buFont typeface="Wingdings 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FFFFFF"/>
        </a:buClr>
        <a:buSzPct val="65000"/>
        <a:buFont typeface="Wingdings 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/>
            <a:gdLst>
              <a:gd name="T0" fmla="*/ 9525 w 5772"/>
              <a:gd name="T1" fmla="*/ 3175 h 656"/>
              <a:gd name="T2" fmla="*/ 4035425 w 5772"/>
              <a:gd name="T3" fmla="*/ 0 h 656"/>
              <a:gd name="T4" fmla="*/ 6943725 w 5772"/>
              <a:gd name="T5" fmla="*/ 582613 h 656"/>
              <a:gd name="T6" fmla="*/ 9153525 w 5772"/>
              <a:gd name="T7" fmla="*/ 87313 h 656"/>
              <a:gd name="T8" fmla="*/ 9163050 w 5772"/>
              <a:gd name="T9" fmla="*/ 338138 h 656"/>
              <a:gd name="T10" fmla="*/ 6829425 w 5772"/>
              <a:gd name="T11" fmla="*/ 696913 h 656"/>
              <a:gd name="T12" fmla="*/ 2362200 w 5772"/>
              <a:gd name="T13" fmla="*/ 319088 h 656"/>
              <a:gd name="T14" fmla="*/ 0 w 5772"/>
              <a:gd name="T15" fmla="*/ 1041401 h 656"/>
              <a:gd name="T16" fmla="*/ 9525 w 5772"/>
              <a:gd name="T17" fmla="*/ 3175 h 6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772"/>
              <a:gd name="T28" fmla="*/ 0 h 656"/>
              <a:gd name="T29" fmla="*/ 5772 w 5772"/>
              <a:gd name="T30" fmla="*/ 656 h 65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9AF">
                  <a:alpha val="45000"/>
                </a:srgbClr>
              </a:gs>
              <a:gs pos="100000">
                <a:srgbClr val="00A6FB">
                  <a:alpha val="54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8" name="AutoShape 3"/>
          <p:cNvGrpSpPr>
            <a:grpSpLocks/>
          </p:cNvGrpSpPr>
          <p:nvPr/>
        </p:nvGrpSpPr>
        <p:grpSpPr bwMode="auto">
          <a:xfrm>
            <a:off x="4383088" y="-6350"/>
            <a:ext cx="4760912" cy="603250"/>
            <a:chOff x="2761" y="-4"/>
            <a:chExt cx="2999" cy="380"/>
          </a:xfrm>
        </p:grpSpPr>
        <p:pic>
          <p:nvPicPr>
            <p:cNvPr id="6147" name="Picture 3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1" y="-4"/>
              <a:ext cx="2999" cy="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148" name="Text Box 4"/>
            <p:cNvSpPr txBox="1">
              <a:spLocks noChangeArrowheads="1"/>
            </p:cNvSpPr>
            <p:nvPr/>
          </p:nvSpPr>
          <p:spPr bwMode="auto">
            <a:xfrm>
              <a:off x="2760" y="-5"/>
              <a:ext cx="3000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fr-FR" altLang="fr-FR"/>
            </a:p>
          </p:txBody>
        </p:sp>
      </p:grpSp>
      <p:grpSp>
        <p:nvGrpSpPr>
          <p:cNvPr id="6150" name="Group 6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" y="2165"/>
            <a:chExt cx="91805" cy="6492"/>
          </a:xfrm>
        </p:grpSpPr>
        <p:grpSp>
          <p:nvGrpSpPr>
            <p:cNvPr id="12" name="Forme libre 11"/>
            <p:cNvGrpSpPr>
              <a:grpSpLocks/>
            </p:cNvGrpSpPr>
            <p:nvPr/>
          </p:nvGrpSpPr>
          <p:grpSpPr bwMode="auto">
            <a:xfrm>
              <a:off x="-60" y="-115"/>
              <a:ext cx="91317" cy="10509"/>
              <a:chOff x="-60" y="-243"/>
              <a:chExt cx="91318" cy="10485"/>
            </a:xfrm>
          </p:grpSpPr>
          <p:pic>
            <p:nvPicPr>
              <p:cNvPr id="6159" name="Forme libre 11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-243"/>
                <a:ext cx="91317" cy="104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160" name="Text Box 16"/>
              <p:cNvSpPr txBox="1">
                <a:spLocks noChangeArrowheads="1"/>
              </p:cNvSpPr>
              <p:nvPr/>
            </p:nvSpPr>
            <p:spPr bwMode="auto">
              <a:xfrm rot="21435692">
                <a:off x="-292" y="422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en-US" altLang="fr-FR"/>
              </a:p>
            </p:txBody>
          </p:sp>
        </p:grpSp>
        <p:grpSp>
          <p:nvGrpSpPr>
            <p:cNvPr id="13" name="Forme libre 12"/>
            <p:cNvGrpSpPr>
              <a:grpSpLocks/>
            </p:cNvGrpSpPr>
            <p:nvPr/>
          </p:nvGrpSpPr>
          <p:grpSpPr bwMode="auto">
            <a:xfrm>
              <a:off x="-60" y="617"/>
              <a:ext cx="91561" cy="9104"/>
              <a:chOff x="-60" y="487"/>
              <a:chExt cx="91561" cy="9083"/>
            </a:xfrm>
          </p:grpSpPr>
          <p:pic>
            <p:nvPicPr>
              <p:cNvPr id="6162" name="Forme libre 12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487"/>
                <a:ext cx="91560" cy="90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163" name="Text Box 19"/>
              <p:cNvSpPr txBox="1">
                <a:spLocks noChangeArrowheads="1"/>
              </p:cNvSpPr>
              <p:nvPr/>
            </p:nvSpPr>
            <p:spPr bwMode="auto">
              <a:xfrm rot="21435692">
                <a:off x="-217" y="495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en-US" altLang="fr-FR"/>
              </a:p>
            </p:txBody>
          </p:sp>
        </p:grpSp>
      </p:grpSp>
      <p:pic>
        <p:nvPicPr>
          <p:cNvPr id="6151" name="Picture 13" descr="Logo_IUT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6215063"/>
            <a:ext cx="1893887" cy="53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52" name="AutoShape 8"/>
          <p:cNvSpPr>
            <a:spLocks/>
          </p:cNvSpPr>
          <p:nvPr/>
        </p:nvSpPr>
        <p:spPr bwMode="auto">
          <a:xfrm>
            <a:off x="0" y="2357438"/>
            <a:ext cx="1500188" cy="3000375"/>
          </a:xfrm>
          <a:prstGeom prst="rightBracket">
            <a:avLst>
              <a:gd name="adj" fmla="val 46787"/>
            </a:avLst>
          </a:prstGeom>
          <a:noFill/>
          <a:ln w="19050">
            <a:solidFill>
              <a:srgbClr val="0F6FC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endParaRPr lang="fr-FR" altLang="fr-FR"/>
          </a:p>
        </p:txBody>
      </p:sp>
      <p:sp>
        <p:nvSpPr>
          <p:cNvPr id="6153" name="Text Box 9"/>
          <p:cNvSpPr txBox="1">
            <a:spLocks noChangeArrowheads="1"/>
          </p:cNvSpPr>
          <p:nvPr userDrawn="1"/>
        </p:nvSpPr>
        <p:spPr bwMode="auto">
          <a:xfrm>
            <a:off x="0" y="2695575"/>
            <a:ext cx="1727200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fr-FR" altLang="fr-FR" sz="1400"/>
              <a:t>1/ Présentation</a:t>
            </a:r>
          </a:p>
          <a:p>
            <a:r>
              <a:rPr lang="fr-FR" altLang="fr-FR" sz="1400"/>
              <a:t>2/ Principe</a:t>
            </a:r>
          </a:p>
          <a:p>
            <a:r>
              <a:rPr lang="fr-FR" altLang="fr-FR" sz="1400"/>
              <a:t>3/ Fonctionnement</a:t>
            </a:r>
          </a:p>
          <a:p>
            <a:r>
              <a:rPr lang="fr-FR" altLang="fr-FR" sz="1400"/>
              <a:t>4/ Formation d’image</a:t>
            </a:r>
          </a:p>
          <a:p>
            <a:r>
              <a:rPr lang="fr-FR" altLang="fr-FR" sz="1400"/>
              <a:t>5/ Données extraites</a:t>
            </a:r>
          </a:p>
          <a:p>
            <a:r>
              <a:rPr lang="fr-FR" altLang="fr-FR" sz="1400"/>
              <a:t>6/ Exemple</a:t>
            </a:r>
          </a:p>
          <a:p>
            <a:r>
              <a:rPr lang="fr-FR" altLang="fr-FR" sz="1400"/>
              <a:t>7/ Interrelation</a:t>
            </a:r>
          </a:p>
          <a:p>
            <a:r>
              <a:rPr lang="fr-FR" altLang="fr-FR" sz="1400"/>
              <a:t>8/ Lexique</a:t>
            </a:r>
          </a:p>
          <a:p>
            <a:r>
              <a:rPr lang="fr-FR" altLang="fr-FR" sz="1400"/>
              <a:t>9/ Sources</a:t>
            </a:r>
          </a:p>
        </p:txBody>
      </p:sp>
      <p:sp>
        <p:nvSpPr>
          <p:cNvPr id="6154" name="Rectangle 10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  <a:endParaRPr lang="en-US" altLang="fr-FR" smtClean="0"/>
          </a:p>
        </p:txBody>
      </p:sp>
      <p:sp>
        <p:nvSpPr>
          <p:cNvPr id="6155" name="Rectangle 11"/>
          <p:cNvSpPr>
            <a:spLocks noGrp="1"/>
          </p:cNvSpPr>
          <p:nvPr>
            <p:ph type="body" idx="1"/>
          </p:nvPr>
        </p:nvSpPr>
        <p:spPr bwMode="auto">
          <a:xfrm>
            <a:off x="1500188" y="1935163"/>
            <a:ext cx="7186612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6156" name="Rectangle 12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6157" name="Rectangle 13"/>
          <p:cNvSpPr>
            <a:spLocks noGrp="1"/>
          </p:cNvSpPr>
          <p:nvPr>
            <p:ph type="ftr" sz="quarter" idx="3"/>
          </p:nvPr>
        </p:nvSpPr>
        <p:spPr bwMode="auto">
          <a:xfrm>
            <a:off x="2667000" y="6356350"/>
            <a:ext cx="44053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6158" name="Rectangle 14"/>
          <p:cNvSpPr>
            <a:spLocks noGrp="1"/>
          </p:cNvSpPr>
          <p:nvPr>
            <p:ph type="sldNum" sz="quarter" idx="4"/>
          </p:nvPr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880846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</p:sldLayoutIdLst>
  <p:hf sldNum="0" hdr="0"/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09DD9"/>
        </a:buClr>
        <a:buSzPct val="95000"/>
        <a:buFont typeface="Wingdings 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09DD9"/>
        </a:buClr>
        <a:buSzPct val="65000"/>
        <a:buFont typeface="Wingdings 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FFFFFF"/>
        </a:buClr>
        <a:buSzPct val="65000"/>
        <a:buFont typeface="Wingdings 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/>
            <a:gdLst>
              <a:gd name="T0" fmla="*/ 9525 w 5772"/>
              <a:gd name="T1" fmla="*/ 3175 h 656"/>
              <a:gd name="T2" fmla="*/ 4035425 w 5772"/>
              <a:gd name="T3" fmla="*/ 0 h 656"/>
              <a:gd name="T4" fmla="*/ 6943725 w 5772"/>
              <a:gd name="T5" fmla="*/ 582613 h 656"/>
              <a:gd name="T6" fmla="*/ 9153525 w 5772"/>
              <a:gd name="T7" fmla="*/ 87313 h 656"/>
              <a:gd name="T8" fmla="*/ 9163050 w 5772"/>
              <a:gd name="T9" fmla="*/ 338138 h 656"/>
              <a:gd name="T10" fmla="*/ 6829425 w 5772"/>
              <a:gd name="T11" fmla="*/ 696913 h 656"/>
              <a:gd name="T12" fmla="*/ 2362200 w 5772"/>
              <a:gd name="T13" fmla="*/ 319088 h 656"/>
              <a:gd name="T14" fmla="*/ 0 w 5772"/>
              <a:gd name="T15" fmla="*/ 1041401 h 656"/>
              <a:gd name="T16" fmla="*/ 9525 w 5772"/>
              <a:gd name="T17" fmla="*/ 3175 h 6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772"/>
              <a:gd name="T28" fmla="*/ 0 h 656"/>
              <a:gd name="T29" fmla="*/ 5772 w 5772"/>
              <a:gd name="T30" fmla="*/ 656 h 65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9AF">
                  <a:alpha val="45000"/>
                </a:srgbClr>
              </a:gs>
              <a:gs pos="100000">
                <a:srgbClr val="00A6FB">
                  <a:alpha val="54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8" name="AutoShape 3"/>
          <p:cNvGrpSpPr>
            <a:grpSpLocks/>
          </p:cNvGrpSpPr>
          <p:nvPr/>
        </p:nvGrpSpPr>
        <p:grpSpPr bwMode="auto">
          <a:xfrm>
            <a:off x="4383088" y="-6350"/>
            <a:ext cx="4760912" cy="603250"/>
            <a:chOff x="2761" y="-4"/>
            <a:chExt cx="2999" cy="380"/>
          </a:xfrm>
        </p:grpSpPr>
        <p:pic>
          <p:nvPicPr>
            <p:cNvPr id="7171" name="Picture 3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1" y="-4"/>
              <a:ext cx="2999" cy="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172" name="Text Box 4"/>
            <p:cNvSpPr txBox="1">
              <a:spLocks noChangeArrowheads="1"/>
            </p:cNvSpPr>
            <p:nvPr/>
          </p:nvSpPr>
          <p:spPr bwMode="auto">
            <a:xfrm>
              <a:off x="2760" y="-5"/>
              <a:ext cx="3000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fr-FR" altLang="fr-FR"/>
            </a:p>
          </p:txBody>
        </p:sp>
      </p:grpSp>
      <p:grpSp>
        <p:nvGrpSpPr>
          <p:cNvPr id="7174" name="Group 6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" y="2165"/>
            <a:chExt cx="91805" cy="6492"/>
          </a:xfrm>
        </p:grpSpPr>
        <p:grpSp>
          <p:nvGrpSpPr>
            <p:cNvPr id="12" name="Forme libre 11"/>
            <p:cNvGrpSpPr>
              <a:grpSpLocks/>
            </p:cNvGrpSpPr>
            <p:nvPr/>
          </p:nvGrpSpPr>
          <p:grpSpPr bwMode="auto">
            <a:xfrm>
              <a:off x="-60" y="-115"/>
              <a:ext cx="91317" cy="10509"/>
              <a:chOff x="-60" y="-243"/>
              <a:chExt cx="91318" cy="10485"/>
            </a:xfrm>
          </p:grpSpPr>
          <p:pic>
            <p:nvPicPr>
              <p:cNvPr id="7183" name="Forme libre 11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-243"/>
                <a:ext cx="91317" cy="104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7184" name="Text Box 16"/>
              <p:cNvSpPr txBox="1">
                <a:spLocks noChangeArrowheads="1"/>
              </p:cNvSpPr>
              <p:nvPr/>
            </p:nvSpPr>
            <p:spPr bwMode="auto">
              <a:xfrm rot="21435692">
                <a:off x="-292" y="422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en-US" altLang="fr-FR"/>
              </a:p>
            </p:txBody>
          </p:sp>
        </p:grpSp>
        <p:grpSp>
          <p:nvGrpSpPr>
            <p:cNvPr id="13" name="Forme libre 12"/>
            <p:cNvGrpSpPr>
              <a:grpSpLocks/>
            </p:cNvGrpSpPr>
            <p:nvPr/>
          </p:nvGrpSpPr>
          <p:grpSpPr bwMode="auto">
            <a:xfrm>
              <a:off x="-60" y="617"/>
              <a:ext cx="91561" cy="9104"/>
              <a:chOff x="-60" y="487"/>
              <a:chExt cx="91561" cy="9083"/>
            </a:xfrm>
          </p:grpSpPr>
          <p:pic>
            <p:nvPicPr>
              <p:cNvPr id="7186" name="Forme libre 12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487"/>
                <a:ext cx="91560" cy="90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7187" name="Text Box 19"/>
              <p:cNvSpPr txBox="1">
                <a:spLocks noChangeArrowheads="1"/>
              </p:cNvSpPr>
              <p:nvPr/>
            </p:nvSpPr>
            <p:spPr bwMode="auto">
              <a:xfrm rot="21435692">
                <a:off x="-217" y="495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en-US" altLang="fr-FR"/>
              </a:p>
            </p:txBody>
          </p:sp>
        </p:grpSp>
      </p:grpSp>
      <p:pic>
        <p:nvPicPr>
          <p:cNvPr id="7175" name="Picture 13" descr="Logo_IUT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6215063"/>
            <a:ext cx="1893887" cy="53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6" name="AutoShape 8"/>
          <p:cNvSpPr>
            <a:spLocks/>
          </p:cNvSpPr>
          <p:nvPr/>
        </p:nvSpPr>
        <p:spPr bwMode="auto">
          <a:xfrm>
            <a:off x="0" y="2357438"/>
            <a:ext cx="1500188" cy="3000375"/>
          </a:xfrm>
          <a:prstGeom prst="rightBracket">
            <a:avLst>
              <a:gd name="adj" fmla="val 46787"/>
            </a:avLst>
          </a:prstGeom>
          <a:noFill/>
          <a:ln w="19050">
            <a:solidFill>
              <a:srgbClr val="0F6FC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endParaRPr lang="fr-FR" altLang="fr-FR"/>
          </a:p>
        </p:txBody>
      </p:sp>
      <p:sp>
        <p:nvSpPr>
          <p:cNvPr id="7177" name="Text Box 9"/>
          <p:cNvSpPr txBox="1">
            <a:spLocks noChangeArrowheads="1"/>
          </p:cNvSpPr>
          <p:nvPr userDrawn="1"/>
        </p:nvSpPr>
        <p:spPr bwMode="auto">
          <a:xfrm>
            <a:off x="0" y="2695575"/>
            <a:ext cx="1727200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fr-FR" altLang="fr-FR" sz="1400"/>
              <a:t>1/ Présentation</a:t>
            </a:r>
          </a:p>
          <a:p>
            <a:r>
              <a:rPr lang="fr-FR" altLang="fr-FR" sz="1400"/>
              <a:t>2/ Principe</a:t>
            </a:r>
          </a:p>
          <a:p>
            <a:r>
              <a:rPr lang="fr-FR" altLang="fr-FR" sz="1400"/>
              <a:t>3/ Fonctionnement</a:t>
            </a:r>
          </a:p>
          <a:p>
            <a:r>
              <a:rPr lang="fr-FR" altLang="fr-FR" sz="1400"/>
              <a:t>4/ Formation d’image</a:t>
            </a:r>
          </a:p>
          <a:p>
            <a:r>
              <a:rPr lang="fr-FR" altLang="fr-FR" sz="1400"/>
              <a:t>5/ Données extraites</a:t>
            </a:r>
          </a:p>
          <a:p>
            <a:r>
              <a:rPr lang="fr-FR" altLang="fr-FR" sz="1400"/>
              <a:t>6/ Exemple</a:t>
            </a:r>
          </a:p>
          <a:p>
            <a:r>
              <a:rPr lang="fr-FR" altLang="fr-FR" sz="1400"/>
              <a:t>7/ Interrelation</a:t>
            </a:r>
          </a:p>
          <a:p>
            <a:r>
              <a:rPr lang="fr-FR" altLang="fr-FR" sz="1400"/>
              <a:t>8/ Lexique</a:t>
            </a:r>
          </a:p>
          <a:p>
            <a:r>
              <a:rPr lang="fr-FR" altLang="fr-FR" sz="1400"/>
              <a:t>9/ Sources</a:t>
            </a:r>
          </a:p>
        </p:txBody>
      </p:sp>
      <p:sp>
        <p:nvSpPr>
          <p:cNvPr id="7178" name="Rectangle 10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  <a:endParaRPr lang="en-US" altLang="fr-FR" smtClean="0"/>
          </a:p>
        </p:txBody>
      </p:sp>
      <p:sp>
        <p:nvSpPr>
          <p:cNvPr id="7179" name="Rectangle 11"/>
          <p:cNvSpPr>
            <a:spLocks noGrp="1"/>
          </p:cNvSpPr>
          <p:nvPr>
            <p:ph type="body" idx="1"/>
          </p:nvPr>
        </p:nvSpPr>
        <p:spPr bwMode="auto">
          <a:xfrm>
            <a:off x="1500188" y="1935163"/>
            <a:ext cx="7186612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7180" name="Rectangle 12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7181" name="Rectangle 13"/>
          <p:cNvSpPr>
            <a:spLocks noGrp="1"/>
          </p:cNvSpPr>
          <p:nvPr>
            <p:ph type="ftr" sz="quarter" idx="3"/>
          </p:nvPr>
        </p:nvSpPr>
        <p:spPr bwMode="auto">
          <a:xfrm>
            <a:off x="2667000" y="6356350"/>
            <a:ext cx="44053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7182" name="Rectangle 14"/>
          <p:cNvSpPr>
            <a:spLocks noGrp="1"/>
          </p:cNvSpPr>
          <p:nvPr>
            <p:ph type="sldNum" sz="quarter" idx="4"/>
          </p:nvPr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045924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hf sldNum="0" hdr="0"/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09DD9"/>
        </a:buClr>
        <a:buSzPct val="95000"/>
        <a:buFont typeface="Wingdings 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09DD9"/>
        </a:buClr>
        <a:buSzPct val="65000"/>
        <a:buFont typeface="Wingdings 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FFFFFF"/>
        </a:buClr>
        <a:buSzPct val="65000"/>
        <a:buFont typeface="Wingdings 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/>
            <a:gdLst>
              <a:gd name="T0" fmla="*/ 9525 w 5772"/>
              <a:gd name="T1" fmla="*/ 3175 h 656"/>
              <a:gd name="T2" fmla="*/ 4035425 w 5772"/>
              <a:gd name="T3" fmla="*/ 0 h 656"/>
              <a:gd name="T4" fmla="*/ 6943725 w 5772"/>
              <a:gd name="T5" fmla="*/ 582613 h 656"/>
              <a:gd name="T6" fmla="*/ 9153525 w 5772"/>
              <a:gd name="T7" fmla="*/ 87313 h 656"/>
              <a:gd name="T8" fmla="*/ 9163050 w 5772"/>
              <a:gd name="T9" fmla="*/ 338138 h 656"/>
              <a:gd name="T10" fmla="*/ 6829425 w 5772"/>
              <a:gd name="T11" fmla="*/ 696913 h 656"/>
              <a:gd name="T12" fmla="*/ 2362200 w 5772"/>
              <a:gd name="T13" fmla="*/ 319088 h 656"/>
              <a:gd name="T14" fmla="*/ 0 w 5772"/>
              <a:gd name="T15" fmla="*/ 1041401 h 656"/>
              <a:gd name="T16" fmla="*/ 9525 w 5772"/>
              <a:gd name="T17" fmla="*/ 3175 h 6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772"/>
              <a:gd name="T28" fmla="*/ 0 h 656"/>
              <a:gd name="T29" fmla="*/ 5772 w 5772"/>
              <a:gd name="T30" fmla="*/ 656 h 65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9AF">
                  <a:alpha val="45000"/>
                </a:srgbClr>
              </a:gs>
              <a:gs pos="100000">
                <a:srgbClr val="00A6FB">
                  <a:alpha val="54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8" name="AutoShape 3"/>
          <p:cNvGrpSpPr>
            <a:grpSpLocks/>
          </p:cNvGrpSpPr>
          <p:nvPr/>
        </p:nvGrpSpPr>
        <p:grpSpPr bwMode="auto">
          <a:xfrm>
            <a:off x="4383088" y="-6350"/>
            <a:ext cx="4760912" cy="603250"/>
            <a:chOff x="2761" y="-4"/>
            <a:chExt cx="2999" cy="380"/>
          </a:xfrm>
        </p:grpSpPr>
        <p:pic>
          <p:nvPicPr>
            <p:cNvPr id="8195" name="Picture 3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1" y="-4"/>
              <a:ext cx="2999" cy="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96" name="Text Box 4"/>
            <p:cNvSpPr txBox="1">
              <a:spLocks noChangeArrowheads="1"/>
            </p:cNvSpPr>
            <p:nvPr/>
          </p:nvSpPr>
          <p:spPr bwMode="auto">
            <a:xfrm>
              <a:off x="2760" y="-5"/>
              <a:ext cx="3000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fr-FR" altLang="fr-FR"/>
            </a:p>
          </p:txBody>
        </p:sp>
      </p:grpSp>
      <p:grpSp>
        <p:nvGrpSpPr>
          <p:cNvPr id="8198" name="Group 6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" y="2165"/>
            <a:chExt cx="91805" cy="6492"/>
          </a:xfrm>
        </p:grpSpPr>
        <p:grpSp>
          <p:nvGrpSpPr>
            <p:cNvPr id="12" name="Forme libre 11"/>
            <p:cNvGrpSpPr>
              <a:grpSpLocks/>
            </p:cNvGrpSpPr>
            <p:nvPr/>
          </p:nvGrpSpPr>
          <p:grpSpPr bwMode="auto">
            <a:xfrm>
              <a:off x="-60" y="-115"/>
              <a:ext cx="91317" cy="10509"/>
              <a:chOff x="-60" y="-243"/>
              <a:chExt cx="91318" cy="10485"/>
            </a:xfrm>
          </p:grpSpPr>
          <p:pic>
            <p:nvPicPr>
              <p:cNvPr id="8207" name="Forme libre 11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-243"/>
                <a:ext cx="91317" cy="104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8208" name="Text Box 16"/>
              <p:cNvSpPr txBox="1">
                <a:spLocks noChangeArrowheads="1"/>
              </p:cNvSpPr>
              <p:nvPr/>
            </p:nvSpPr>
            <p:spPr bwMode="auto">
              <a:xfrm rot="21435692">
                <a:off x="-292" y="422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en-US" altLang="fr-FR"/>
              </a:p>
            </p:txBody>
          </p:sp>
        </p:grpSp>
        <p:grpSp>
          <p:nvGrpSpPr>
            <p:cNvPr id="13" name="Forme libre 12"/>
            <p:cNvGrpSpPr>
              <a:grpSpLocks/>
            </p:cNvGrpSpPr>
            <p:nvPr/>
          </p:nvGrpSpPr>
          <p:grpSpPr bwMode="auto">
            <a:xfrm>
              <a:off x="-60" y="617"/>
              <a:ext cx="91561" cy="9104"/>
              <a:chOff x="-60" y="487"/>
              <a:chExt cx="91561" cy="9083"/>
            </a:xfrm>
          </p:grpSpPr>
          <p:pic>
            <p:nvPicPr>
              <p:cNvPr id="8210" name="Forme libre 12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487"/>
                <a:ext cx="91560" cy="90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8211" name="Text Box 19"/>
              <p:cNvSpPr txBox="1">
                <a:spLocks noChangeArrowheads="1"/>
              </p:cNvSpPr>
              <p:nvPr/>
            </p:nvSpPr>
            <p:spPr bwMode="auto">
              <a:xfrm rot="21435692">
                <a:off x="-217" y="495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en-US" altLang="fr-FR"/>
              </a:p>
            </p:txBody>
          </p:sp>
        </p:grpSp>
      </p:grpSp>
      <p:pic>
        <p:nvPicPr>
          <p:cNvPr id="8199" name="Picture 13" descr="Logo_IUT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6215063"/>
            <a:ext cx="1893887" cy="53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00" name="AutoShape 8"/>
          <p:cNvSpPr>
            <a:spLocks/>
          </p:cNvSpPr>
          <p:nvPr/>
        </p:nvSpPr>
        <p:spPr bwMode="auto">
          <a:xfrm>
            <a:off x="0" y="2357438"/>
            <a:ext cx="1500188" cy="3000375"/>
          </a:xfrm>
          <a:prstGeom prst="rightBracket">
            <a:avLst>
              <a:gd name="adj" fmla="val 46787"/>
            </a:avLst>
          </a:prstGeom>
          <a:noFill/>
          <a:ln w="19050">
            <a:solidFill>
              <a:srgbClr val="0F6FC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endParaRPr lang="fr-FR" altLang="fr-FR"/>
          </a:p>
        </p:txBody>
      </p:sp>
      <p:sp>
        <p:nvSpPr>
          <p:cNvPr id="8201" name="Text Box 9"/>
          <p:cNvSpPr txBox="1">
            <a:spLocks noChangeArrowheads="1"/>
          </p:cNvSpPr>
          <p:nvPr userDrawn="1"/>
        </p:nvSpPr>
        <p:spPr bwMode="auto">
          <a:xfrm>
            <a:off x="0" y="2695575"/>
            <a:ext cx="1727200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fr-FR" altLang="fr-FR" sz="1400"/>
              <a:t>1/ Présentation</a:t>
            </a:r>
          </a:p>
          <a:p>
            <a:r>
              <a:rPr lang="fr-FR" altLang="fr-FR" sz="1400"/>
              <a:t>2/ Principe</a:t>
            </a:r>
          </a:p>
          <a:p>
            <a:r>
              <a:rPr lang="fr-FR" altLang="fr-FR" sz="1400"/>
              <a:t>3/ Fonctionnement</a:t>
            </a:r>
          </a:p>
          <a:p>
            <a:r>
              <a:rPr lang="fr-FR" altLang="fr-FR" sz="1400"/>
              <a:t>4/ Formation d’image</a:t>
            </a:r>
          </a:p>
          <a:p>
            <a:r>
              <a:rPr lang="fr-FR" altLang="fr-FR" sz="1400"/>
              <a:t>5/ Données extraites</a:t>
            </a:r>
          </a:p>
          <a:p>
            <a:r>
              <a:rPr lang="fr-FR" altLang="fr-FR" sz="1400"/>
              <a:t>6/ Exemple</a:t>
            </a:r>
          </a:p>
          <a:p>
            <a:r>
              <a:rPr lang="fr-FR" altLang="fr-FR" sz="1400"/>
              <a:t>7/ Interrelation</a:t>
            </a:r>
          </a:p>
          <a:p>
            <a:r>
              <a:rPr lang="fr-FR" altLang="fr-FR" sz="1400"/>
              <a:t>8/ Lexique</a:t>
            </a:r>
          </a:p>
          <a:p>
            <a:r>
              <a:rPr lang="fr-FR" altLang="fr-FR" sz="1400"/>
              <a:t>9/ Sources</a:t>
            </a:r>
          </a:p>
        </p:txBody>
      </p:sp>
      <p:sp>
        <p:nvSpPr>
          <p:cNvPr id="8202" name="Rectangle 10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  <a:endParaRPr lang="en-US" altLang="fr-FR" smtClean="0"/>
          </a:p>
        </p:txBody>
      </p:sp>
      <p:sp>
        <p:nvSpPr>
          <p:cNvPr id="8203" name="Rectangle 11"/>
          <p:cNvSpPr>
            <a:spLocks noGrp="1"/>
          </p:cNvSpPr>
          <p:nvPr>
            <p:ph type="body" idx="1"/>
          </p:nvPr>
        </p:nvSpPr>
        <p:spPr bwMode="auto">
          <a:xfrm>
            <a:off x="1500188" y="1935163"/>
            <a:ext cx="7186612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8204" name="Rectangle 12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8205" name="Rectangle 13"/>
          <p:cNvSpPr>
            <a:spLocks noGrp="1"/>
          </p:cNvSpPr>
          <p:nvPr>
            <p:ph type="ftr" sz="quarter" idx="3"/>
          </p:nvPr>
        </p:nvSpPr>
        <p:spPr bwMode="auto">
          <a:xfrm>
            <a:off x="2667000" y="6356350"/>
            <a:ext cx="44053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8206" name="Rectangle 14"/>
          <p:cNvSpPr>
            <a:spLocks noGrp="1"/>
          </p:cNvSpPr>
          <p:nvPr>
            <p:ph type="sldNum" sz="quarter" idx="4"/>
          </p:nvPr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604610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  <p:sldLayoutId id="2147483808" r:id="rId11"/>
  </p:sldLayoutIdLst>
  <p:hf sldNum="0" hdr="0"/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09DD9"/>
        </a:buClr>
        <a:buSzPct val="95000"/>
        <a:buFont typeface="Wingdings 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09DD9"/>
        </a:buClr>
        <a:buSzPct val="65000"/>
        <a:buFont typeface="Wingdings 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FFFFFF"/>
        </a:buClr>
        <a:buSzPct val="65000"/>
        <a:buFont typeface="Wingdings 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2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/>
            <a:gdLst>
              <a:gd name="T0" fmla="*/ 9525 w 5772"/>
              <a:gd name="T1" fmla="*/ 3175 h 656"/>
              <a:gd name="T2" fmla="*/ 4035425 w 5772"/>
              <a:gd name="T3" fmla="*/ 0 h 656"/>
              <a:gd name="T4" fmla="*/ 6943725 w 5772"/>
              <a:gd name="T5" fmla="*/ 582613 h 656"/>
              <a:gd name="T6" fmla="*/ 9153525 w 5772"/>
              <a:gd name="T7" fmla="*/ 87313 h 656"/>
              <a:gd name="T8" fmla="*/ 9163050 w 5772"/>
              <a:gd name="T9" fmla="*/ 338138 h 656"/>
              <a:gd name="T10" fmla="*/ 6829425 w 5772"/>
              <a:gd name="T11" fmla="*/ 696913 h 656"/>
              <a:gd name="T12" fmla="*/ 2362200 w 5772"/>
              <a:gd name="T13" fmla="*/ 319088 h 656"/>
              <a:gd name="T14" fmla="*/ 0 w 5772"/>
              <a:gd name="T15" fmla="*/ 1041401 h 656"/>
              <a:gd name="T16" fmla="*/ 9525 w 5772"/>
              <a:gd name="T17" fmla="*/ 3175 h 6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772"/>
              <a:gd name="T28" fmla="*/ 0 h 656"/>
              <a:gd name="T29" fmla="*/ 5772 w 5772"/>
              <a:gd name="T30" fmla="*/ 656 h 65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9AF">
                  <a:alpha val="45000"/>
                </a:srgbClr>
              </a:gs>
              <a:gs pos="100000">
                <a:srgbClr val="00A6FB">
                  <a:alpha val="54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8" name="AutoShape 3"/>
          <p:cNvGrpSpPr>
            <a:grpSpLocks/>
          </p:cNvGrpSpPr>
          <p:nvPr/>
        </p:nvGrpSpPr>
        <p:grpSpPr bwMode="auto">
          <a:xfrm>
            <a:off x="4383088" y="-6350"/>
            <a:ext cx="4760912" cy="603250"/>
            <a:chOff x="2761" y="-4"/>
            <a:chExt cx="2999" cy="380"/>
          </a:xfrm>
        </p:grpSpPr>
        <p:pic>
          <p:nvPicPr>
            <p:cNvPr id="9219" name="Picture 3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1" y="-4"/>
              <a:ext cx="2999" cy="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220" name="Text Box 4"/>
            <p:cNvSpPr txBox="1">
              <a:spLocks noChangeArrowheads="1"/>
            </p:cNvSpPr>
            <p:nvPr/>
          </p:nvSpPr>
          <p:spPr bwMode="auto">
            <a:xfrm>
              <a:off x="2760" y="-5"/>
              <a:ext cx="3000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endParaRPr lang="fr-FR" altLang="fr-FR"/>
            </a:p>
          </p:txBody>
        </p:sp>
      </p:grpSp>
      <p:grpSp>
        <p:nvGrpSpPr>
          <p:cNvPr id="9222" name="Group 6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" y="2165"/>
            <a:chExt cx="91805" cy="6492"/>
          </a:xfrm>
        </p:grpSpPr>
        <p:grpSp>
          <p:nvGrpSpPr>
            <p:cNvPr id="12" name="Forme libre 11"/>
            <p:cNvGrpSpPr>
              <a:grpSpLocks/>
            </p:cNvGrpSpPr>
            <p:nvPr/>
          </p:nvGrpSpPr>
          <p:grpSpPr bwMode="auto">
            <a:xfrm>
              <a:off x="-60" y="-115"/>
              <a:ext cx="91317" cy="10509"/>
              <a:chOff x="-60" y="-243"/>
              <a:chExt cx="91318" cy="10485"/>
            </a:xfrm>
          </p:grpSpPr>
          <p:pic>
            <p:nvPicPr>
              <p:cNvPr id="9231" name="Forme libre 11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-243"/>
                <a:ext cx="91317" cy="104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232" name="Text Box 16"/>
              <p:cNvSpPr txBox="1">
                <a:spLocks noChangeArrowheads="1"/>
              </p:cNvSpPr>
              <p:nvPr/>
            </p:nvSpPr>
            <p:spPr bwMode="auto">
              <a:xfrm rot="21435692">
                <a:off x="-292" y="422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en-US" altLang="fr-FR"/>
              </a:p>
            </p:txBody>
          </p:sp>
        </p:grpSp>
        <p:grpSp>
          <p:nvGrpSpPr>
            <p:cNvPr id="13" name="Forme libre 12"/>
            <p:cNvGrpSpPr>
              <a:grpSpLocks/>
            </p:cNvGrpSpPr>
            <p:nvPr/>
          </p:nvGrpSpPr>
          <p:grpSpPr bwMode="auto">
            <a:xfrm>
              <a:off x="-60" y="617"/>
              <a:ext cx="91561" cy="9104"/>
              <a:chOff x="-60" y="487"/>
              <a:chExt cx="91561" cy="9083"/>
            </a:xfrm>
          </p:grpSpPr>
          <p:pic>
            <p:nvPicPr>
              <p:cNvPr id="9234" name="Forme libre 12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" y="487"/>
                <a:ext cx="91560" cy="90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235" name="Text Box 19"/>
              <p:cNvSpPr txBox="1">
                <a:spLocks noChangeArrowheads="1"/>
              </p:cNvSpPr>
              <p:nvPr/>
            </p:nvSpPr>
            <p:spPr bwMode="auto">
              <a:xfrm rot="21435692">
                <a:off x="-217" y="495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endParaRPr lang="en-US" altLang="fr-FR"/>
              </a:p>
            </p:txBody>
          </p:sp>
        </p:grpSp>
      </p:grpSp>
      <p:pic>
        <p:nvPicPr>
          <p:cNvPr id="9223" name="Picture 13" descr="Logo_IUT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6215063"/>
            <a:ext cx="1893887" cy="53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4" name="AutoShape 8"/>
          <p:cNvSpPr>
            <a:spLocks/>
          </p:cNvSpPr>
          <p:nvPr/>
        </p:nvSpPr>
        <p:spPr bwMode="auto">
          <a:xfrm>
            <a:off x="0" y="2357438"/>
            <a:ext cx="1500188" cy="3000375"/>
          </a:xfrm>
          <a:prstGeom prst="rightBracket">
            <a:avLst>
              <a:gd name="adj" fmla="val 46787"/>
            </a:avLst>
          </a:prstGeom>
          <a:noFill/>
          <a:ln w="19050">
            <a:solidFill>
              <a:srgbClr val="0F6FC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endParaRPr lang="fr-FR" altLang="fr-FR"/>
          </a:p>
        </p:txBody>
      </p:sp>
      <p:sp>
        <p:nvSpPr>
          <p:cNvPr id="9225" name="Text Box 9"/>
          <p:cNvSpPr txBox="1">
            <a:spLocks noChangeArrowheads="1"/>
          </p:cNvSpPr>
          <p:nvPr userDrawn="1"/>
        </p:nvSpPr>
        <p:spPr bwMode="auto">
          <a:xfrm>
            <a:off x="0" y="2695575"/>
            <a:ext cx="1727200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fr-FR" altLang="fr-FR" sz="1400"/>
              <a:t>1/ Présentation</a:t>
            </a:r>
          </a:p>
          <a:p>
            <a:r>
              <a:rPr lang="fr-FR" altLang="fr-FR" sz="1400"/>
              <a:t>2/ Principe</a:t>
            </a:r>
          </a:p>
          <a:p>
            <a:r>
              <a:rPr lang="fr-FR" altLang="fr-FR" sz="1400"/>
              <a:t>3/ Fonctionnement</a:t>
            </a:r>
          </a:p>
          <a:p>
            <a:r>
              <a:rPr lang="fr-FR" altLang="fr-FR" sz="1400"/>
              <a:t>4/ Formation d’image</a:t>
            </a:r>
          </a:p>
          <a:p>
            <a:r>
              <a:rPr lang="fr-FR" altLang="fr-FR" sz="1400"/>
              <a:t>5/ Données extraites</a:t>
            </a:r>
          </a:p>
          <a:p>
            <a:r>
              <a:rPr lang="fr-FR" altLang="fr-FR" sz="1400"/>
              <a:t>6/ Exemple</a:t>
            </a:r>
          </a:p>
          <a:p>
            <a:r>
              <a:rPr lang="fr-FR" altLang="fr-FR" sz="1400"/>
              <a:t>7/ Interrelation</a:t>
            </a:r>
          </a:p>
          <a:p>
            <a:r>
              <a:rPr lang="fr-FR" altLang="fr-FR" sz="1400"/>
              <a:t>8/ Lexique</a:t>
            </a:r>
          </a:p>
          <a:p>
            <a:r>
              <a:rPr lang="fr-FR" altLang="fr-FR" sz="1400"/>
              <a:t>9/ Sources</a:t>
            </a:r>
          </a:p>
        </p:txBody>
      </p:sp>
      <p:sp>
        <p:nvSpPr>
          <p:cNvPr id="9226" name="Rectangle 10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  <a:endParaRPr lang="en-US" altLang="fr-FR" smtClean="0"/>
          </a:p>
        </p:txBody>
      </p:sp>
      <p:sp>
        <p:nvSpPr>
          <p:cNvPr id="9227" name="Rectangle 11"/>
          <p:cNvSpPr>
            <a:spLocks noGrp="1"/>
          </p:cNvSpPr>
          <p:nvPr>
            <p:ph type="body" idx="1"/>
          </p:nvPr>
        </p:nvSpPr>
        <p:spPr bwMode="auto">
          <a:xfrm>
            <a:off x="1500188" y="1935163"/>
            <a:ext cx="7186612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9228" name="Rectangle 12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17/05/2014</a:t>
            </a:r>
          </a:p>
        </p:txBody>
      </p:sp>
      <p:sp>
        <p:nvSpPr>
          <p:cNvPr id="9229" name="Rectangle 13"/>
          <p:cNvSpPr>
            <a:spLocks noGrp="1"/>
          </p:cNvSpPr>
          <p:nvPr>
            <p:ph type="ftr" sz="quarter" idx="3"/>
          </p:nvPr>
        </p:nvSpPr>
        <p:spPr bwMode="auto">
          <a:xfrm>
            <a:off x="2667000" y="6356350"/>
            <a:ext cx="44053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de-DE" altLang="fr-FR"/>
              <a:t>CHARROIN Julien - SENG Kes Albert</a:t>
            </a:r>
            <a:endParaRPr lang="fr-FR" altLang="fr-FR"/>
          </a:p>
        </p:txBody>
      </p:sp>
      <p:sp>
        <p:nvSpPr>
          <p:cNvPr id="9230" name="Rectangle 14"/>
          <p:cNvSpPr>
            <a:spLocks noGrp="1"/>
          </p:cNvSpPr>
          <p:nvPr>
            <p:ph type="sldNum" sz="quarter" idx="4"/>
          </p:nvPr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1D4577"/>
                </a:solidFill>
                <a:latin typeface="+mn-lt"/>
                <a:cs typeface="+mn-cs"/>
              </a:defRPr>
            </a:lvl1pPr>
          </a:lstStyle>
          <a:p>
            <a:r>
              <a:rPr lang="fr-FR" altLang="fr-FR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015531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18" r:id="rId10"/>
    <p:sldLayoutId id="2147483819" r:id="rId11"/>
  </p:sldLayoutIdLst>
  <p:hf sldNum="0" hdr="0"/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09DD9"/>
        </a:buClr>
        <a:buSzPct val="95000"/>
        <a:buFont typeface="Wingdings 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09DD9"/>
        </a:buClr>
        <a:buSzPct val="65000"/>
        <a:buFont typeface="Wingdings 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FFFFFF"/>
        </a:buClr>
        <a:buSzPct val="65000"/>
        <a:buFont typeface="Wingdings 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117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7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7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17.xml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7.xml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gm.univ-savoie.fr/LP/Caraterisations-mat&#233;riaux.html" TargetMode="External"/><Relationship Id="rId2" Type="http://schemas.openxmlformats.org/officeDocument/2006/relationships/hyperlink" Target="http://visite.artsetmetiers.free.fr/microscope.html" TargetMode="External"/><Relationship Id="rId1" Type="http://schemas.openxmlformats.org/officeDocument/2006/relationships/slideLayout" Target="../slideLayouts/slideLayout117.xml"/><Relationship Id="rId6" Type="http://schemas.openxmlformats.org/officeDocument/2006/relationships/image" Target="../media/image6.png"/><Relationship Id="rId5" Type="http://schemas.openxmlformats.org/officeDocument/2006/relationships/hyperlink" Target="http://www.crhea.cnrs.fr/crhea/cours/met.pdf" TargetMode="External"/><Relationship Id="rId4" Type="http://schemas.openxmlformats.org/officeDocument/2006/relationships/hyperlink" Target="http://www.scmem.uhp-nancy.fr/Cours%20MET%20v2008.pdf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mailto:Lionel.Flandin(at)univ-savoie.fr?subject=Probl%E8me%20sur%20le%20site%20web%20LP%20-%20Caract&#233;risation&amp;Body=Bonjour%20Monsieur," TargetMode="External"/><Relationship Id="rId1" Type="http://schemas.openxmlformats.org/officeDocument/2006/relationships/slideLayout" Target="../slideLayouts/slideLayout11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/>
          </p:cNvSpPr>
          <p:nvPr>
            <p:ph type="title" idx="4294967295"/>
          </p:nvPr>
        </p:nvSpPr>
        <p:spPr>
          <a:xfrm>
            <a:off x="457200" y="1844824"/>
            <a:ext cx="8229600" cy="1143000"/>
          </a:xfrm>
        </p:spPr>
        <p:txBody>
          <a:bodyPr/>
          <a:lstStyle/>
          <a:p>
            <a:pPr algn="ctr"/>
            <a:r>
              <a:rPr lang="fr-FR" altLang="fr-FR" sz="6000" dirty="0"/>
              <a:t>MET</a:t>
            </a:r>
          </a:p>
        </p:txBody>
      </p:sp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1115616" y="3225552"/>
            <a:ext cx="6697662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fr-FR" altLang="fr-FR" sz="3200" dirty="0"/>
              <a:t>Microscope Électronique à Transmission</a:t>
            </a:r>
          </a:p>
        </p:txBody>
      </p:sp>
      <p:sp>
        <p:nvSpPr>
          <p:cNvPr id="11269" name="Text Box 5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r>
              <a:rPr lang="fr-FR" altLang="fr-FR" sz="1200">
                <a:solidFill>
                  <a:srgbClr val="1D4577"/>
                </a:solidFill>
              </a:rPr>
              <a:t>1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0" y="29117"/>
            <a:ext cx="2381250" cy="1238250"/>
          </a:xfrm>
          <a:prstGeom prst="rect">
            <a:avLst/>
          </a:prstGeom>
        </p:spPr>
      </p:pic>
      <p:sp>
        <p:nvSpPr>
          <p:cNvPr id="11" name="Sous-titre 2"/>
          <p:cNvSpPr txBox="1">
            <a:spLocks/>
          </p:cNvSpPr>
          <p:nvPr/>
        </p:nvSpPr>
        <p:spPr>
          <a:xfrm rot="16200000">
            <a:off x="-2039939" y="284321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MET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-3" y="5750007"/>
            <a:ext cx="9144003" cy="1107996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Alexandre </a:t>
            </a:r>
            <a:r>
              <a:rPr lang="fr-FR" sz="2000" b="1" dirty="0" err="1" smtClean="0">
                <a:solidFill>
                  <a:srgbClr val="10069F"/>
                </a:solidFill>
              </a:rPr>
              <a:t>Ceppi</a:t>
            </a:r>
            <a:r>
              <a:rPr lang="fr-FR" sz="2000" b="1" dirty="0" smtClean="0">
                <a:solidFill>
                  <a:srgbClr val="10069F"/>
                </a:solidFill>
              </a:rPr>
              <a:t> – Adrien </a:t>
            </a:r>
            <a:r>
              <a:rPr lang="fr-FR" sz="2000" b="1" dirty="0" err="1" smtClean="0">
                <a:solidFill>
                  <a:srgbClr val="10069F"/>
                </a:solidFill>
              </a:rPr>
              <a:t>Rodde</a:t>
            </a:r>
            <a:endParaRPr lang="fr-FR" sz="2000" b="1" dirty="0" smtClean="0">
              <a:solidFill>
                <a:srgbClr val="10069F"/>
              </a:solidFill>
            </a:endParaRPr>
          </a:p>
          <a:p>
            <a:pPr algn="ctr"/>
            <a:endParaRPr lang="fr-FR" sz="600" b="1" dirty="0" smtClean="0">
              <a:solidFill>
                <a:srgbClr val="10069F"/>
              </a:solidFill>
            </a:endParaRPr>
          </a:p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Licence professionnelle </a:t>
            </a:r>
            <a:r>
              <a:rPr lang="fr-FR" sz="2000" b="1" dirty="0" err="1" smtClean="0">
                <a:solidFill>
                  <a:srgbClr val="10069F"/>
                </a:solidFill>
              </a:rPr>
              <a:t>Polymer</a:t>
            </a:r>
            <a:r>
              <a:rPr lang="fr-FR" sz="2000" b="1" dirty="0" smtClean="0">
                <a:solidFill>
                  <a:srgbClr val="10069F"/>
                </a:solidFill>
              </a:rPr>
              <a:t> Engineering – 2015-2016</a:t>
            </a:r>
          </a:p>
          <a:p>
            <a:pPr algn="ctr"/>
            <a:endParaRPr lang="fr-FR" sz="2000" b="1" dirty="0" smtClean="0">
              <a:solidFill>
                <a:srgbClr val="10069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08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dirty="0" smtClean="0"/>
              <a:t>CEPPI Alexandre – RODDE Adrien</a:t>
            </a:r>
            <a:endParaRPr lang="fr-FR" altLang="fr-FR" dirty="0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-108520" y="479660"/>
            <a:ext cx="8229600" cy="1143000"/>
          </a:xfr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0" rIns="91440" bIns="45720" anchor="t"/>
          <a:lstStyle/>
          <a:p>
            <a:r>
              <a:rPr lang="fr-FR" altLang="fr-FR" sz="4000" dirty="0"/>
              <a:t>Fonctionnement du MET</a:t>
            </a:r>
          </a:p>
        </p:txBody>
      </p:sp>
      <p:sp>
        <p:nvSpPr>
          <p:cNvPr id="20485" name="Rectangle 5"/>
          <p:cNvSpPr>
            <a:spLocks noGrp="1" noChangeArrowheads="1"/>
          </p:cNvSpPr>
          <p:nvPr>
            <p:ph idx="4294967295"/>
          </p:nvPr>
        </p:nvSpPr>
        <p:spPr>
          <a:xfrm>
            <a:off x="1115616" y="1701701"/>
            <a:ext cx="4464050" cy="3600450"/>
          </a:xfr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+mj-lt"/>
              </a:rPr>
              <a:t>Les lentilles magnétiques intermédiaires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+mj-lt"/>
              </a:rPr>
              <a:t>et de projection permettent d’agrandir en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+mj-lt"/>
              </a:rPr>
              <a:t>plusieurs étapes l’image objectif et de la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+mj-lt"/>
              </a:rPr>
              <a:t>visualiser sur l’écran d’observation.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fr-FR" altLang="fr-FR" sz="1800" dirty="0">
              <a:latin typeface="+mj-lt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+mj-lt"/>
              </a:rPr>
              <a:t>L’écran est fluorescent, il émet de la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+mj-lt"/>
              </a:rPr>
              <a:t>lumière sous l’impact des électrons ce qui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+mj-lt"/>
              </a:rPr>
              <a:t>permet l’observation de l’image finale.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fr-FR" altLang="fr-FR" sz="1800" dirty="0">
              <a:latin typeface="+mj-lt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+mj-lt"/>
              </a:rPr>
              <a:t>Afin de garder une trace de l’image, on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+mj-lt"/>
              </a:rPr>
              <a:t>utilise un support photo ou des interfaces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+mj-lt"/>
              </a:rPr>
              <a:t>microscope-ordinateur.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fr-FR" altLang="fr-FR" sz="1800" dirty="0"/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fr-FR" altLang="fr-FR" sz="2000" dirty="0"/>
          </a:p>
        </p:txBody>
      </p:sp>
      <p:sp>
        <p:nvSpPr>
          <p:cNvPr id="20483" name="Text Box 3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r>
              <a:rPr lang="fr-FR" altLang="fr-FR" sz="1200">
                <a:solidFill>
                  <a:srgbClr val="1D4577"/>
                </a:solidFill>
              </a:rPr>
              <a:t>10</a:t>
            </a:r>
          </a:p>
        </p:txBody>
      </p:sp>
      <p:pic>
        <p:nvPicPr>
          <p:cNvPr id="20486" name="Picture 4" descr="micro_electron_schem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412776"/>
            <a:ext cx="2603500" cy="388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0" y="29117"/>
            <a:ext cx="2381250" cy="1238250"/>
          </a:xfrm>
          <a:prstGeom prst="rect">
            <a:avLst/>
          </a:prstGeom>
        </p:spPr>
      </p:pic>
      <p:sp>
        <p:nvSpPr>
          <p:cNvPr id="12" name="Sous-titre 2"/>
          <p:cNvSpPr txBox="1">
            <a:spLocks/>
          </p:cNvSpPr>
          <p:nvPr/>
        </p:nvSpPr>
        <p:spPr>
          <a:xfrm rot="16200000">
            <a:off x="-2039939" y="284321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MET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51355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dirty="0" smtClean="0"/>
              <a:t>CEPPI Alexandre – RODDE Adrien</a:t>
            </a:r>
            <a:endParaRPr lang="fr-FR" altLang="fr-FR" dirty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-468560" y="485800"/>
            <a:ext cx="8229600" cy="1143000"/>
          </a:xfr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0" rIns="91440" bIns="45720" anchor="t"/>
          <a:lstStyle/>
          <a:p>
            <a:r>
              <a:rPr lang="fr-FR" altLang="fr-FR" sz="3600" dirty="0"/>
              <a:t>Interactions électrons - matière</a:t>
            </a:r>
            <a:endParaRPr lang="fr-FR" altLang="fr-FR" sz="4000" dirty="0"/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7544" y="1628800"/>
            <a:ext cx="5051425" cy="4248150"/>
          </a:xfr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+mj-lt"/>
              </a:rPr>
              <a:t>La perception d’une image dépend du contraste.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fr-FR" altLang="fr-FR" sz="1800" dirty="0">
              <a:latin typeface="+mj-lt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+mj-lt"/>
              </a:rPr>
              <a:t>Ce sont les interactions entre l’échantillon et les électrons qui créent le contraste.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fr-FR" altLang="fr-FR" sz="1800" dirty="0">
              <a:latin typeface="+mj-lt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+mj-lt"/>
              </a:rPr>
              <a:t>A la sortie de l’échantillon, on distingue :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fr-FR" altLang="fr-FR" sz="1800" dirty="0">
              <a:latin typeface="+mj-lt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+mj-lt"/>
              </a:rPr>
              <a:t>1) les électrons qui ont cédé de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+mj-lt"/>
              </a:rPr>
              <a:t>l’énergie à l’échantillon (microanalyse)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+mj-lt"/>
              </a:rPr>
              <a:t>2) les électrons diffusés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+mj-lt"/>
              </a:rPr>
              <a:t>élastiquement = diffractés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+mj-lt"/>
              </a:rPr>
              <a:t>3) les électrons transmis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fr-FR" altLang="fr-FR" sz="1800" dirty="0">
              <a:latin typeface="+mj-lt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+mj-lt"/>
              </a:rPr>
              <a:t>Ce sont ces derniers qui permettent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+mj-lt"/>
              </a:rPr>
              <a:t>de créer le contraste.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fr-FR" altLang="fr-FR" sz="2000" dirty="0"/>
          </a:p>
        </p:txBody>
      </p:sp>
      <p:pic>
        <p:nvPicPr>
          <p:cNvPr id="2150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7" y="1628800"/>
            <a:ext cx="2938463" cy="362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0" y="29117"/>
            <a:ext cx="2381250" cy="1238250"/>
          </a:xfrm>
          <a:prstGeom prst="rect">
            <a:avLst/>
          </a:prstGeom>
        </p:spPr>
      </p:pic>
      <p:sp>
        <p:nvSpPr>
          <p:cNvPr id="11" name="Sous-titre 2"/>
          <p:cNvSpPr txBox="1">
            <a:spLocks/>
          </p:cNvSpPr>
          <p:nvPr/>
        </p:nvSpPr>
        <p:spPr>
          <a:xfrm rot="16200000">
            <a:off x="-2039939" y="284321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MET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89363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dirty="0" smtClean="0"/>
              <a:t>CEPPI Alexandre – RODDE Adrien</a:t>
            </a:r>
            <a:endParaRPr lang="fr-FR" altLang="fr-FR" dirty="0"/>
          </a:p>
        </p:txBody>
      </p:sp>
      <p:sp>
        <p:nvSpPr>
          <p:cNvPr id="22532" name="Rectangle 4"/>
          <p:cNvSpPr>
            <a:spLocks noGrp="1" noChangeArrowheads="1"/>
          </p:cNvSpPr>
          <p:nvPr>
            <p:ph idx="4294967295"/>
          </p:nvPr>
        </p:nvSpPr>
        <p:spPr>
          <a:xfrm>
            <a:off x="5076056" y="1196752"/>
            <a:ext cx="3421062" cy="4525963"/>
          </a:xfr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indent="0"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+mj-lt"/>
              </a:rPr>
              <a:t>Les électrons transmis n'ayant pas interagi avec l'échantillon .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fr-FR" altLang="fr-FR" sz="1800" dirty="0">
              <a:latin typeface="+mj-lt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+mj-lt"/>
              </a:rPr>
              <a:t>Les électrons diffusés élastiquement (diffractés), dont les trajectoires se répartissent dans un cône de diffusion .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fr-FR" altLang="fr-FR" sz="1800" dirty="0">
              <a:latin typeface="+mj-lt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+mj-lt"/>
              </a:rPr>
              <a:t>Les électrons qui ont cédé de l'énergie à l'échantillon (diffusion inélastique). Ils pourront être utilisés en spectrométrie de perte d'énergie (microanalyse chimique de l'échantillon).  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fr-FR" altLang="fr-FR" sz="2000" dirty="0"/>
          </a:p>
          <a:p>
            <a:pPr marL="0" indent="0">
              <a:spcBef>
                <a:spcPct val="0"/>
              </a:spcBef>
              <a:buFontTx/>
              <a:buNone/>
            </a:pPr>
            <a:endParaRPr lang="fr-FR" altLang="fr-FR" sz="2000" dirty="0"/>
          </a:p>
        </p:txBody>
      </p:sp>
      <p:sp>
        <p:nvSpPr>
          <p:cNvPr id="22531" name="Text Box 3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r>
              <a:rPr lang="fr-FR" altLang="fr-FR" sz="1200">
                <a:solidFill>
                  <a:srgbClr val="1D4577"/>
                </a:solidFill>
              </a:rPr>
              <a:t>12</a:t>
            </a:r>
          </a:p>
        </p:txBody>
      </p:sp>
      <p:pic>
        <p:nvPicPr>
          <p:cNvPr id="2253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404938"/>
            <a:ext cx="3563937" cy="360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0" y="29117"/>
            <a:ext cx="2381250" cy="1238250"/>
          </a:xfrm>
          <a:prstGeom prst="rect">
            <a:avLst/>
          </a:prstGeom>
        </p:spPr>
      </p:pic>
      <p:sp>
        <p:nvSpPr>
          <p:cNvPr id="11" name="Sous-titre 2"/>
          <p:cNvSpPr txBox="1">
            <a:spLocks/>
          </p:cNvSpPr>
          <p:nvPr/>
        </p:nvSpPr>
        <p:spPr>
          <a:xfrm rot="16200000">
            <a:off x="-2039939" y="284321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MET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75887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dirty="0" smtClean="0"/>
              <a:t>CEPPI Alexandre – RODDE Adrien</a:t>
            </a:r>
            <a:endParaRPr lang="fr-FR" altLang="fr-FR" dirty="0"/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44182" y="479336"/>
            <a:ext cx="8229600" cy="1143000"/>
          </a:xfr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0" rIns="91440" bIns="45720" anchor="t"/>
          <a:lstStyle/>
          <a:p>
            <a:r>
              <a:rPr lang="fr-FR" altLang="fr-FR" sz="4000" dirty="0"/>
              <a:t>Formation de l’image</a:t>
            </a:r>
          </a:p>
        </p:txBody>
      </p:sp>
      <p:sp>
        <p:nvSpPr>
          <p:cNvPr id="23557" name="Rectangle 5"/>
          <p:cNvSpPr>
            <a:spLocks noGrp="1" noChangeArrowheads="1"/>
          </p:cNvSpPr>
          <p:nvPr>
            <p:ph idx="4294967295"/>
          </p:nvPr>
        </p:nvSpPr>
        <p:spPr>
          <a:xfrm>
            <a:off x="4957763" y="4452938"/>
            <a:ext cx="4186237" cy="1511300"/>
          </a:xfr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indent="0"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+mj-lt"/>
              </a:rPr>
              <a:t>Tâches claires : faisceau diffracté par des plans en conditions de Bragg (plans réticulaires)</a:t>
            </a:r>
          </a:p>
        </p:txBody>
      </p:sp>
      <p:sp>
        <p:nvSpPr>
          <p:cNvPr id="23555" name="Text Box 3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r>
              <a:rPr lang="fr-FR" altLang="fr-FR" sz="1200">
                <a:solidFill>
                  <a:srgbClr val="1D4577"/>
                </a:solidFill>
              </a:rPr>
              <a:t>13</a:t>
            </a:r>
          </a:p>
        </p:txBody>
      </p:sp>
      <p:pic>
        <p:nvPicPr>
          <p:cNvPr id="23558" name="Picture 5" descr="diffrac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668463"/>
            <a:ext cx="3252788" cy="367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9" name="Picture 6" descr="diff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7817" y="1774736"/>
            <a:ext cx="2647950" cy="2444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560" name="Line 8"/>
          <p:cNvSpPr>
            <a:spLocks noChangeShapeType="1"/>
          </p:cNvSpPr>
          <p:nvPr/>
        </p:nvSpPr>
        <p:spPr bwMode="auto">
          <a:xfrm flipV="1">
            <a:off x="4427984" y="3356992"/>
            <a:ext cx="1645220" cy="79208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3561" name="Text Box 9"/>
          <p:cNvSpPr txBox="1">
            <a:spLocks noChangeArrowheads="1"/>
          </p:cNvSpPr>
          <p:nvPr/>
        </p:nvSpPr>
        <p:spPr bwMode="auto">
          <a:xfrm>
            <a:off x="6234342" y="1469936"/>
            <a:ext cx="23749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fr-FR" altLang="fr-FR" sz="1400" dirty="0">
                <a:latin typeface="+mj-lt"/>
              </a:rPr>
              <a:t>Diagramme de diffraction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0" y="29117"/>
            <a:ext cx="2381250" cy="1238250"/>
          </a:xfrm>
          <a:prstGeom prst="rect">
            <a:avLst/>
          </a:prstGeom>
        </p:spPr>
      </p:pic>
      <p:sp>
        <p:nvSpPr>
          <p:cNvPr id="15" name="Sous-titre 2"/>
          <p:cNvSpPr txBox="1">
            <a:spLocks/>
          </p:cNvSpPr>
          <p:nvPr/>
        </p:nvSpPr>
        <p:spPr>
          <a:xfrm rot="16200000">
            <a:off x="-2039939" y="284321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MET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84321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dirty="0" smtClean="0"/>
              <a:t>CEPPI Alexandre – RODDE Adrien</a:t>
            </a:r>
            <a:endParaRPr lang="fr-FR" altLang="fr-FR" dirty="0"/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271958" y="485350"/>
            <a:ext cx="8229600" cy="1143000"/>
          </a:xfr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0" rIns="91440" bIns="45720" anchor="t"/>
          <a:lstStyle/>
          <a:p>
            <a:r>
              <a:rPr lang="fr-FR" altLang="fr-FR" sz="4000" dirty="0"/>
              <a:t>Formation de l’image</a:t>
            </a:r>
          </a:p>
        </p:txBody>
      </p:sp>
      <p:sp>
        <p:nvSpPr>
          <p:cNvPr id="24581" name="Rectangle 5"/>
          <p:cNvSpPr>
            <a:spLocks noGrp="1" noChangeArrowheads="1"/>
          </p:cNvSpPr>
          <p:nvPr>
            <p:ph idx="4294967295"/>
          </p:nvPr>
        </p:nvSpPr>
        <p:spPr>
          <a:xfrm>
            <a:off x="971600" y="1196752"/>
            <a:ext cx="4259263" cy="2663825"/>
          </a:xfr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indent="0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+mj-lt"/>
              </a:rPr>
              <a:t>Pour les matériaux amorphes, il n’y a</a:t>
            </a:r>
          </a:p>
          <a:p>
            <a:pPr marL="0" indent="0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+mj-lt"/>
              </a:rPr>
              <a:t>pas de diffraction de Bragg car </a:t>
            </a:r>
            <a:r>
              <a:rPr lang="fr-FR" altLang="fr-FR" sz="1800" dirty="0" smtClean="0">
                <a:latin typeface="+mj-lt"/>
              </a:rPr>
              <a:t>les atomes ne respecte aucun arrangement.</a:t>
            </a:r>
          </a:p>
          <a:p>
            <a:pPr marL="0" indent="0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fr-FR" altLang="fr-FR" sz="1800" dirty="0">
              <a:latin typeface="+mj-lt"/>
            </a:endParaRPr>
          </a:p>
          <a:p>
            <a:pPr marL="0" indent="0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+mj-lt"/>
              </a:rPr>
              <a:t>On les marque avec des atomes</a:t>
            </a:r>
          </a:p>
          <a:p>
            <a:pPr marL="0" indent="0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+mj-lt"/>
              </a:rPr>
              <a:t>lourds. Les e- qui traverse les zones</a:t>
            </a:r>
          </a:p>
          <a:p>
            <a:pPr marL="0" indent="0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+mj-lt"/>
              </a:rPr>
              <a:t>marquées sont déviés par les atomes lourds.</a:t>
            </a:r>
          </a:p>
          <a:p>
            <a:pPr marL="0" indent="0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+mj-lt"/>
              </a:rPr>
              <a:t>Les zones marquées apparaissent</a:t>
            </a:r>
          </a:p>
          <a:p>
            <a:pPr marL="0" indent="0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+mj-lt"/>
              </a:rPr>
              <a:t>sombres.</a:t>
            </a:r>
          </a:p>
        </p:txBody>
      </p:sp>
      <p:sp>
        <p:nvSpPr>
          <p:cNvPr id="24579" name="Text Box 3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r>
              <a:rPr lang="fr-FR" altLang="fr-FR" sz="1200">
                <a:solidFill>
                  <a:srgbClr val="1D4577"/>
                </a:solidFill>
              </a:rPr>
              <a:t>14</a:t>
            </a:r>
          </a:p>
        </p:txBody>
      </p:sp>
      <p:pic>
        <p:nvPicPr>
          <p:cNvPr id="24582" name="Picture 5" descr="amorph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132856"/>
            <a:ext cx="3065462" cy="3167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3" name="Picture 6" descr="polyme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049692"/>
            <a:ext cx="2420938" cy="169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84" name="Line 8"/>
          <p:cNvSpPr>
            <a:spLocks noChangeShapeType="1"/>
          </p:cNvSpPr>
          <p:nvPr/>
        </p:nvSpPr>
        <p:spPr bwMode="auto">
          <a:xfrm flipH="1">
            <a:off x="3608561" y="4930922"/>
            <a:ext cx="3433333" cy="368996"/>
          </a:xfrm>
          <a:prstGeom prst="line">
            <a:avLst/>
          </a:prstGeom>
          <a:noFill/>
          <a:ln w="3492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4585" name="Text Box 9"/>
          <p:cNvSpPr txBox="1">
            <a:spLocks noChangeArrowheads="1"/>
          </p:cNvSpPr>
          <p:nvPr/>
        </p:nvSpPr>
        <p:spPr bwMode="auto">
          <a:xfrm>
            <a:off x="539552" y="5906394"/>
            <a:ext cx="4103687" cy="338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fr-FR" altLang="fr-FR" sz="1600" dirty="0"/>
              <a:t>mélange PA-PPO  (1 µm )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0" y="29117"/>
            <a:ext cx="2381250" cy="1238250"/>
          </a:xfrm>
          <a:prstGeom prst="rect">
            <a:avLst/>
          </a:prstGeom>
        </p:spPr>
      </p:pic>
      <p:sp>
        <p:nvSpPr>
          <p:cNvPr id="15" name="Sous-titre 2"/>
          <p:cNvSpPr txBox="1">
            <a:spLocks/>
          </p:cNvSpPr>
          <p:nvPr/>
        </p:nvSpPr>
        <p:spPr>
          <a:xfrm rot="16200000">
            <a:off x="-2039939" y="284321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MET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81814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dirty="0" smtClean="0"/>
              <a:t>CEPPI Alexandre – RODDE Adrien</a:t>
            </a:r>
            <a:endParaRPr lang="fr-FR" altLang="fr-FR" dirty="0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-684584" y="557808"/>
            <a:ext cx="8229600" cy="1143000"/>
          </a:xfr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0" rIns="91440" bIns="45720" anchor="t"/>
          <a:lstStyle/>
          <a:p>
            <a:r>
              <a:rPr lang="fr-FR" altLang="fr-FR" sz="2800" dirty="0"/>
              <a:t>Observer les dislocations: contraste fond clair</a:t>
            </a:r>
          </a:p>
        </p:txBody>
      </p:sp>
      <p:sp>
        <p:nvSpPr>
          <p:cNvPr id="25605" name="Rectangle 5"/>
          <p:cNvSpPr>
            <a:spLocks noGrp="1" noChangeArrowheads="1"/>
          </p:cNvSpPr>
          <p:nvPr>
            <p:ph idx="4294967295"/>
          </p:nvPr>
        </p:nvSpPr>
        <p:spPr>
          <a:xfrm>
            <a:off x="0" y="1079500"/>
            <a:ext cx="7067550" cy="5040313"/>
          </a:xfr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indent="0">
              <a:spcBef>
                <a:spcPct val="0"/>
              </a:spcBef>
              <a:buFontTx/>
              <a:buNone/>
            </a:pPr>
            <a:r>
              <a:rPr lang="fr-FR" altLang="fr-FR" sz="2000" dirty="0">
                <a:latin typeface="+mj-lt"/>
              </a:rPr>
              <a:t>Faisceau transmis            Champ clair</a:t>
            </a:r>
          </a:p>
        </p:txBody>
      </p:sp>
      <p:sp>
        <p:nvSpPr>
          <p:cNvPr id="25603" name="Text Box 3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r>
              <a:rPr lang="fr-FR" altLang="fr-FR" sz="1200">
                <a:solidFill>
                  <a:srgbClr val="1D4577"/>
                </a:solidFill>
              </a:rPr>
              <a:t>15</a:t>
            </a:r>
          </a:p>
        </p:txBody>
      </p:sp>
      <p:pic>
        <p:nvPicPr>
          <p:cNvPr id="25606" name="Picture 5" descr="champclai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0663" y="1700808"/>
            <a:ext cx="3005138" cy="432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7" name="Picture 6" descr="zirc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772299"/>
            <a:ext cx="3017838" cy="209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08" name="AutoShape 8"/>
          <p:cNvSpPr>
            <a:spLocks noChangeArrowheads="1"/>
          </p:cNvSpPr>
          <p:nvPr/>
        </p:nvSpPr>
        <p:spPr bwMode="auto">
          <a:xfrm>
            <a:off x="2051720" y="1210782"/>
            <a:ext cx="504825" cy="142875"/>
          </a:xfrm>
          <a:prstGeom prst="rightArrow">
            <a:avLst>
              <a:gd name="adj1" fmla="val 50000"/>
              <a:gd name="adj2" fmla="val 88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fr-FR" altLang="fr-FR"/>
          </a:p>
        </p:txBody>
      </p:sp>
      <p:sp>
        <p:nvSpPr>
          <p:cNvPr id="25609" name="Text Box 9"/>
          <p:cNvSpPr txBox="1">
            <a:spLocks noChangeArrowheads="1"/>
          </p:cNvSpPr>
          <p:nvPr/>
        </p:nvSpPr>
        <p:spPr bwMode="auto">
          <a:xfrm>
            <a:off x="5067300" y="4002268"/>
            <a:ext cx="3238500" cy="1510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fr-FR" altLang="fr-FR" sz="1600" dirty="0">
                <a:latin typeface="+mj-lt"/>
              </a:rPr>
              <a:t>Dislocations en configuration de glissement dans du zircon (ZrSiO4) déformé expérimentalement. Cliché H. Leroux, LSPES- </a:t>
            </a:r>
            <a:r>
              <a:rPr lang="fr-FR" altLang="fr-FR" sz="1600" dirty="0" err="1">
                <a:latin typeface="+mj-lt"/>
              </a:rPr>
              <a:t>USTLille</a:t>
            </a:r>
            <a:endParaRPr lang="fr-FR" altLang="fr-FR" sz="1600" dirty="0">
              <a:latin typeface="+mj-lt"/>
            </a:endParaRPr>
          </a:p>
          <a:p>
            <a:pPr>
              <a:spcBef>
                <a:spcPct val="50000"/>
              </a:spcBef>
            </a:pPr>
            <a:endParaRPr lang="fr-FR" altLang="fr-FR" sz="1600" dirty="0"/>
          </a:p>
        </p:txBody>
      </p:sp>
      <p:sp>
        <p:nvSpPr>
          <p:cNvPr id="11" name="Rectangle 10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0" y="29117"/>
            <a:ext cx="2381250" cy="1238250"/>
          </a:xfrm>
          <a:prstGeom prst="rect">
            <a:avLst/>
          </a:prstGeom>
        </p:spPr>
      </p:pic>
      <p:sp>
        <p:nvSpPr>
          <p:cNvPr id="15" name="Sous-titre 2"/>
          <p:cNvSpPr txBox="1">
            <a:spLocks/>
          </p:cNvSpPr>
          <p:nvPr/>
        </p:nvSpPr>
        <p:spPr>
          <a:xfrm rot="16200000">
            <a:off x="-2039939" y="284321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MET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29963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dirty="0" smtClean="0"/>
              <a:t>CEPPI Alexandre – RODDE Adrien</a:t>
            </a:r>
            <a:endParaRPr lang="fr-FR" altLang="fr-FR" dirty="0"/>
          </a:p>
        </p:txBody>
      </p:sp>
      <p:sp>
        <p:nvSpPr>
          <p:cNvPr id="26628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-684584" y="554037"/>
            <a:ext cx="8229600" cy="1143000"/>
          </a:xfr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0" rIns="91440" bIns="45720" anchor="t"/>
          <a:lstStyle/>
          <a:p>
            <a:r>
              <a:rPr lang="fr-FR" altLang="fr-FR" sz="2800" dirty="0"/>
              <a:t>Observer les dislocations: contraste fond noir</a:t>
            </a:r>
          </a:p>
        </p:txBody>
      </p:sp>
      <p:sp>
        <p:nvSpPr>
          <p:cNvPr id="26629" name="Rectangle 5"/>
          <p:cNvSpPr>
            <a:spLocks noGrp="1" noChangeArrowheads="1"/>
          </p:cNvSpPr>
          <p:nvPr>
            <p:ph idx="4294967295"/>
          </p:nvPr>
        </p:nvSpPr>
        <p:spPr>
          <a:xfrm>
            <a:off x="0" y="981075"/>
            <a:ext cx="6130925" cy="5040313"/>
          </a:xfr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indent="0">
              <a:spcBef>
                <a:spcPct val="0"/>
              </a:spcBef>
              <a:buFontTx/>
              <a:buNone/>
            </a:pPr>
            <a:r>
              <a:rPr lang="fr-FR" altLang="fr-FR" sz="2000" dirty="0">
                <a:latin typeface="+mj-lt"/>
              </a:rPr>
              <a:t>Faisceau diffracté            Champ sombre</a:t>
            </a:r>
          </a:p>
        </p:txBody>
      </p:sp>
      <p:sp>
        <p:nvSpPr>
          <p:cNvPr id="26627" name="Text Box 3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r>
              <a:rPr lang="fr-FR" altLang="fr-FR" sz="1200">
                <a:solidFill>
                  <a:srgbClr val="1D4577"/>
                </a:solidFill>
              </a:rPr>
              <a:t>16</a:t>
            </a:r>
          </a:p>
        </p:txBody>
      </p:sp>
      <p:pic>
        <p:nvPicPr>
          <p:cNvPr id="26630" name="Picture 5" descr="champsomb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0738" y="1458913"/>
            <a:ext cx="3162300" cy="4464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31" name="Picture 6" descr="ol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499" y="2060848"/>
            <a:ext cx="3000375" cy="2141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32" name="AutoShape 8"/>
          <p:cNvSpPr>
            <a:spLocks noChangeArrowheads="1"/>
          </p:cNvSpPr>
          <p:nvPr/>
        </p:nvSpPr>
        <p:spPr bwMode="auto">
          <a:xfrm>
            <a:off x="1992501" y="1125537"/>
            <a:ext cx="504825" cy="142875"/>
          </a:xfrm>
          <a:prstGeom prst="rightArrow">
            <a:avLst>
              <a:gd name="adj1" fmla="val 50000"/>
              <a:gd name="adj2" fmla="val 88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fr-FR" altLang="fr-FR"/>
          </a:p>
        </p:txBody>
      </p:sp>
      <p:sp>
        <p:nvSpPr>
          <p:cNvPr id="10" name="Rectangle 9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0" y="29117"/>
            <a:ext cx="2381250" cy="1238250"/>
          </a:xfrm>
          <a:prstGeom prst="rect">
            <a:avLst/>
          </a:prstGeom>
        </p:spPr>
      </p:pic>
      <p:sp>
        <p:nvSpPr>
          <p:cNvPr id="14" name="Sous-titre 2"/>
          <p:cNvSpPr txBox="1">
            <a:spLocks/>
          </p:cNvSpPr>
          <p:nvPr/>
        </p:nvSpPr>
        <p:spPr>
          <a:xfrm rot="16200000">
            <a:off x="-2039939" y="284321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MET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94168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dirty="0" smtClean="0"/>
              <a:t>CEPPI Alexandre – RODDE Adrien</a:t>
            </a:r>
            <a:endParaRPr lang="fr-FR" altLang="fr-FR" dirty="0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563644"/>
            <a:ext cx="8229600" cy="1143000"/>
          </a:xfr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0" rIns="91440" bIns="45720" anchor="t"/>
          <a:lstStyle/>
          <a:p>
            <a:r>
              <a:rPr lang="fr-FR" altLang="fr-FR" sz="4000" dirty="0"/>
              <a:t>Données extraites</a:t>
            </a:r>
          </a:p>
        </p:txBody>
      </p:sp>
      <p:sp>
        <p:nvSpPr>
          <p:cNvPr id="27651" name="Text Box 3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r>
              <a:rPr lang="fr-FR" altLang="fr-FR" sz="1200">
                <a:solidFill>
                  <a:srgbClr val="1D4577"/>
                </a:solidFill>
              </a:rPr>
              <a:t>17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0" y="29117"/>
            <a:ext cx="2381250" cy="1238250"/>
          </a:xfrm>
          <a:prstGeom prst="rect">
            <a:avLst/>
          </a:prstGeom>
        </p:spPr>
      </p:pic>
      <p:sp>
        <p:nvSpPr>
          <p:cNvPr id="14" name="Sous-titre 2"/>
          <p:cNvSpPr txBox="1">
            <a:spLocks/>
          </p:cNvSpPr>
          <p:nvPr/>
        </p:nvSpPr>
        <p:spPr>
          <a:xfrm rot="16200000">
            <a:off x="-2039939" y="284321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MET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  <p:pic>
        <p:nvPicPr>
          <p:cNvPr id="29713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208" y="2579418"/>
            <a:ext cx="2517279" cy="169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4742537" y="4278581"/>
            <a:ext cx="38884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>
                <a:solidFill>
                  <a:srgbClr val="252525"/>
                </a:solidFill>
                <a:latin typeface="Arial"/>
              </a:rPr>
              <a:t>Image de cellules pulmonaires montrant des </a:t>
            </a:r>
            <a:r>
              <a:rPr lang="fr-FR" dirty="0">
                <a:latin typeface="Arial"/>
              </a:rPr>
              <a:t>mitochondries</a:t>
            </a:r>
            <a:endParaRPr lang="fr-FR" dirty="0"/>
          </a:p>
        </p:txBody>
      </p:sp>
      <p:pic>
        <p:nvPicPr>
          <p:cNvPr id="29714" name="Picture 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762" y="2348880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1108503" y="5337095"/>
            <a:ext cx="39520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latin typeface="+mj-lt"/>
              </a:rPr>
              <a:t>Multicouches </a:t>
            </a:r>
            <a:r>
              <a:rPr lang="fr-FR" dirty="0">
                <a:latin typeface="+mj-lt"/>
              </a:rPr>
              <a:t>sur polymère (application : industrie de l’emballage)</a:t>
            </a:r>
          </a:p>
        </p:txBody>
      </p:sp>
    </p:spTree>
    <p:extLst>
      <p:ext uri="{BB962C8B-B14F-4D97-AF65-F5344CB8AC3E}">
        <p14:creationId xmlns:p14="http://schemas.microsoft.com/office/powerpoint/2010/main" val="1193183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dirty="0" smtClean="0"/>
              <a:t>CEPPI Alexandre – RODDE Adrien</a:t>
            </a:r>
            <a:endParaRPr lang="fr-FR" altLang="fr-FR" dirty="0"/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539552" y="486526"/>
            <a:ext cx="8229600" cy="1143001"/>
          </a:xfr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0" rIns="91440" bIns="45720" anchor="t"/>
          <a:lstStyle/>
          <a:p>
            <a:r>
              <a:rPr lang="fr-FR" altLang="fr-FR" sz="4000" dirty="0"/>
              <a:t>Interrelations</a:t>
            </a:r>
          </a:p>
        </p:txBody>
      </p:sp>
      <p:sp>
        <p:nvSpPr>
          <p:cNvPr id="29701" name="Rectangle 5"/>
          <p:cNvSpPr>
            <a:spLocks noGrp="1" noChangeArrowheads="1"/>
          </p:cNvSpPr>
          <p:nvPr>
            <p:ph idx="4294967295"/>
          </p:nvPr>
        </p:nvSpPr>
        <p:spPr>
          <a:xfrm>
            <a:off x="1547664" y="1556792"/>
            <a:ext cx="5832475" cy="4525962"/>
          </a:xfr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indent="0">
              <a:lnSpc>
                <a:spcPct val="150000"/>
              </a:lnSpc>
              <a:spcBef>
                <a:spcPct val="0"/>
              </a:spcBef>
              <a:buFont typeface="Wingdings 2"/>
              <a:buChar char="—"/>
            </a:pPr>
            <a:r>
              <a:rPr lang="fr-FR" altLang="fr-FR" sz="1800" dirty="0"/>
              <a:t>   </a:t>
            </a:r>
            <a:r>
              <a:rPr lang="fr-FR" altLang="fr-FR" sz="1800" dirty="0">
                <a:latin typeface="+mj-lt"/>
              </a:rPr>
              <a:t>MEB : Microscope électronique à balayage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Font typeface="Wingdings 2"/>
              <a:buChar char="—"/>
            </a:pPr>
            <a:r>
              <a:rPr lang="fr-FR" altLang="fr-FR" sz="1800" dirty="0">
                <a:latin typeface="+mj-lt"/>
              </a:rPr>
              <a:t>   Microscope optique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Font typeface="Wingdings 2"/>
              <a:buChar char="—"/>
            </a:pPr>
            <a:r>
              <a:rPr lang="fr-FR" altLang="fr-FR" sz="1800" dirty="0">
                <a:latin typeface="+mj-lt"/>
              </a:rPr>
              <a:t>   Microscope à effet tunnel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fr-FR" altLang="fr-FR" sz="2800" dirty="0"/>
          </a:p>
          <a:p>
            <a:pPr marL="0" indent="0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fr-FR" altLang="fr-FR" sz="2800" dirty="0"/>
          </a:p>
        </p:txBody>
      </p:sp>
      <p:sp>
        <p:nvSpPr>
          <p:cNvPr id="29699" name="Text Box 3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r>
              <a:rPr lang="fr-FR" altLang="fr-FR" sz="1200">
                <a:solidFill>
                  <a:srgbClr val="1D4577"/>
                </a:solidFill>
              </a:rPr>
              <a:t>19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0" y="29117"/>
            <a:ext cx="2381250" cy="1238250"/>
          </a:xfrm>
          <a:prstGeom prst="rect">
            <a:avLst/>
          </a:prstGeom>
        </p:spPr>
      </p:pic>
      <p:sp>
        <p:nvSpPr>
          <p:cNvPr id="11" name="Sous-titre 2"/>
          <p:cNvSpPr txBox="1">
            <a:spLocks/>
          </p:cNvSpPr>
          <p:nvPr/>
        </p:nvSpPr>
        <p:spPr>
          <a:xfrm rot="16200000">
            <a:off x="-2039939" y="284321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MET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87175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dirty="0" smtClean="0"/>
              <a:t>CEPPI Alexandre – RODDE Adrien</a:t>
            </a:r>
            <a:endParaRPr lang="fr-FR" altLang="fr-FR" dirty="0"/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611560" y="593330"/>
            <a:ext cx="8229600" cy="1143000"/>
          </a:xfr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0" rIns="91440" bIns="45720" anchor="t"/>
          <a:lstStyle/>
          <a:p>
            <a:r>
              <a:rPr lang="fr-FR" altLang="fr-FR" sz="4000" dirty="0"/>
              <a:t>Lexique</a:t>
            </a:r>
          </a:p>
        </p:txBody>
      </p:sp>
      <p:sp>
        <p:nvSpPr>
          <p:cNvPr id="30725" name="Rectangle 5"/>
          <p:cNvSpPr>
            <a:spLocks noGrp="1" noChangeArrowheads="1"/>
          </p:cNvSpPr>
          <p:nvPr>
            <p:ph idx="4294967295"/>
          </p:nvPr>
        </p:nvSpPr>
        <p:spPr>
          <a:xfrm>
            <a:off x="911225" y="1412776"/>
            <a:ext cx="7775575" cy="4525963"/>
          </a:xfr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indent="0" algn="just"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+mj-lt"/>
              </a:rPr>
              <a:t>Français					Anglais</a:t>
            </a:r>
          </a:p>
          <a:p>
            <a:pPr marL="0" indent="0" algn="just">
              <a:spcBef>
                <a:spcPct val="0"/>
              </a:spcBef>
              <a:buFontTx/>
              <a:buNone/>
            </a:pPr>
            <a:endParaRPr lang="fr-FR" altLang="fr-FR" sz="1800" dirty="0">
              <a:latin typeface="+mj-lt"/>
            </a:endParaRPr>
          </a:p>
          <a:p>
            <a:pPr marL="0" indent="0" algn="just"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+mj-lt"/>
              </a:rPr>
              <a:t>(MET) Microscope Électronique 		(TEM) Transmission Electron </a:t>
            </a:r>
          </a:p>
          <a:p>
            <a:pPr marL="0" indent="0" algn="just">
              <a:spcBef>
                <a:spcPct val="0"/>
              </a:spcBef>
              <a:buFont typeface="Wingdings 2"/>
              <a:buNone/>
            </a:pPr>
            <a:r>
              <a:rPr lang="fr-FR" altLang="fr-FR" sz="1800" dirty="0">
                <a:latin typeface="+mj-lt"/>
              </a:rPr>
              <a:t>à Transmission				</a:t>
            </a:r>
            <a:r>
              <a:rPr lang="fr-FR" altLang="fr-FR" sz="1800" dirty="0" err="1">
                <a:latin typeface="+mj-lt"/>
              </a:rPr>
              <a:t>Microscopy</a:t>
            </a:r>
            <a:endParaRPr lang="fr-FR" altLang="fr-FR" sz="1800" dirty="0">
              <a:latin typeface="+mj-lt"/>
            </a:endParaRPr>
          </a:p>
          <a:p>
            <a:pPr marL="0" indent="0" algn="just">
              <a:spcBef>
                <a:spcPct val="0"/>
              </a:spcBef>
              <a:buFontTx/>
              <a:buNone/>
            </a:pPr>
            <a:endParaRPr lang="fr-FR" altLang="fr-FR" sz="1800" dirty="0">
              <a:latin typeface="+mj-lt"/>
            </a:endParaRPr>
          </a:p>
          <a:p>
            <a:pPr marL="0" indent="0" algn="just"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+mj-lt"/>
              </a:rPr>
              <a:t>Pompe à vide 				Vacuum </a:t>
            </a:r>
            <a:r>
              <a:rPr lang="fr-FR" altLang="fr-FR" sz="1800" dirty="0" err="1">
                <a:latin typeface="+mj-lt"/>
              </a:rPr>
              <a:t>pump</a:t>
            </a:r>
            <a:endParaRPr lang="fr-FR" altLang="fr-FR" sz="1800" dirty="0">
              <a:latin typeface="+mj-lt"/>
            </a:endParaRPr>
          </a:p>
          <a:p>
            <a:pPr marL="0" indent="0" algn="just">
              <a:spcBef>
                <a:spcPct val="0"/>
              </a:spcBef>
              <a:buFontTx/>
              <a:buNone/>
            </a:pPr>
            <a:endParaRPr lang="fr-FR" altLang="fr-FR" sz="1800" dirty="0">
              <a:latin typeface="+mj-lt"/>
            </a:endParaRPr>
          </a:p>
          <a:p>
            <a:pPr marL="0" indent="0" algn="just"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+mj-lt"/>
              </a:rPr>
              <a:t>Faisceau				</a:t>
            </a:r>
            <a:r>
              <a:rPr lang="fr-FR" altLang="fr-FR" sz="1800" dirty="0" smtClean="0">
                <a:latin typeface="+mj-lt"/>
              </a:rPr>
              <a:t> 	</a:t>
            </a:r>
            <a:r>
              <a:rPr lang="fr-FR" altLang="fr-FR" sz="1800" dirty="0" err="1" smtClean="0">
                <a:latin typeface="+mj-lt"/>
              </a:rPr>
              <a:t>Beam</a:t>
            </a:r>
            <a:endParaRPr lang="fr-FR" altLang="fr-FR" sz="1800" dirty="0">
              <a:latin typeface="+mj-lt"/>
            </a:endParaRPr>
          </a:p>
          <a:p>
            <a:pPr marL="0" indent="0" algn="just">
              <a:spcBef>
                <a:spcPct val="0"/>
              </a:spcBef>
              <a:buFontTx/>
              <a:buNone/>
            </a:pPr>
            <a:endParaRPr lang="fr-FR" altLang="fr-FR" sz="1800" dirty="0">
              <a:latin typeface="+mj-lt"/>
            </a:endParaRPr>
          </a:p>
          <a:p>
            <a:pPr marL="0" indent="0" algn="just"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+mj-lt"/>
              </a:rPr>
              <a:t>Lentille magnétique			</a:t>
            </a:r>
            <a:r>
              <a:rPr lang="fr-FR" altLang="fr-FR" sz="1800" dirty="0" err="1">
                <a:latin typeface="+mj-lt"/>
              </a:rPr>
              <a:t>Magnetic</a:t>
            </a:r>
            <a:r>
              <a:rPr lang="fr-FR" altLang="fr-FR" sz="1800" dirty="0">
                <a:latin typeface="+mj-lt"/>
              </a:rPr>
              <a:t> </a:t>
            </a:r>
            <a:r>
              <a:rPr lang="fr-FR" altLang="fr-FR" sz="1800" dirty="0" err="1">
                <a:latin typeface="+mj-lt"/>
              </a:rPr>
              <a:t>lens</a:t>
            </a:r>
            <a:endParaRPr lang="fr-FR" altLang="fr-FR" sz="1800" dirty="0">
              <a:latin typeface="+mj-lt"/>
            </a:endParaRPr>
          </a:p>
          <a:p>
            <a:pPr marL="0" indent="0" algn="just">
              <a:spcBef>
                <a:spcPct val="0"/>
              </a:spcBef>
              <a:buFontTx/>
              <a:buNone/>
            </a:pPr>
            <a:endParaRPr lang="fr-FR" altLang="fr-FR" sz="1800" dirty="0">
              <a:latin typeface="+mj-lt"/>
            </a:endParaRPr>
          </a:p>
          <a:p>
            <a:pPr marL="0" indent="0" algn="just"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+mj-lt"/>
              </a:rPr>
              <a:t>Micrographie				</a:t>
            </a:r>
            <a:r>
              <a:rPr lang="fr-FR" altLang="fr-FR" sz="1800" dirty="0" err="1">
                <a:latin typeface="+mj-lt"/>
              </a:rPr>
              <a:t>Micrography</a:t>
            </a:r>
            <a:r>
              <a:rPr lang="fr-FR" altLang="fr-FR" sz="1800" dirty="0">
                <a:latin typeface="+mj-lt"/>
              </a:rPr>
              <a:t> </a:t>
            </a:r>
          </a:p>
        </p:txBody>
      </p:sp>
      <p:sp>
        <p:nvSpPr>
          <p:cNvPr id="30723" name="Text Box 3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r>
              <a:rPr lang="fr-FR" altLang="fr-FR" sz="1200">
                <a:solidFill>
                  <a:srgbClr val="1D4577"/>
                </a:solidFill>
              </a:rPr>
              <a:t>20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0" y="29117"/>
            <a:ext cx="2381250" cy="1238250"/>
          </a:xfrm>
          <a:prstGeom prst="rect">
            <a:avLst/>
          </a:prstGeom>
        </p:spPr>
      </p:pic>
      <p:sp>
        <p:nvSpPr>
          <p:cNvPr id="11" name="Sous-titre 2"/>
          <p:cNvSpPr txBox="1">
            <a:spLocks/>
          </p:cNvSpPr>
          <p:nvPr/>
        </p:nvSpPr>
        <p:spPr>
          <a:xfrm rot="16200000">
            <a:off x="-2039939" y="284321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MET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01744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dirty="0" smtClean="0"/>
              <a:t>CEPPI Alexandre – RODDE Adrien</a:t>
            </a:r>
            <a:endParaRPr lang="fr-FR" altLang="fr-FR" dirty="0"/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1520" y="593330"/>
            <a:ext cx="8229600" cy="1143000"/>
          </a:xfr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0" rIns="91440" bIns="45720" anchor="t"/>
          <a:lstStyle/>
          <a:p>
            <a:r>
              <a:rPr lang="fr-FR" altLang="fr-FR" sz="4000" dirty="0"/>
              <a:t>Plan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2882900" y="1340768"/>
            <a:ext cx="5041900" cy="4525962"/>
          </a:xfr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120000"/>
              </a:lnSpc>
              <a:spcBef>
                <a:spcPct val="0"/>
              </a:spcBef>
              <a:buFont typeface="Wingdings 2"/>
              <a:buChar char="—"/>
            </a:pPr>
            <a:r>
              <a:rPr lang="fr-FR" altLang="fr-FR" sz="1800" dirty="0">
                <a:latin typeface="+mj-lt"/>
              </a:rPr>
              <a:t>Présentation</a:t>
            </a:r>
          </a:p>
          <a:p>
            <a:pPr>
              <a:lnSpc>
                <a:spcPct val="120000"/>
              </a:lnSpc>
              <a:spcBef>
                <a:spcPct val="0"/>
              </a:spcBef>
              <a:buFont typeface="Wingdings 2"/>
              <a:buChar char="—"/>
            </a:pPr>
            <a:r>
              <a:rPr lang="fr-FR" altLang="fr-FR" sz="1800" dirty="0">
                <a:latin typeface="+mj-lt"/>
              </a:rPr>
              <a:t>Principe</a:t>
            </a:r>
          </a:p>
          <a:p>
            <a:pPr>
              <a:lnSpc>
                <a:spcPct val="120000"/>
              </a:lnSpc>
              <a:spcBef>
                <a:spcPct val="0"/>
              </a:spcBef>
              <a:buFont typeface="Wingdings 2"/>
              <a:buChar char="—"/>
            </a:pPr>
            <a:r>
              <a:rPr lang="fr-FR" altLang="fr-FR" sz="1800" dirty="0">
                <a:latin typeface="+mj-lt"/>
              </a:rPr>
              <a:t>Fonctionnement</a:t>
            </a:r>
          </a:p>
          <a:p>
            <a:pPr>
              <a:lnSpc>
                <a:spcPct val="120000"/>
              </a:lnSpc>
              <a:spcBef>
                <a:spcPct val="0"/>
              </a:spcBef>
              <a:buFont typeface="Wingdings 2"/>
              <a:buChar char="—"/>
            </a:pPr>
            <a:r>
              <a:rPr lang="fr-FR" altLang="fr-FR" sz="1800" dirty="0">
                <a:latin typeface="+mj-lt"/>
              </a:rPr>
              <a:t>Formation de l’image</a:t>
            </a:r>
          </a:p>
          <a:p>
            <a:pPr>
              <a:lnSpc>
                <a:spcPct val="120000"/>
              </a:lnSpc>
              <a:spcBef>
                <a:spcPct val="0"/>
              </a:spcBef>
              <a:buFont typeface="Wingdings 2"/>
              <a:buChar char="—"/>
            </a:pPr>
            <a:r>
              <a:rPr lang="fr-FR" altLang="fr-FR" sz="1800" dirty="0">
                <a:latin typeface="+mj-lt"/>
              </a:rPr>
              <a:t>Données extraites</a:t>
            </a:r>
          </a:p>
          <a:p>
            <a:pPr>
              <a:lnSpc>
                <a:spcPct val="120000"/>
              </a:lnSpc>
              <a:spcBef>
                <a:spcPct val="0"/>
              </a:spcBef>
              <a:buFont typeface="Wingdings 2"/>
              <a:buChar char="—"/>
            </a:pPr>
            <a:r>
              <a:rPr lang="fr-FR" altLang="fr-FR" sz="1800" dirty="0">
                <a:latin typeface="+mj-lt"/>
              </a:rPr>
              <a:t>Exemples</a:t>
            </a:r>
          </a:p>
          <a:p>
            <a:pPr>
              <a:lnSpc>
                <a:spcPct val="120000"/>
              </a:lnSpc>
              <a:spcBef>
                <a:spcPct val="0"/>
              </a:spcBef>
              <a:buFont typeface="Wingdings 2"/>
              <a:buChar char="—"/>
            </a:pPr>
            <a:r>
              <a:rPr lang="fr-FR" altLang="fr-FR" sz="1800" dirty="0">
                <a:latin typeface="+mj-lt"/>
              </a:rPr>
              <a:t>Interrelations</a:t>
            </a:r>
          </a:p>
          <a:p>
            <a:pPr>
              <a:lnSpc>
                <a:spcPct val="120000"/>
              </a:lnSpc>
              <a:spcBef>
                <a:spcPct val="0"/>
              </a:spcBef>
              <a:buFont typeface="Wingdings 2"/>
              <a:buChar char="—"/>
            </a:pPr>
            <a:r>
              <a:rPr lang="fr-FR" altLang="fr-FR" sz="1800" dirty="0">
                <a:latin typeface="+mj-lt"/>
              </a:rPr>
              <a:t>Lexique</a:t>
            </a:r>
          </a:p>
          <a:p>
            <a:pPr>
              <a:lnSpc>
                <a:spcPct val="120000"/>
              </a:lnSpc>
              <a:spcBef>
                <a:spcPct val="0"/>
              </a:spcBef>
              <a:buFont typeface="Wingdings 2"/>
              <a:buChar char="—"/>
            </a:pPr>
            <a:r>
              <a:rPr lang="fr-FR" altLang="fr-FR" sz="1800" dirty="0">
                <a:latin typeface="+mj-lt"/>
              </a:rPr>
              <a:t>Sources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fr-FR" altLang="fr-FR" sz="2800" dirty="0"/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fr-FR" altLang="fr-FR" sz="2800" dirty="0"/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fr-FR" altLang="fr-FR" sz="2800" dirty="0"/>
          </a:p>
        </p:txBody>
      </p:sp>
      <p:sp>
        <p:nvSpPr>
          <p:cNvPr id="12293" name="Text Box 5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r>
              <a:rPr lang="fr-FR" altLang="fr-FR" sz="1200">
                <a:solidFill>
                  <a:srgbClr val="1D4577"/>
                </a:solidFill>
              </a:rPr>
              <a:t>2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0" y="29117"/>
            <a:ext cx="2381250" cy="1238250"/>
          </a:xfrm>
          <a:prstGeom prst="rect">
            <a:avLst/>
          </a:prstGeom>
        </p:spPr>
      </p:pic>
      <p:sp>
        <p:nvSpPr>
          <p:cNvPr id="11" name="Sous-titre 2"/>
          <p:cNvSpPr txBox="1">
            <a:spLocks/>
          </p:cNvSpPr>
          <p:nvPr/>
        </p:nvSpPr>
        <p:spPr>
          <a:xfrm rot="16200000">
            <a:off x="-2039939" y="284321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MET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55602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dirty="0" smtClean="0"/>
              <a:t>CEPPI Alexandre – RODDE Adrien</a:t>
            </a:r>
            <a:endParaRPr lang="fr-FR" altLang="fr-FR" dirty="0"/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593330"/>
            <a:ext cx="8229600" cy="1157288"/>
          </a:xfr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0" rIns="91440" bIns="45720" anchor="t"/>
          <a:lstStyle/>
          <a:p>
            <a:r>
              <a:rPr lang="fr-FR" altLang="fr-FR" sz="4000" dirty="0"/>
              <a:t>Sources</a:t>
            </a:r>
          </a:p>
        </p:txBody>
      </p:sp>
      <p:sp>
        <p:nvSpPr>
          <p:cNvPr id="31749" name="Rectangle 5"/>
          <p:cNvSpPr>
            <a:spLocks noGrp="1" noChangeArrowheads="1"/>
          </p:cNvSpPr>
          <p:nvPr>
            <p:ph idx="4294967295"/>
          </p:nvPr>
        </p:nvSpPr>
        <p:spPr>
          <a:xfrm>
            <a:off x="1154976" y="1484784"/>
            <a:ext cx="7148512" cy="4525962"/>
          </a:xfr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457200" lvl="1" indent="0">
              <a:spcBef>
                <a:spcPct val="0"/>
              </a:spcBef>
              <a:buFontTx/>
              <a:buNone/>
            </a:pPr>
            <a:endParaRPr lang="fr-FR" altLang="fr-FR" sz="1800" dirty="0"/>
          </a:p>
          <a:p>
            <a:pPr>
              <a:spcBef>
                <a:spcPct val="0"/>
              </a:spcBef>
              <a:buFont typeface="Wingdings 2"/>
              <a:buChar char="—"/>
            </a:pPr>
            <a:r>
              <a:rPr lang="fr-FR" altLang="fr-FR" sz="1800" dirty="0">
                <a:latin typeface="+mj-lt"/>
                <a:hlinkClick r:id="rId2"/>
              </a:rPr>
              <a:t>http://visite.artsetmetiers.free.fr/microscope.html</a:t>
            </a:r>
            <a:endParaRPr lang="fr-FR" altLang="fr-FR" sz="1800" dirty="0">
              <a:latin typeface="+mj-lt"/>
            </a:endParaRPr>
          </a:p>
          <a:p>
            <a:pPr>
              <a:spcBef>
                <a:spcPct val="0"/>
              </a:spcBef>
              <a:buFont typeface="Wingdings 2"/>
              <a:buNone/>
            </a:pPr>
            <a:r>
              <a:rPr lang="fr-FR" altLang="fr-FR" sz="1800" dirty="0">
                <a:latin typeface="+mj-lt"/>
              </a:rPr>
              <a:t>	Photos, Formule</a:t>
            </a:r>
          </a:p>
          <a:p>
            <a:pPr>
              <a:spcBef>
                <a:spcPct val="0"/>
              </a:spcBef>
              <a:buFont typeface="Wingdings 2"/>
              <a:buChar char="—"/>
            </a:pPr>
            <a:endParaRPr lang="fr-FR" altLang="fr-FR" sz="1800" dirty="0">
              <a:latin typeface="+mj-lt"/>
            </a:endParaRPr>
          </a:p>
          <a:p>
            <a:pPr>
              <a:lnSpc>
                <a:spcPct val="90000"/>
              </a:lnSpc>
              <a:spcBef>
                <a:spcPct val="0"/>
              </a:spcBef>
              <a:buClr>
                <a:srgbClr val="0BD0D9"/>
              </a:buClr>
            </a:pPr>
            <a:r>
              <a:rPr lang="fr-FR" altLang="fr-FR" sz="1800" dirty="0" smtClean="0">
                <a:solidFill>
                  <a:prstClr val="black"/>
                </a:solidFill>
                <a:latin typeface="+mj-lt"/>
                <a:hlinkClick r:id="rId3"/>
              </a:rPr>
              <a:t>http</a:t>
            </a:r>
            <a:r>
              <a:rPr lang="fr-FR" altLang="fr-FR" sz="1800" dirty="0">
                <a:solidFill>
                  <a:prstClr val="black"/>
                </a:solidFill>
                <a:latin typeface="+mj-lt"/>
                <a:hlinkClick r:id="rId3"/>
              </a:rPr>
              <a:t>://www.sgm.univ-savoie.fr/LP/Caraterisations-matériaux.html</a:t>
            </a:r>
            <a:endParaRPr lang="fr-FR" altLang="fr-FR" sz="1800" dirty="0">
              <a:solidFill>
                <a:prstClr val="black"/>
              </a:solidFill>
              <a:latin typeface="+mj-lt"/>
            </a:endParaRPr>
          </a:p>
          <a:p>
            <a:pPr marL="0" lvl="0" indent="0">
              <a:lnSpc>
                <a:spcPct val="90000"/>
              </a:lnSpc>
              <a:spcBef>
                <a:spcPct val="0"/>
              </a:spcBef>
              <a:buClr>
                <a:srgbClr val="0BD0D9"/>
              </a:buClr>
              <a:buNone/>
            </a:pPr>
            <a:r>
              <a:rPr lang="fr-FR" altLang="fr-FR" sz="1800" dirty="0">
                <a:solidFill>
                  <a:prstClr val="black"/>
                </a:solidFill>
                <a:latin typeface="+mj-lt"/>
              </a:rPr>
              <a:t>	</a:t>
            </a:r>
            <a:r>
              <a:rPr lang="fr-FR" altLang="fr-FR" sz="1800" dirty="0" err="1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RIVIER.Cedric</a:t>
            </a:r>
            <a:r>
              <a:rPr lang="fr-FR" altLang="fr-FR" sz="1800" dirty="0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—</a:t>
            </a:r>
            <a:r>
              <a:rPr lang="fr-FR" altLang="fr-FR" sz="1800" dirty="0" err="1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DUC.Anthony</a:t>
            </a:r>
            <a:r>
              <a:rPr lang="fr-FR" altLang="fr-FR" sz="1800" dirty="0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/</a:t>
            </a:r>
            <a:r>
              <a:rPr lang="fr-FR" altLang="fr-FR" sz="1800" dirty="0" err="1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ChocCharpy</a:t>
            </a:r>
            <a:r>
              <a:rPr lang="fr-FR" altLang="fr-FR" sz="1800" dirty="0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 (2005-2006)</a:t>
            </a:r>
          </a:p>
          <a:p>
            <a:pPr marL="0" lvl="0" indent="0">
              <a:lnSpc>
                <a:spcPct val="90000"/>
              </a:lnSpc>
              <a:spcBef>
                <a:spcPct val="0"/>
              </a:spcBef>
              <a:buClr>
                <a:srgbClr val="0BD0D9"/>
              </a:buClr>
              <a:buNone/>
            </a:pPr>
            <a:r>
              <a:rPr lang="fr-FR" altLang="fr-FR" sz="1800" dirty="0">
                <a:solidFill>
                  <a:prstClr val="black"/>
                </a:solidFill>
                <a:latin typeface="+mj-lt"/>
              </a:rPr>
              <a:t>	</a:t>
            </a:r>
            <a:r>
              <a:rPr lang="de-DE" altLang="fr-FR" sz="1800" dirty="0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CHARROIN Julien - SENG </a:t>
            </a:r>
            <a:r>
              <a:rPr lang="de-DE" altLang="fr-FR" sz="1800" dirty="0" err="1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Kes</a:t>
            </a:r>
            <a:r>
              <a:rPr lang="de-DE" altLang="fr-FR" sz="1800" dirty="0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 Albert</a:t>
            </a:r>
            <a:r>
              <a:rPr lang="fr-FR" altLang="fr-FR" sz="1800" dirty="0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 (2013-2014</a:t>
            </a:r>
            <a:r>
              <a:rPr lang="fr-FR" altLang="fr-FR" sz="1800" dirty="0" smtClean="0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)</a:t>
            </a:r>
            <a:endParaRPr lang="fr-FR" altLang="fr-FR" sz="1800" dirty="0">
              <a:latin typeface="+mj-lt"/>
            </a:endParaRPr>
          </a:p>
          <a:p>
            <a:pPr>
              <a:spcBef>
                <a:spcPct val="0"/>
              </a:spcBef>
              <a:buFont typeface="Wingdings 2"/>
              <a:buChar char="—"/>
            </a:pPr>
            <a:endParaRPr lang="fr-FR" altLang="fr-FR" sz="1800" dirty="0">
              <a:latin typeface="+mj-lt"/>
            </a:endParaRPr>
          </a:p>
          <a:p>
            <a:pPr>
              <a:spcBef>
                <a:spcPct val="0"/>
              </a:spcBef>
              <a:buFont typeface="Wingdings 2"/>
              <a:buChar char="—"/>
            </a:pPr>
            <a:r>
              <a:rPr lang="fr-FR" altLang="fr-FR" sz="1800" dirty="0">
                <a:latin typeface="+mj-lt"/>
                <a:hlinkClick r:id="rId4"/>
              </a:rPr>
              <a:t>http://www.scmem.uhp-nancy.fr/Cours%20MET%20v2008.pdf</a:t>
            </a:r>
            <a:endParaRPr lang="fr-FR" altLang="fr-FR" sz="1800" dirty="0">
              <a:latin typeface="+mj-lt"/>
            </a:endParaRPr>
          </a:p>
          <a:p>
            <a:pPr>
              <a:spcBef>
                <a:spcPct val="0"/>
              </a:spcBef>
              <a:buFont typeface="Wingdings 2"/>
              <a:buNone/>
            </a:pPr>
            <a:r>
              <a:rPr lang="fr-FR" altLang="fr-FR" sz="1800" dirty="0">
                <a:latin typeface="+mj-lt"/>
              </a:rPr>
              <a:t>	Principe, Présentation</a:t>
            </a:r>
          </a:p>
          <a:p>
            <a:pPr marL="457200" lvl="1" indent="0">
              <a:spcBef>
                <a:spcPct val="0"/>
              </a:spcBef>
              <a:buFont typeface="Wingdings 2"/>
              <a:buNone/>
            </a:pPr>
            <a:endParaRPr lang="fr-FR" altLang="fr-FR" sz="1800" dirty="0">
              <a:latin typeface="+mj-lt"/>
            </a:endParaRPr>
          </a:p>
          <a:p>
            <a:pPr>
              <a:spcBef>
                <a:spcPct val="0"/>
              </a:spcBef>
              <a:buFont typeface="Wingdings 2"/>
              <a:buChar char="—"/>
            </a:pPr>
            <a:r>
              <a:rPr lang="fr-FR" altLang="fr-FR" sz="1800" dirty="0">
                <a:latin typeface="+mj-lt"/>
                <a:hlinkClick r:id="rId5"/>
              </a:rPr>
              <a:t>http://www.crhea.cnrs.fr/crhea/cours/met.pdf</a:t>
            </a:r>
            <a:endParaRPr lang="fr-FR" altLang="fr-FR" sz="1800" dirty="0">
              <a:latin typeface="+mj-lt"/>
            </a:endParaRPr>
          </a:p>
          <a:p>
            <a:pPr>
              <a:spcBef>
                <a:spcPct val="0"/>
              </a:spcBef>
              <a:buFont typeface="Wingdings 2"/>
              <a:buNone/>
            </a:pPr>
            <a:r>
              <a:rPr lang="fr-FR" altLang="fr-FR" sz="1800" dirty="0">
                <a:latin typeface="+mj-lt"/>
              </a:rPr>
              <a:t>	Première aperçu</a:t>
            </a:r>
          </a:p>
        </p:txBody>
      </p:sp>
      <p:sp>
        <p:nvSpPr>
          <p:cNvPr id="31747" name="Text Box 3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r>
              <a:rPr lang="fr-FR" altLang="fr-FR" sz="1200">
                <a:solidFill>
                  <a:srgbClr val="1D4577"/>
                </a:solidFill>
              </a:rPr>
              <a:t>21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0" y="29117"/>
            <a:ext cx="2381250" cy="1238250"/>
          </a:xfrm>
          <a:prstGeom prst="rect">
            <a:avLst/>
          </a:prstGeom>
        </p:spPr>
      </p:pic>
      <p:sp>
        <p:nvSpPr>
          <p:cNvPr id="11" name="Sous-titre 2"/>
          <p:cNvSpPr txBox="1">
            <a:spLocks/>
          </p:cNvSpPr>
          <p:nvPr/>
        </p:nvSpPr>
        <p:spPr>
          <a:xfrm rot="16200000">
            <a:off x="-2039939" y="284321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MET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7471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dirty="0" smtClean="0"/>
              <a:t>CEPPI Alexandre – RODDE Adrien</a:t>
            </a:r>
            <a:endParaRPr lang="fr-FR" altLang="fr-FR" dirty="0"/>
          </a:p>
        </p:txBody>
      </p:sp>
      <p:sp>
        <p:nvSpPr>
          <p:cNvPr id="13314" name="Rectangle 2"/>
          <p:cNvSpPr>
            <a:spLocks noGrp="1"/>
          </p:cNvSpPr>
          <p:nvPr>
            <p:ph type="title" idx="4294967295"/>
          </p:nvPr>
        </p:nvSpPr>
        <p:spPr>
          <a:xfrm>
            <a:off x="611560" y="260648"/>
            <a:ext cx="8229600" cy="1143000"/>
          </a:xfrm>
        </p:spPr>
        <p:txBody>
          <a:bodyPr/>
          <a:lstStyle/>
          <a:p>
            <a:r>
              <a:rPr lang="fr-FR" altLang="fr-FR" sz="4000" dirty="0"/>
              <a:t>Mise en garde</a:t>
            </a:r>
          </a:p>
        </p:txBody>
      </p:sp>
      <p:sp>
        <p:nvSpPr>
          <p:cNvPr id="13315" name="Rectangle 3"/>
          <p:cNvSpPr>
            <a:spLocks noGrp="1"/>
          </p:cNvSpPr>
          <p:nvPr>
            <p:ph idx="4294967295"/>
          </p:nvPr>
        </p:nvSpPr>
        <p:spPr>
          <a:xfrm>
            <a:off x="971600" y="1271811"/>
            <a:ext cx="4073525" cy="4389437"/>
          </a:xfrm>
        </p:spPr>
        <p:txBody>
          <a:bodyPr/>
          <a:lstStyle/>
          <a:p>
            <a:pPr>
              <a:buFont typeface="Wingdings 2"/>
              <a:buChar char="—"/>
            </a:pPr>
            <a:r>
              <a:rPr lang="fr-FR" altLang="fr-FR" sz="1200" dirty="0">
                <a:latin typeface="+mj-lt"/>
              </a:rPr>
              <a:t>Cette présentation à été réalisée dans le cadre de notre formation en licence professionnelle plasturgie ; elle résulte de la synthèse des sources (Cf. fin de présentation) que nous avons pu trouver, et nous ne pouvons en aucun cas être tenu responsable des éventuelles erreurs techniques.</a:t>
            </a:r>
          </a:p>
          <a:p>
            <a:pPr>
              <a:buFont typeface="Wingdings 2"/>
              <a:buChar char="—"/>
            </a:pPr>
            <a:r>
              <a:rPr lang="fr-FR" altLang="fr-FR" sz="1200" dirty="0">
                <a:latin typeface="+mj-lt"/>
              </a:rPr>
              <a:t>Vous devrez être critique quand à l’utilisation de ce support, et nous vous invitons à vous référer directement aux sources citées.	</a:t>
            </a:r>
          </a:p>
          <a:p>
            <a:pPr>
              <a:buFont typeface="Wingdings 2"/>
              <a:buChar char="—"/>
            </a:pPr>
            <a:r>
              <a:rPr lang="fr-FR" altLang="fr-FR" sz="1200" dirty="0" smtClean="0">
                <a:latin typeface="+mj-lt"/>
              </a:rPr>
              <a:t>Si </a:t>
            </a:r>
            <a:r>
              <a:rPr lang="fr-FR" altLang="fr-FR" sz="1200" dirty="0">
                <a:latin typeface="+mj-lt"/>
              </a:rPr>
              <a:t>... </a:t>
            </a:r>
            <a:br>
              <a:rPr lang="fr-FR" altLang="fr-FR" sz="1200" dirty="0">
                <a:latin typeface="+mj-lt"/>
              </a:rPr>
            </a:br>
            <a:r>
              <a:rPr lang="fr-FR" altLang="fr-FR" sz="1200" dirty="0">
                <a:latin typeface="+mj-lt"/>
              </a:rPr>
              <a:t> </a:t>
            </a:r>
            <a:r>
              <a:rPr lang="fr-FR" altLang="fr-FR" sz="1200" b="1" dirty="0">
                <a:latin typeface="+mj-lt"/>
              </a:rPr>
              <a:t>- vous rencontrez un problème de navigation (type </a:t>
            </a:r>
            <a:r>
              <a:rPr lang="fr-FR" altLang="fr-FR" sz="1200" b="1" dirty="0" err="1">
                <a:latin typeface="+mj-lt"/>
              </a:rPr>
              <a:t>error</a:t>
            </a:r>
            <a:r>
              <a:rPr lang="fr-FR" altLang="fr-FR" sz="1200" b="1" dirty="0">
                <a:latin typeface="+mj-lt"/>
              </a:rPr>
              <a:t> 404),</a:t>
            </a:r>
            <a:br>
              <a:rPr lang="fr-FR" altLang="fr-FR" sz="1200" b="1" dirty="0">
                <a:latin typeface="+mj-lt"/>
              </a:rPr>
            </a:br>
            <a:r>
              <a:rPr lang="fr-FR" altLang="fr-FR" sz="1200" b="1" dirty="0">
                <a:latin typeface="+mj-lt"/>
              </a:rPr>
              <a:t> - vous tombez sur une faute ... de frappe,</a:t>
            </a:r>
            <a:br>
              <a:rPr lang="fr-FR" altLang="fr-FR" sz="1200" b="1" dirty="0">
                <a:latin typeface="+mj-lt"/>
              </a:rPr>
            </a:br>
            <a:r>
              <a:rPr lang="fr-FR" altLang="fr-FR" sz="1200" b="1" dirty="0">
                <a:latin typeface="+mj-lt"/>
              </a:rPr>
              <a:t>  - vous pensez que des choses manques ou sont en trop,</a:t>
            </a:r>
            <a:br>
              <a:rPr lang="fr-FR" altLang="fr-FR" sz="1200" b="1" dirty="0">
                <a:latin typeface="+mj-lt"/>
              </a:rPr>
            </a:br>
            <a:r>
              <a:rPr lang="fr-FR" altLang="fr-FR" sz="1200" b="1" dirty="0">
                <a:latin typeface="+mj-lt"/>
              </a:rPr>
              <a:t>  - vous pensez que nous ne respectons pas vos droits d'auteur,</a:t>
            </a:r>
            <a:br>
              <a:rPr lang="fr-FR" altLang="fr-FR" sz="1200" b="1" dirty="0">
                <a:latin typeface="+mj-lt"/>
              </a:rPr>
            </a:br>
            <a:r>
              <a:rPr lang="fr-FR" altLang="fr-FR" sz="1200" dirty="0">
                <a:latin typeface="+mj-lt"/>
              </a:rPr>
              <a:t/>
            </a:r>
            <a:br>
              <a:rPr lang="fr-FR" altLang="fr-FR" sz="1200" dirty="0">
                <a:latin typeface="+mj-lt"/>
              </a:rPr>
            </a:br>
            <a:r>
              <a:rPr lang="fr-FR" altLang="fr-FR" sz="1200" dirty="0">
                <a:latin typeface="+mj-lt"/>
              </a:rPr>
              <a:t>en d'autres termes si vous pensez que ce site doit être modifié.</a:t>
            </a:r>
            <a:br>
              <a:rPr lang="fr-FR" altLang="fr-FR" sz="1200" dirty="0">
                <a:latin typeface="+mj-lt"/>
              </a:rPr>
            </a:br>
            <a:r>
              <a:rPr lang="fr-FR" altLang="fr-FR" sz="1200" dirty="0">
                <a:latin typeface="+mj-lt"/>
              </a:rPr>
              <a:t/>
            </a:r>
            <a:br>
              <a:rPr lang="fr-FR" altLang="fr-FR" sz="1200" dirty="0">
                <a:latin typeface="+mj-lt"/>
              </a:rPr>
            </a:br>
            <a:r>
              <a:rPr lang="fr-FR" altLang="fr-FR" sz="1200" dirty="0">
                <a:latin typeface="+mj-lt"/>
              </a:rPr>
              <a:t>Merci de </a:t>
            </a:r>
            <a:r>
              <a:rPr lang="fr-FR" altLang="fr-FR" sz="1200" dirty="0">
                <a:latin typeface="+mj-lt"/>
                <a:hlinkClick r:id="rId2"/>
              </a:rPr>
              <a:t>nous contacter </a:t>
            </a:r>
            <a:r>
              <a:rPr lang="fr-FR" altLang="fr-FR" sz="1200" dirty="0">
                <a:latin typeface="+mj-lt"/>
              </a:rPr>
              <a:t>pour nous suggérer vos modifications, nous corrigerons ... </a:t>
            </a:r>
          </a:p>
          <a:p>
            <a:pPr>
              <a:buFont typeface="Wingdings 2"/>
              <a:buChar char="—"/>
            </a:pPr>
            <a:endParaRPr lang="fr-FR" altLang="fr-FR" dirty="0"/>
          </a:p>
        </p:txBody>
      </p:sp>
      <p:pic>
        <p:nvPicPr>
          <p:cNvPr id="13316" name="Picture 1" descr="attention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213" y="1340768"/>
            <a:ext cx="3355975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18" name="Text Box 6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r>
              <a:rPr lang="fr-FR" altLang="fr-FR" sz="1200">
                <a:solidFill>
                  <a:srgbClr val="1D4577"/>
                </a:solidFill>
              </a:rPr>
              <a:t>3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0" y="29117"/>
            <a:ext cx="2381250" cy="1238250"/>
          </a:xfrm>
          <a:prstGeom prst="rect">
            <a:avLst/>
          </a:prstGeom>
        </p:spPr>
      </p:pic>
      <p:sp>
        <p:nvSpPr>
          <p:cNvPr id="10" name="Sous-titre 2"/>
          <p:cNvSpPr txBox="1">
            <a:spLocks/>
          </p:cNvSpPr>
          <p:nvPr/>
        </p:nvSpPr>
        <p:spPr>
          <a:xfrm rot="16200000">
            <a:off x="-2039939" y="284321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MET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96408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dirty="0" smtClean="0"/>
              <a:t>CEPPI Alexandre – RODDE Adrien</a:t>
            </a:r>
            <a:endParaRPr lang="fr-FR" altLang="fr-FR" dirty="0"/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599678" y="455853"/>
            <a:ext cx="8229600" cy="1143000"/>
          </a:xfr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0" rIns="91440" bIns="45720" anchor="t"/>
          <a:lstStyle/>
          <a:p>
            <a:r>
              <a:rPr lang="fr-FR" altLang="fr-FR" sz="4000" dirty="0"/>
              <a:t>MET</a:t>
            </a:r>
          </a:p>
        </p:txBody>
      </p:sp>
      <p:sp>
        <p:nvSpPr>
          <p:cNvPr id="14339" name="Text Box 3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r>
              <a:rPr lang="fr-FR" altLang="fr-FR" sz="1200">
                <a:solidFill>
                  <a:srgbClr val="1D4577"/>
                </a:solidFill>
              </a:rPr>
              <a:t>4</a:t>
            </a:r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1115616" y="1598853"/>
            <a:ext cx="3598862" cy="381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fr-FR" altLang="fr-FR" dirty="0">
                <a:latin typeface="+mj-lt"/>
              </a:rPr>
              <a:t>MET : Microscope Électronique à Transmission</a:t>
            </a:r>
          </a:p>
          <a:p>
            <a:endParaRPr lang="fr-FR" altLang="fr-FR" dirty="0">
              <a:latin typeface="+mj-lt"/>
            </a:endParaRPr>
          </a:p>
          <a:p>
            <a:r>
              <a:rPr lang="fr-FR" altLang="fr-FR" dirty="0">
                <a:latin typeface="+mj-lt"/>
              </a:rPr>
              <a:t>Développé au début des années 30 par </a:t>
            </a:r>
            <a:r>
              <a:rPr lang="fr-FR" altLang="fr-FR" dirty="0" smtClean="0">
                <a:latin typeface="+mj-lt"/>
              </a:rPr>
              <a:t>M. </a:t>
            </a:r>
            <a:r>
              <a:rPr lang="fr-FR" altLang="fr-FR" dirty="0">
                <a:latin typeface="+mj-lt"/>
              </a:rPr>
              <a:t>Ruska et </a:t>
            </a:r>
            <a:r>
              <a:rPr lang="fr-FR" altLang="fr-FR" dirty="0" smtClean="0">
                <a:latin typeface="+mj-lt"/>
              </a:rPr>
              <a:t>M. Knoll</a:t>
            </a:r>
            <a:endParaRPr lang="fr-FR" altLang="fr-FR" dirty="0">
              <a:latin typeface="+mj-lt"/>
            </a:endParaRPr>
          </a:p>
          <a:p>
            <a:endParaRPr lang="fr-FR" altLang="fr-FR" dirty="0">
              <a:latin typeface="+mj-lt"/>
            </a:endParaRPr>
          </a:p>
          <a:p>
            <a:r>
              <a:rPr lang="fr-FR" altLang="fr-FR" dirty="0">
                <a:latin typeface="+mj-lt"/>
              </a:rPr>
              <a:t>Formation d’images</a:t>
            </a:r>
          </a:p>
        </p:txBody>
      </p:sp>
      <p:pic>
        <p:nvPicPr>
          <p:cNvPr id="14342" name="Picture 5" descr="microscope_muse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025" y="1412776"/>
            <a:ext cx="3279775" cy="4537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0" y="29117"/>
            <a:ext cx="2381250" cy="1238250"/>
          </a:xfrm>
          <a:prstGeom prst="rect">
            <a:avLst/>
          </a:prstGeom>
        </p:spPr>
      </p:pic>
      <p:sp>
        <p:nvSpPr>
          <p:cNvPr id="12" name="Sous-titre 2"/>
          <p:cNvSpPr txBox="1">
            <a:spLocks/>
          </p:cNvSpPr>
          <p:nvPr/>
        </p:nvSpPr>
        <p:spPr>
          <a:xfrm rot="16200000">
            <a:off x="-2039939" y="284321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MET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49575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dirty="0" smtClean="0"/>
              <a:t>CEPPI Alexandre – RODDE Adrien</a:t>
            </a:r>
            <a:endParaRPr lang="fr-FR" altLang="fr-FR" dirty="0"/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-972616" y="607812"/>
            <a:ext cx="8677275" cy="1143000"/>
          </a:xfr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0" rIns="91440" bIns="45720" anchor="t"/>
          <a:lstStyle/>
          <a:p>
            <a:pPr algn="ctr"/>
            <a:r>
              <a:rPr lang="fr-FR" altLang="fr-FR" sz="3200" dirty="0" smtClean="0"/>
              <a:t>DIFFERENTES PARTIES </a:t>
            </a:r>
            <a:r>
              <a:rPr lang="fr-FR" altLang="fr-FR" sz="3200" dirty="0"/>
              <a:t>DU MICROSCOPE ÉLECTRONIQUE EN TRANSMISSION</a:t>
            </a:r>
          </a:p>
        </p:txBody>
      </p:sp>
      <p:sp>
        <p:nvSpPr>
          <p:cNvPr id="15363" name="Text Box 3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r>
              <a:rPr lang="fr-FR" altLang="fr-FR" sz="1200">
                <a:solidFill>
                  <a:srgbClr val="1D4577"/>
                </a:solidFill>
              </a:rPr>
              <a:t>5</a:t>
            </a:r>
          </a:p>
        </p:txBody>
      </p:sp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1115616" y="2636912"/>
            <a:ext cx="4032250" cy="105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fr-FR" altLang="fr-FR" b="1" dirty="0">
                <a:latin typeface="+mj-lt"/>
              </a:rPr>
              <a:t>Colonne d'un Microscope Électronique à transmission</a:t>
            </a:r>
          </a:p>
          <a:p>
            <a:pPr algn="ctr">
              <a:spcBef>
                <a:spcPct val="50000"/>
              </a:spcBef>
            </a:pPr>
            <a:r>
              <a:rPr lang="fr-FR" altLang="fr-FR" dirty="0"/>
              <a:t> </a:t>
            </a:r>
          </a:p>
        </p:txBody>
      </p:sp>
      <p:pic>
        <p:nvPicPr>
          <p:cNvPr id="15366" name="Picture 6" descr="colon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8637" y="1525588"/>
            <a:ext cx="3078163" cy="4830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0" y="391853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0" y="29117"/>
            <a:ext cx="2381250" cy="1238250"/>
          </a:xfrm>
          <a:prstGeom prst="rect">
            <a:avLst/>
          </a:prstGeom>
        </p:spPr>
      </p:pic>
      <p:sp>
        <p:nvSpPr>
          <p:cNvPr id="12" name="Sous-titre 2"/>
          <p:cNvSpPr txBox="1">
            <a:spLocks/>
          </p:cNvSpPr>
          <p:nvPr/>
        </p:nvSpPr>
        <p:spPr>
          <a:xfrm rot="16200000">
            <a:off x="-2039939" y="284321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MET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203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dirty="0" smtClean="0"/>
              <a:t>CEPPI Alexandre – RODDE Adrien</a:t>
            </a:r>
            <a:endParaRPr lang="fr-FR" altLang="fr-FR" dirty="0"/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593330"/>
            <a:ext cx="6876256" cy="1296988"/>
          </a:xfr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0" rIns="91440" bIns="45720" anchor="t">
            <a:normAutofit fontScale="90000"/>
          </a:bodyPr>
          <a:lstStyle/>
          <a:p>
            <a:r>
              <a:rPr lang="fr-FR" altLang="fr-FR" sz="4000" dirty="0"/>
              <a:t>Déroulement d’une observation au MET</a:t>
            </a:r>
          </a:p>
        </p:txBody>
      </p:sp>
      <p:sp>
        <p:nvSpPr>
          <p:cNvPr id="16389" name="Rectangle 5"/>
          <p:cNvSpPr>
            <a:spLocks noGrp="1" noChangeArrowheads="1"/>
          </p:cNvSpPr>
          <p:nvPr>
            <p:ph idx="4294967295"/>
          </p:nvPr>
        </p:nvSpPr>
        <p:spPr>
          <a:xfrm>
            <a:off x="969962" y="1916832"/>
            <a:ext cx="7204075" cy="3960812"/>
          </a:xfr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indent="0"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+mj-lt"/>
              </a:rPr>
              <a:t>Préparation de l’échantillon :</a:t>
            </a:r>
          </a:p>
          <a:p>
            <a:pPr marL="1371600" lvl="3" indent="0"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+mj-lt"/>
              </a:rPr>
              <a:t>propreté </a:t>
            </a:r>
          </a:p>
          <a:p>
            <a:pPr marL="1371600" lvl="3" indent="0"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+mj-lt"/>
              </a:rPr>
              <a:t>découpe d’un échantillon  pour obtenir de très faible épaisseur (avec ultra-microtome précision au 1/100ème de </a:t>
            </a:r>
            <a:r>
              <a:rPr lang="fr-FR" altLang="fr-FR" sz="1800" b="1" dirty="0">
                <a:latin typeface="+mj-lt"/>
                <a:sym typeface="Symbol"/>
              </a:rPr>
              <a:t></a:t>
            </a:r>
            <a:r>
              <a:rPr lang="fr-FR" altLang="fr-FR" sz="1800" dirty="0">
                <a:latin typeface="+mj-lt"/>
              </a:rPr>
              <a:t>m)</a:t>
            </a:r>
          </a:p>
          <a:p>
            <a:pPr marL="1371600" lvl="3" indent="0">
              <a:spcBef>
                <a:spcPct val="0"/>
              </a:spcBef>
              <a:buFontTx/>
              <a:buNone/>
            </a:pPr>
            <a:endParaRPr lang="fr-FR" altLang="fr-FR" sz="1800" dirty="0">
              <a:latin typeface="+mj-lt"/>
            </a:endParaRPr>
          </a:p>
          <a:p>
            <a:pPr marL="1371600" lvl="3" indent="0">
              <a:spcBef>
                <a:spcPct val="0"/>
              </a:spcBef>
              <a:buFontTx/>
              <a:buNone/>
            </a:pPr>
            <a:endParaRPr lang="fr-FR" altLang="fr-FR" sz="1800" dirty="0">
              <a:latin typeface="+mj-lt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+mj-lt"/>
              </a:rPr>
              <a:t>Création d’un vide poussé (vide secondaire) dans le tube du microscope à l’aide d’un système de pompage.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fr-FR" altLang="fr-FR" sz="1800" dirty="0">
              <a:latin typeface="+mj-lt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+mj-lt"/>
              </a:rPr>
              <a:t>Lancement de l’observation</a:t>
            </a:r>
          </a:p>
        </p:txBody>
      </p:sp>
      <p:sp>
        <p:nvSpPr>
          <p:cNvPr id="16387" name="Text Box 3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r>
              <a:rPr lang="fr-FR" altLang="fr-FR" sz="1200">
                <a:solidFill>
                  <a:srgbClr val="1D4577"/>
                </a:solidFill>
              </a:rPr>
              <a:t>6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0" y="29117"/>
            <a:ext cx="2381250" cy="1238250"/>
          </a:xfrm>
          <a:prstGeom prst="rect">
            <a:avLst/>
          </a:prstGeom>
        </p:spPr>
      </p:pic>
      <p:sp>
        <p:nvSpPr>
          <p:cNvPr id="11" name="Sous-titre 2"/>
          <p:cNvSpPr txBox="1">
            <a:spLocks/>
          </p:cNvSpPr>
          <p:nvPr/>
        </p:nvSpPr>
        <p:spPr>
          <a:xfrm rot="16200000">
            <a:off x="-2039939" y="284321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MET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0586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dirty="0" smtClean="0"/>
              <a:t>CEPPI Alexandre – RODDE Adrien</a:t>
            </a:r>
            <a:endParaRPr lang="fr-FR" altLang="fr-FR" dirty="0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578502"/>
            <a:ext cx="8229600" cy="1143000"/>
          </a:xfr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0" rIns="91440" bIns="45720" anchor="t"/>
          <a:lstStyle/>
          <a:p>
            <a:r>
              <a:rPr lang="fr-FR" altLang="fr-FR" sz="4000" dirty="0"/>
              <a:t>Principe du MET</a:t>
            </a:r>
          </a:p>
        </p:txBody>
      </p:sp>
      <p:sp>
        <p:nvSpPr>
          <p:cNvPr id="17413" name="Rectangle 5"/>
          <p:cNvSpPr>
            <a:spLocks noGrp="1" noChangeArrowheads="1"/>
          </p:cNvSpPr>
          <p:nvPr>
            <p:ph idx="4294967295"/>
          </p:nvPr>
        </p:nvSpPr>
        <p:spPr>
          <a:xfrm>
            <a:off x="306387" y="1700808"/>
            <a:ext cx="8531225" cy="4525963"/>
          </a:xfr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+mj-lt"/>
              </a:rPr>
              <a:t>Des électrons pour remplacer la lumière :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fr-FR" altLang="fr-FR" sz="1800" dirty="0">
              <a:latin typeface="+mj-lt"/>
            </a:endParaRPr>
          </a:p>
          <a:p>
            <a:pPr lvl="2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+mj-lt"/>
              </a:rPr>
              <a:t>Au lieu de photons (particule de lumière), on projette sur</a:t>
            </a:r>
          </a:p>
          <a:p>
            <a:pPr lvl="2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+mj-lt"/>
              </a:rPr>
              <a:t>l’échantillon des électrons de très faibles longueurs d’ondes</a:t>
            </a:r>
          </a:p>
          <a:p>
            <a:pPr lvl="2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fr-FR" altLang="fr-FR" sz="1800" dirty="0">
              <a:latin typeface="+mj-lt"/>
            </a:endParaRPr>
          </a:p>
          <a:p>
            <a:pPr lvl="2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fr-FR" altLang="fr-FR" sz="1800" dirty="0">
              <a:latin typeface="+mj-lt"/>
            </a:endParaRPr>
          </a:p>
          <a:p>
            <a:pPr lvl="2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+mj-lt"/>
              </a:rPr>
              <a:t>Meilleure résolution (en pratique 0.2 nm) que la microscopie</a:t>
            </a:r>
          </a:p>
          <a:p>
            <a:pPr lvl="2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+mj-lt"/>
              </a:rPr>
              <a:t>optique ce qui permet </a:t>
            </a:r>
            <a:r>
              <a:rPr lang="fr-FR" altLang="fr-FR" sz="1800" u="sng" dirty="0">
                <a:latin typeface="+mj-lt"/>
              </a:rPr>
              <a:t>une observation à l’échelle atomique</a:t>
            </a:r>
            <a:r>
              <a:rPr lang="fr-FR" altLang="fr-FR" sz="1800" dirty="0">
                <a:latin typeface="+mj-lt"/>
              </a:rPr>
              <a:t>.</a:t>
            </a:r>
          </a:p>
          <a:p>
            <a:pPr lvl="2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+mj-lt"/>
              </a:rPr>
              <a:t>      </a:t>
            </a:r>
          </a:p>
          <a:p>
            <a:pPr lvl="2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+mj-lt"/>
              </a:rPr>
              <a:t>Car :           R = (0.61 * </a:t>
            </a:r>
            <a:r>
              <a:rPr lang="en-US" altLang="fr-FR" sz="1800" b="1" dirty="0">
                <a:latin typeface="+mj-lt"/>
                <a:sym typeface="Symbol"/>
              </a:rPr>
              <a:t></a:t>
            </a:r>
            <a:r>
              <a:rPr lang="en-US" altLang="fr-FR" sz="1800" dirty="0">
                <a:latin typeface="+mj-lt"/>
              </a:rPr>
              <a:t>) / (n sin u)</a:t>
            </a:r>
          </a:p>
          <a:p>
            <a:pPr lvl="2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en-US" altLang="fr-FR" sz="1800" dirty="0">
              <a:latin typeface="+mj-lt"/>
            </a:endParaRPr>
          </a:p>
          <a:p>
            <a:pPr lvl="2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US" altLang="fr-FR" sz="1800" dirty="0">
                <a:latin typeface="+mj-lt"/>
              </a:rPr>
              <a:t>R : </a:t>
            </a:r>
            <a:r>
              <a:rPr lang="en-US" altLang="fr-FR" sz="1800" dirty="0" err="1">
                <a:latin typeface="+mj-lt"/>
              </a:rPr>
              <a:t>résolution</a:t>
            </a:r>
            <a:endParaRPr lang="en-US" altLang="fr-FR" sz="1800" dirty="0">
              <a:latin typeface="+mj-lt"/>
            </a:endParaRPr>
          </a:p>
          <a:p>
            <a:pPr lvl="2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US" altLang="fr-FR" sz="1800" dirty="0">
                <a:latin typeface="+mj-lt"/>
                <a:sym typeface="Symbol"/>
              </a:rPr>
              <a:t></a:t>
            </a:r>
            <a:r>
              <a:rPr lang="en-US" altLang="fr-FR" sz="1800" b="1" dirty="0">
                <a:latin typeface="+mj-lt"/>
              </a:rPr>
              <a:t> </a:t>
            </a:r>
            <a:r>
              <a:rPr lang="en-US" altLang="fr-FR" sz="1800" dirty="0">
                <a:latin typeface="+mj-lt"/>
              </a:rPr>
              <a:t>: </a:t>
            </a:r>
            <a:r>
              <a:rPr lang="en-US" altLang="fr-FR" sz="1800" dirty="0" err="1">
                <a:latin typeface="+mj-lt"/>
              </a:rPr>
              <a:t>longueur</a:t>
            </a:r>
            <a:r>
              <a:rPr lang="en-US" altLang="fr-FR" sz="1800" dirty="0">
                <a:latin typeface="+mj-lt"/>
              </a:rPr>
              <a:t> </a:t>
            </a:r>
            <a:r>
              <a:rPr lang="en-US" altLang="fr-FR" sz="1800" dirty="0" err="1">
                <a:latin typeface="+mj-lt"/>
              </a:rPr>
              <a:t>d’onde</a:t>
            </a:r>
            <a:r>
              <a:rPr lang="en-US" altLang="fr-FR" sz="1800" dirty="0">
                <a:latin typeface="+mj-lt"/>
              </a:rPr>
              <a:t> du </a:t>
            </a:r>
            <a:r>
              <a:rPr lang="en-US" altLang="fr-FR" sz="1800" dirty="0" err="1">
                <a:latin typeface="+mj-lt"/>
              </a:rPr>
              <a:t>rayonnement</a:t>
            </a:r>
            <a:endParaRPr lang="en-US" altLang="fr-FR" sz="1800" dirty="0">
              <a:latin typeface="+mj-lt"/>
            </a:endParaRPr>
          </a:p>
          <a:p>
            <a:pPr lvl="2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US" altLang="fr-FR" sz="1800" dirty="0">
                <a:latin typeface="+mj-lt"/>
              </a:rPr>
              <a:t>n : </a:t>
            </a:r>
            <a:r>
              <a:rPr lang="en-US" altLang="fr-FR" sz="1800" dirty="0" err="1">
                <a:latin typeface="+mj-lt"/>
              </a:rPr>
              <a:t>indice</a:t>
            </a:r>
            <a:r>
              <a:rPr lang="en-US" altLang="fr-FR" sz="1800" dirty="0">
                <a:latin typeface="+mj-lt"/>
              </a:rPr>
              <a:t> du milieu</a:t>
            </a:r>
          </a:p>
          <a:p>
            <a:pPr lvl="2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US" altLang="fr-FR" sz="1800" dirty="0">
                <a:latin typeface="+mj-lt"/>
              </a:rPr>
              <a:t>u : </a:t>
            </a:r>
            <a:r>
              <a:rPr lang="en-US" altLang="fr-FR" sz="1800" dirty="0" err="1">
                <a:latin typeface="+mj-lt"/>
              </a:rPr>
              <a:t>ouverture</a:t>
            </a:r>
            <a:r>
              <a:rPr lang="en-US" altLang="fr-FR" sz="1800" dirty="0">
                <a:latin typeface="+mj-lt"/>
              </a:rPr>
              <a:t> du </a:t>
            </a:r>
            <a:r>
              <a:rPr lang="en-US" altLang="fr-FR" sz="1800" dirty="0" err="1">
                <a:latin typeface="+mj-lt"/>
              </a:rPr>
              <a:t>faisceau</a:t>
            </a:r>
            <a:r>
              <a:rPr lang="en-US" altLang="fr-FR" sz="1800" dirty="0">
                <a:latin typeface="+mj-lt"/>
              </a:rPr>
              <a:t> </a:t>
            </a:r>
            <a:r>
              <a:rPr lang="en-US" altLang="fr-FR" sz="1800" dirty="0" err="1">
                <a:latin typeface="+mj-lt"/>
              </a:rPr>
              <a:t>d’électrons</a:t>
            </a:r>
            <a:endParaRPr lang="en-US" altLang="fr-FR" sz="1800" dirty="0">
              <a:latin typeface="+mj-lt"/>
            </a:endParaRPr>
          </a:p>
          <a:p>
            <a:pPr lvl="2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fr-FR" altLang="fr-FR" sz="2000" dirty="0"/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fr-FR" altLang="fr-FR" sz="2000" dirty="0"/>
          </a:p>
        </p:txBody>
      </p:sp>
      <p:sp>
        <p:nvSpPr>
          <p:cNvPr id="17411" name="Text Box 3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r>
              <a:rPr lang="fr-FR" altLang="fr-FR" sz="1200">
                <a:solidFill>
                  <a:srgbClr val="1D4577"/>
                </a:solidFill>
              </a:rPr>
              <a:t>7</a:t>
            </a:r>
          </a:p>
        </p:txBody>
      </p:sp>
      <p:sp>
        <p:nvSpPr>
          <p:cNvPr id="17414" name="AutoShape 6"/>
          <p:cNvSpPr>
            <a:spLocks noChangeArrowheads="1"/>
          </p:cNvSpPr>
          <p:nvPr/>
        </p:nvSpPr>
        <p:spPr bwMode="auto">
          <a:xfrm flipH="1">
            <a:off x="7391796" y="2348880"/>
            <a:ext cx="503237" cy="936625"/>
          </a:xfrm>
          <a:prstGeom prst="curvedRightArrow">
            <a:avLst>
              <a:gd name="adj1" fmla="val 37224"/>
              <a:gd name="adj2" fmla="val 74448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fr-FR" altLang="fr-FR"/>
          </a:p>
        </p:txBody>
      </p:sp>
      <p:sp>
        <p:nvSpPr>
          <p:cNvPr id="8" name="Rectangle 7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0" y="29117"/>
            <a:ext cx="2381250" cy="1238250"/>
          </a:xfrm>
          <a:prstGeom prst="rect">
            <a:avLst/>
          </a:prstGeom>
        </p:spPr>
      </p:pic>
      <p:sp>
        <p:nvSpPr>
          <p:cNvPr id="12" name="Sous-titre 2"/>
          <p:cNvSpPr txBox="1">
            <a:spLocks/>
          </p:cNvSpPr>
          <p:nvPr/>
        </p:nvSpPr>
        <p:spPr>
          <a:xfrm rot="16200000">
            <a:off x="-2039939" y="284321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MET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06383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dirty="0" smtClean="0"/>
              <a:t>CEPPI Alexandre – RODDE Adrien</a:t>
            </a:r>
            <a:endParaRPr lang="fr-FR" altLang="fr-FR" dirty="0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-10140" y="575760"/>
            <a:ext cx="6958404" cy="1143000"/>
          </a:xfr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0" rIns="91440" bIns="45720" anchor="t">
            <a:normAutofit fontScale="90000"/>
          </a:bodyPr>
          <a:lstStyle/>
          <a:p>
            <a:r>
              <a:rPr lang="fr-FR" altLang="fr-FR" sz="4000" dirty="0"/>
              <a:t>Mécanisme pour produire des électrons</a:t>
            </a:r>
          </a:p>
        </p:txBody>
      </p:sp>
      <p:sp>
        <p:nvSpPr>
          <p:cNvPr id="18437" name="Rectangle 5"/>
          <p:cNvSpPr>
            <a:spLocks noGrp="1" noChangeArrowheads="1"/>
          </p:cNvSpPr>
          <p:nvPr>
            <p:ph idx="4294967295"/>
          </p:nvPr>
        </p:nvSpPr>
        <p:spPr>
          <a:xfrm>
            <a:off x="833438" y="1844824"/>
            <a:ext cx="7853362" cy="3629025"/>
          </a:xfr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+mj-lt"/>
              </a:rPr>
              <a:t>Pour extraire un flux d'électrons à partir d'une surface métallique (qui est un réservoir d'électrons), on peut utiliser l'émission thermoïonique :</a:t>
            </a:r>
          </a:p>
          <a:p>
            <a:pPr marL="457200" lvl="1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+mj-lt"/>
              </a:rPr>
              <a:t>Lorsque l'on chauffe par effet Joule un filament de matériau réfractaire à une température suffisamment importante, une partie des électrons reçoit une énergie suffisante pour franchir le mur de potentiel qui les maintient dans le solide. </a:t>
            </a:r>
            <a:br>
              <a:rPr lang="fr-FR" altLang="fr-FR" sz="1800" dirty="0">
                <a:latin typeface="+mj-lt"/>
              </a:rPr>
            </a:br>
            <a:r>
              <a:rPr lang="fr-FR" altLang="fr-FR" sz="1800" dirty="0">
                <a:latin typeface="+mj-lt"/>
              </a:rPr>
              <a:t>Ainsi ils sont libérés dans le vide, tout en restant proche de la pointe du filament.</a:t>
            </a:r>
          </a:p>
          <a:p>
            <a:pPr marL="457200" lvl="1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fr-FR" altLang="fr-FR" sz="1800" dirty="0">
              <a:latin typeface="+mj-lt"/>
            </a:endParaRPr>
          </a:p>
          <a:p>
            <a:pPr marL="457200" lvl="1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+mj-lt"/>
              </a:rPr>
              <a:t>C'est ce mécanisme qui sert à la production des électrons dans le canon.  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fr-FR" altLang="fr-FR" sz="1800" dirty="0">
              <a:latin typeface="+mj-lt"/>
            </a:endParaRPr>
          </a:p>
        </p:txBody>
      </p:sp>
      <p:sp>
        <p:nvSpPr>
          <p:cNvPr id="18435" name="Text Box 3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r>
              <a:rPr lang="fr-FR" altLang="fr-FR" sz="1200">
                <a:solidFill>
                  <a:srgbClr val="1D4577"/>
                </a:solidFill>
              </a:rPr>
              <a:t>8</a:t>
            </a:r>
          </a:p>
        </p:txBody>
      </p:sp>
      <p:pic>
        <p:nvPicPr>
          <p:cNvPr id="18438" name="Picture 4" descr="solide_vid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221088"/>
            <a:ext cx="3384550" cy="1922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0" y="29117"/>
            <a:ext cx="2381250" cy="1238250"/>
          </a:xfrm>
          <a:prstGeom prst="rect">
            <a:avLst/>
          </a:prstGeom>
        </p:spPr>
      </p:pic>
      <p:sp>
        <p:nvSpPr>
          <p:cNvPr id="12" name="Sous-titre 2"/>
          <p:cNvSpPr txBox="1">
            <a:spLocks/>
          </p:cNvSpPr>
          <p:nvPr/>
        </p:nvSpPr>
        <p:spPr>
          <a:xfrm rot="16200000">
            <a:off x="-2039939" y="284321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MET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0976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fr-FR" dirty="0" smtClean="0"/>
              <a:t>CEPPI Alexandre – RODDE Adrien</a:t>
            </a:r>
            <a:endParaRPr lang="fr-FR" altLang="fr-FR" dirty="0"/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-14868" y="557651"/>
            <a:ext cx="8229600" cy="1143000"/>
          </a:xfr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0" rIns="91440" bIns="45720" anchor="t"/>
          <a:lstStyle/>
          <a:p>
            <a:r>
              <a:rPr lang="fr-FR" altLang="fr-FR" sz="4000" dirty="0"/>
              <a:t>Fonctionnement du MET</a:t>
            </a:r>
          </a:p>
        </p:txBody>
      </p:sp>
      <p:sp>
        <p:nvSpPr>
          <p:cNvPr id="19461" name="Rectangle 5"/>
          <p:cNvSpPr>
            <a:spLocks noGrp="1" noChangeArrowheads="1"/>
          </p:cNvSpPr>
          <p:nvPr>
            <p:ph idx="4294967295"/>
          </p:nvPr>
        </p:nvSpPr>
        <p:spPr>
          <a:xfrm>
            <a:off x="611560" y="1412776"/>
            <a:ext cx="7034213" cy="4525963"/>
          </a:xfr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+mj-lt"/>
              </a:rPr>
              <a:t>Produire un faisceau d’électrons 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+mj-lt"/>
              </a:rPr>
              <a:t> monocinétique avec un canon à e</a:t>
            </a:r>
            <a:r>
              <a:rPr lang="fr-FR" altLang="fr-FR" sz="1800" baseline="30000" dirty="0">
                <a:latin typeface="+mj-lt"/>
              </a:rPr>
              <a:t>-</a:t>
            </a:r>
            <a:r>
              <a:rPr lang="fr-FR" altLang="fr-FR" sz="1800" dirty="0">
                <a:latin typeface="+mj-lt"/>
              </a:rPr>
              <a:t> :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+mj-lt"/>
              </a:rPr>
              <a:t>	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+mj-lt"/>
              </a:rPr>
              <a:t>	- émission thermoïonique : chauffage d’un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+mj-lt"/>
              </a:rPr>
              <a:t>filament libération d’e</a:t>
            </a:r>
            <a:r>
              <a:rPr lang="fr-FR" altLang="fr-FR" sz="1800" baseline="30000" dirty="0">
                <a:latin typeface="+mj-lt"/>
              </a:rPr>
              <a:t>-</a:t>
            </a:r>
            <a:r>
              <a:rPr lang="fr-FR" altLang="fr-FR" sz="1800" dirty="0">
                <a:latin typeface="+mj-lt"/>
              </a:rPr>
              <a:t> dans le vide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+mj-lt"/>
              </a:rPr>
              <a:t>	- accélérateur : tension accélératrice (50 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+mj-lt"/>
              </a:rPr>
              <a:t>à 1000 kV) faisceau monocinétique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fr-FR" altLang="fr-FR" sz="1800" dirty="0">
              <a:latin typeface="+mj-lt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+mj-lt"/>
              </a:rPr>
              <a:t>Focaliser le faisceau d’électrons issu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+mj-lt"/>
              </a:rPr>
              <a:t>du canon avec des lentilles magnétiques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+mj-lt"/>
              </a:rPr>
              <a:t>( lentilles condenseurs ) sur l’échantillon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fr-FR" altLang="fr-FR" sz="1800" dirty="0">
              <a:latin typeface="+mj-lt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fr-FR" sz="1800" b="0" i="0" dirty="0" smtClean="0">
                <a:effectLst/>
                <a:latin typeface="+mj-lt"/>
              </a:rPr>
              <a:t>Une lentille magnétique permet de former 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fr-FR" sz="1800" b="0" i="0" dirty="0" smtClean="0">
                <a:effectLst/>
                <a:latin typeface="+mj-lt"/>
              </a:rPr>
              <a:t>une image de l’objet avec les électrons qui 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fr-FR" sz="1800" b="0" i="0" dirty="0" smtClean="0">
                <a:effectLst/>
                <a:latin typeface="+mj-lt"/>
              </a:rPr>
              <a:t>interagissent fortement avec la matière traversée. </a:t>
            </a:r>
            <a:endParaRPr lang="fr-FR" altLang="fr-FR" sz="1800" dirty="0">
              <a:latin typeface="+mj-lt"/>
            </a:endParaRPr>
          </a:p>
        </p:txBody>
      </p:sp>
      <p:sp>
        <p:nvSpPr>
          <p:cNvPr id="19459" name="Text Box 3"/>
          <p:cNvSpPr txBox="1">
            <a:spLocks noGrp="1"/>
          </p:cNvSpPr>
          <p:nvPr/>
        </p:nvSpPr>
        <p:spPr bwMode="auto"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r>
              <a:rPr lang="fr-FR" altLang="fr-FR" sz="1200">
                <a:solidFill>
                  <a:srgbClr val="1D4577"/>
                </a:solidFill>
              </a:rPr>
              <a:t>9</a:t>
            </a:r>
          </a:p>
        </p:txBody>
      </p:sp>
      <p:pic>
        <p:nvPicPr>
          <p:cNvPr id="19462" name="Picture 4" descr="met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741081"/>
            <a:ext cx="3014662" cy="3303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0" y="377371"/>
            <a:ext cx="9144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0" y="29117"/>
            <a:ext cx="2381250" cy="1238250"/>
          </a:xfrm>
          <a:prstGeom prst="rect">
            <a:avLst/>
          </a:prstGeom>
        </p:spPr>
      </p:pic>
      <p:sp>
        <p:nvSpPr>
          <p:cNvPr id="12" name="Sous-titre 2"/>
          <p:cNvSpPr txBox="1">
            <a:spLocks/>
          </p:cNvSpPr>
          <p:nvPr/>
        </p:nvSpPr>
        <p:spPr>
          <a:xfrm rot="16200000">
            <a:off x="-2039939" y="284321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 smtClean="0">
                <a:solidFill>
                  <a:sysClr val="window" lastClr="FFFFFF">
                    <a:lumMod val="65000"/>
                  </a:sysClr>
                </a:solidFill>
                <a:latin typeface="Calibri"/>
              </a:rPr>
              <a:t>MET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65000"/>
                </a:sysClr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36924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1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Thème1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7_Thème1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7_Thème1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ception personnalisée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Conception personnalisé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Thème-caracterisation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_Thème-caracterisatio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Thème1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_Thème1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Thème1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2_Thème1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_Thème1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3_Thème1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4_Thème1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4_Thème1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5_Thème1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5_Thème1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6_Thème1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6_Thème1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Thème1</Template>
  <TotalTime>985</TotalTime>
  <Words>856</Words>
  <Application>Microsoft Office PowerPoint</Application>
  <PresentationFormat>Affichage à l'écran (4:3)</PresentationFormat>
  <Paragraphs>220</Paragraphs>
  <Slides>20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11</vt:i4>
      </vt:variant>
      <vt:variant>
        <vt:lpstr>Titres des diapositives</vt:lpstr>
      </vt:variant>
      <vt:variant>
        <vt:i4>20</vt:i4>
      </vt:variant>
    </vt:vector>
  </HeadingPairs>
  <TitlesOfParts>
    <vt:vector size="31" baseType="lpstr">
      <vt:lpstr>Thème1</vt:lpstr>
      <vt:lpstr>Conception personnalisée</vt:lpstr>
      <vt:lpstr>1_Thème-caracterisation</vt:lpstr>
      <vt:lpstr>1_Thème1</vt:lpstr>
      <vt:lpstr>2_Thème1</vt:lpstr>
      <vt:lpstr>3_Thème1</vt:lpstr>
      <vt:lpstr>4_Thème1</vt:lpstr>
      <vt:lpstr>5_Thème1</vt:lpstr>
      <vt:lpstr>6_Thème1</vt:lpstr>
      <vt:lpstr>7_Thème1</vt:lpstr>
      <vt:lpstr>Thème Office</vt:lpstr>
      <vt:lpstr>MET</vt:lpstr>
      <vt:lpstr>Plan</vt:lpstr>
      <vt:lpstr>Mise en garde</vt:lpstr>
      <vt:lpstr>MET</vt:lpstr>
      <vt:lpstr>DIFFERENTES PARTIES DU MICROSCOPE ÉLECTRONIQUE EN TRANSMISSION</vt:lpstr>
      <vt:lpstr>Déroulement d’une observation au MET</vt:lpstr>
      <vt:lpstr>Principe du MET</vt:lpstr>
      <vt:lpstr>Mécanisme pour produire des électrons</vt:lpstr>
      <vt:lpstr>Fonctionnement du MET</vt:lpstr>
      <vt:lpstr>Fonctionnement du MET</vt:lpstr>
      <vt:lpstr>Interactions électrons - matière</vt:lpstr>
      <vt:lpstr>Présentation PowerPoint</vt:lpstr>
      <vt:lpstr>Formation de l’image</vt:lpstr>
      <vt:lpstr>Formation de l’image</vt:lpstr>
      <vt:lpstr>Observer les dislocations: contraste fond clair</vt:lpstr>
      <vt:lpstr>Observer les dislocations: contraste fond noir</vt:lpstr>
      <vt:lpstr>Données extraites</vt:lpstr>
      <vt:lpstr>Interrelations</vt:lpstr>
      <vt:lpstr>Lexique</vt:lpstr>
      <vt:lpstr>Sources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Albert</dc:creator>
  <cp:lastModifiedBy>alexandre</cp:lastModifiedBy>
  <cp:revision>74</cp:revision>
  <dcterms:created xsi:type="dcterms:W3CDTF">2005-12-05T20:14:29Z</dcterms:created>
  <dcterms:modified xsi:type="dcterms:W3CDTF">2016-05-22T13:47:13Z</dcterms:modified>
</cp:coreProperties>
</file>