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  <p:sldMasterId id="2147483686" r:id="rId3"/>
    <p:sldMasterId id="2147483698" r:id="rId4"/>
    <p:sldMasterId id="2147483710" r:id="rId5"/>
    <p:sldMasterId id="2147483722" r:id="rId6"/>
    <p:sldMasterId id="2147483734" r:id="rId7"/>
    <p:sldMasterId id="2147483735" r:id="rId8"/>
    <p:sldMasterId id="2147483736" r:id="rId9"/>
    <p:sldMasterId id="2147483737" r:id="rId10"/>
    <p:sldMasterId id="2147483738" r:id="rId11"/>
    <p:sldMasterId id="2147483739" r:id="rId12"/>
    <p:sldMasterId id="2147483740" r:id="rId13"/>
    <p:sldMasterId id="2147483741" r:id="rId14"/>
    <p:sldMasterId id="2147483742" r:id="rId15"/>
    <p:sldMasterId id="2147483743" r:id="rId16"/>
    <p:sldMasterId id="2147483744" r:id="rId17"/>
    <p:sldMasterId id="2147483745" r:id="rId18"/>
    <p:sldMasterId id="2147483746" r:id="rId19"/>
    <p:sldMasterId id="2147483747" r:id="rId20"/>
    <p:sldMasterId id="2147483748" r:id="rId21"/>
    <p:sldMasterId id="2147483749" r:id="rId22"/>
    <p:sldMasterId id="2147483750" r:id="rId23"/>
    <p:sldMasterId id="2147483751" r:id="rId24"/>
    <p:sldMasterId id="2147483752" r:id="rId25"/>
    <p:sldMasterId id="2147483753" r:id="rId26"/>
    <p:sldMasterId id="2147483754" r:id="rId27"/>
    <p:sldMasterId id="2147484052" r:id="rId28"/>
  </p:sldMasterIdLst>
  <p:notesMasterIdLst>
    <p:notesMasterId r:id="rId44"/>
  </p:notesMasterIdLst>
  <p:handoutMasterIdLst>
    <p:handoutMasterId r:id="rId45"/>
  </p:handoutMasterIdLst>
  <p:sldIdLst>
    <p:sldId id="258" r:id="rId29"/>
    <p:sldId id="259" r:id="rId30"/>
    <p:sldId id="272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73" r:id="rId41"/>
    <p:sldId id="274" r:id="rId42"/>
    <p:sldId id="269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9EDC"/>
    <a:srgbClr val="8A8ED2"/>
    <a:srgbClr val="8AA5D2"/>
    <a:srgbClr val="8A9ED2"/>
    <a:srgbClr val="8A9EBE"/>
    <a:srgbClr val="8A9ED3"/>
    <a:srgbClr val="789ED3"/>
    <a:srgbClr val="879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0" autoAdjust="0"/>
    <p:restoredTop sz="94600" autoAdjust="0"/>
  </p:normalViewPr>
  <p:slideViewPr>
    <p:cSldViewPr>
      <p:cViewPr>
        <p:scale>
          <a:sx n="94" d="100"/>
          <a:sy n="94" d="100"/>
        </p:scale>
        <p:origin x="-1164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slide" Target="slides/slide14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1.xml"/><Relationship Id="rId41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slide" Target="slides/slide12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slide" Target="slides/slide1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46083" name="Rectangle 3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6084" name="Rectangle 4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46085" name="Rectangle 5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98960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44035" name="Rectangle 3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4036" name="Rectangle 4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4037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4038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44039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3376323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fr-FR" altLang="fr-FR"/>
              <a:t>17/05/2014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45060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latin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5969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5754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611789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2659339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57553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8260141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013544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558994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9540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985648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304531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4430729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5548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69572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7299477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368208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516904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0093340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005809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976840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470213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63887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7824569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27707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143867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114676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441766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614608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810583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07638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712714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867759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430004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451527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6087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4347639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8289618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346845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081194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114702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80920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9425654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8439007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18309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06433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85996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1106799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056328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3598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957468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6711576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815042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7931742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675175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4484874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1482631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4427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299808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717805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068463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5776311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7730723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6320892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9077390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3561021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4884117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9771521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245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979498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5666309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3480827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3338916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31898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76852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7454794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066654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6541384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8823991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40846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134909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8710111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981049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366039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9296341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597726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6949385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9327656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1813810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6891394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37607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1132917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936587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595853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00050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0817743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185196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196950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281847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1688959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1710492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01464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522140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5361438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5940085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7068922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241398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1152939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6997138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14214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2340894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8986598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28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67382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7533332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9515702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7093586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7420853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7402841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0304576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9127894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8599294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9689944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4462415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90250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5981309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0130591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736351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6127915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530358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8244704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5408054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6223506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9634918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7067458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482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3384065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9864963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9494775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9865943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3765765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9090772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1936805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7827166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274722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5842226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11334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915824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3418744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9232984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3499165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3699798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1421151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839968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2334955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360245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9343349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09999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1155129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7121063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7795724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5453110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6096528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7419600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6670110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3731251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54917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2461552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332954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1285635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6201035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7224668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4446558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1878113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0706088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39106669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2517805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4840106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4934043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337263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038190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7760094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5105918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0947770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7762414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7186798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2751337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304535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2142578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4002328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41556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045044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50123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3857602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0491914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2644511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0174753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1469570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3050230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7976796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4296584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02346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095447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0357424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6785592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2086735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0236534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60426406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8471895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9480802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199151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61979919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07446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57729777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3934219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7912127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16124424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302510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5255996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56085784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7633281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157439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65826451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832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40081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57963656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0346472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6573178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224996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225323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021366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90006142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93114219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92926564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3736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39456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1505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11760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627983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092365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9690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226006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903333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9600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976209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104790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810645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033541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04695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53926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560185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331317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85780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4890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8016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02886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049778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498955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922205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06596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301723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116797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683005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750608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13197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6666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923289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004491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705903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969882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898970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683513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1099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19082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632527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540952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3502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29694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233472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688826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650827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026656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019824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238369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865462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952094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324688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1789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907042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176079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536354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327310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418080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356241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842293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9740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64718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164863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9520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350776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957495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814902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816716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8071021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017517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338238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503702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91046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055091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8531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0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1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2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3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4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67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5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78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6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Relationship Id="rId14" Type="http://schemas.openxmlformats.org/officeDocument/2006/relationships/image" Target="../media/image2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Relationship Id="rId14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19" Type="http://schemas.openxmlformats.org/officeDocument/2006/relationships/hyperlink" Target="http://www.iut-chy.univ-savoie.fr/" TargetMode="Externa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1030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31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32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34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5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5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36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038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043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4" name="Group 20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05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5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5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5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045" name="Group 21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04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4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4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4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572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4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27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71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27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74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24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0249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0252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0253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0254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55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0266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268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269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267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0256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0262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0264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0265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0263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0257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258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259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0260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261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0059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126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129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9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129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29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127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1273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1276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1277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1278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79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129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129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129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129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1280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128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128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128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128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1281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1282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1283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1284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1285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02596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229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231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1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232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2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229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229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230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230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230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03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231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231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231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231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230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231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231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231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231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230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230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230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230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230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5213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331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334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44" name="Text Box 3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334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347" name="Text Box 3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331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3321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3324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3325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3326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27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3339" name="Group 27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3341" name="AutoShape 29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3342" name="AutoShape 30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3340" name="Text Box 28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3328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3335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3337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3338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3336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0" y="2781300"/>
            <a:ext cx="1727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  <a:p>
            <a:endParaRPr lang="fr-FR" altLang="fr-FR"/>
          </a:p>
        </p:txBody>
      </p:sp>
      <p:sp>
        <p:nvSpPr>
          <p:cNvPr id="13330" name="Rectangle 1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3331" name="Rectangle 1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3332" name="Rectangle 2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3333" name="Rectangle 2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3334" name="Rectangle 22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5720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en-US" altLang="fr-FR"/>
              <a:t>‹N°›</a:t>
            </a:r>
          </a:p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7636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433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4366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367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4369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370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434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4345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4348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4349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4350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51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4362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4364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4365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4363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4352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4358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4360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4361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4359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4353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4354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355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4356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4357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213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536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539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391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539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394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536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5369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5372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5373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5374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75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5386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5388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5389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5387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5376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5382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5384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5385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5383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5377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5378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5379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5380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5381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3389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638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639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6414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415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6417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418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639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6393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6396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6397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6398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399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6410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6412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6413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6411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6400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6406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6408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6409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6407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6401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6402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6403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6404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6405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631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741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743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43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744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44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741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1741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1742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1742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1742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423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1743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743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743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743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1742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1743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1743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1743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1743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1742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742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742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742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742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1365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843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8447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448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8450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451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843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18442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8443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8444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8445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8446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4068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945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947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47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947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47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946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9465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1946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946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946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1946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947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52208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053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54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693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048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048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0495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49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0498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499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048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0489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049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049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0492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0493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494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8826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150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50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151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1519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520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1522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523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151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1513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1514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1515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1516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1517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1518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7688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253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254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544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254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547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253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2537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2538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2539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2540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2541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2542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1134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355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3567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568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3570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571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355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3561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3562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3563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3564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3565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3566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7218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457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459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59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459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59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458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4585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458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458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458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458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459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57673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560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560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5615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61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5618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619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560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5609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561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561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5612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5613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5614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8675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66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663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6639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0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6642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43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663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6633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6634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6635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6636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6637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6638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566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2765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2765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2766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664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2766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667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2765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27657" name="Rectangle 9"/>
          <p:cNvSpPr>
            <a:spLocks noChangeArrowheads="1"/>
          </p:cNvSpPr>
          <p:nvPr userDrawn="1"/>
        </p:nvSpPr>
        <p:spPr bwMode="auto">
          <a:xfrm>
            <a:off x="-36513" y="2663825"/>
            <a:ext cx="1619251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200"/>
              <a:t>1/ Historique</a:t>
            </a:r>
          </a:p>
          <a:p>
            <a:r>
              <a:rPr lang="fr-FR" altLang="fr-FR" sz="1200"/>
              <a:t>2/ Principe de l’ESCA</a:t>
            </a:r>
          </a:p>
          <a:p>
            <a:r>
              <a:rPr lang="fr-FR" altLang="fr-FR" sz="1200"/>
              <a:t>3/ Appareillage</a:t>
            </a:r>
          </a:p>
          <a:p>
            <a:r>
              <a:rPr lang="fr-FR" altLang="fr-FR" sz="1200"/>
              <a:t>4/ La Photo émission</a:t>
            </a:r>
          </a:p>
          <a:p>
            <a:r>
              <a:rPr lang="fr-FR" altLang="fr-FR" sz="1200"/>
              <a:t>5/ Analyseur hémisphérique</a:t>
            </a:r>
          </a:p>
          <a:p>
            <a:r>
              <a:rPr lang="fr-FR" altLang="fr-FR" sz="1200"/>
              <a:t>6/ Exploitation des résultats</a:t>
            </a:r>
          </a:p>
          <a:p>
            <a:r>
              <a:rPr lang="fr-FR" altLang="fr-FR" sz="1200"/>
              <a:t>7/ Conclusion</a:t>
            </a:r>
          </a:p>
          <a:p>
            <a:r>
              <a:rPr lang="fr-FR" altLang="fr-FR" sz="1200"/>
              <a:t>8/ Interrelations</a:t>
            </a:r>
          </a:p>
          <a:p>
            <a:r>
              <a:rPr lang="fr-FR" altLang="fr-FR" sz="1200"/>
              <a:t>9/ Lexique</a:t>
            </a:r>
          </a:p>
          <a:p>
            <a:r>
              <a:rPr lang="fr-FR" altLang="fr-FR" sz="1200"/>
              <a:t>10/ Sources</a:t>
            </a:r>
          </a:p>
        </p:txBody>
      </p:sp>
      <p:sp>
        <p:nvSpPr>
          <p:cNvPr id="27658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27659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7660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27661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7662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5088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10/03/2010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17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3080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3081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3082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3083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084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4863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409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4102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4103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4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4105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106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4110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4113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4" name="Text Box 18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4108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40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5124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126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3592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6148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6149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6152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6153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6154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6155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156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7931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717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719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199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720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02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717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7177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7180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7181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7182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3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7194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7196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7197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7195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7184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7190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7192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7193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7191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7185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7186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7187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7188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189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2887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819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822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24" name="Text Box 32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822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27" name="Text Box 35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819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8201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8204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8205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8206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07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8219" name="Group 27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8221" name="AutoShape 29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8222" name="AutoShape 30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8220" name="Text Box 28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8208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8215" name="Group 23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8217" name="AutoShape 25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8218" name="AutoShape 26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8216" name="Text Box 24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2924175"/>
            <a:ext cx="16192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</p:txBody>
      </p:sp>
      <p:sp>
        <p:nvSpPr>
          <p:cNvPr id="8210" name="Rectangle 1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8211" name="Rectangle 1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8212" name="Rectangle 2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8213" name="Rectangle 2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8214" name="Rectangle 22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1383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921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9246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47" name="Text Box 31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9249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50" name="Text Box 34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922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pic>
        <p:nvPicPr>
          <p:cNvPr id="9225" name="Picture 61" descr="böj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3"/>
          <a:stretch>
            <a:fillRect/>
          </a:stretch>
        </p:blipFill>
        <p:spPr bwMode="auto">
          <a:xfrm>
            <a:off x="5148263" y="41275"/>
            <a:ext cx="3960812" cy="45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62" descr="böj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/>
          <a:stretch>
            <a:fillRect/>
          </a:stretch>
        </p:blipFill>
        <p:spPr bwMode="auto">
          <a:xfrm>
            <a:off x="0" y="908050"/>
            <a:ext cx="2095500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3"/>
          <p:cNvSpPr txBox="1">
            <a:spLocks noChangeArrowheads="1"/>
          </p:cNvSpPr>
          <p:nvPr userDrawn="1"/>
        </p:nvSpPr>
        <p:spPr bwMode="auto">
          <a:xfrm rot="16200000">
            <a:off x="-2178050" y="3338513"/>
            <a:ext cx="496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sz="2000" b="1" dirty="0">
                <a:latin typeface="Tahoma" pitchFamily="34" charset="0"/>
              </a:rPr>
              <a:t>ESAC / XPS</a:t>
            </a:r>
          </a:p>
        </p:txBody>
      </p:sp>
      <p:sp>
        <p:nvSpPr>
          <p:cNvPr id="9228" name="Rectangle 12"/>
          <p:cNvSpPr>
            <a:spLocks noChangeArrowheads="1"/>
          </p:cNvSpPr>
          <p:nvPr userDrawn="1"/>
        </p:nvSpPr>
        <p:spPr bwMode="auto">
          <a:xfrm>
            <a:off x="34925" y="1588"/>
            <a:ext cx="9134475" cy="906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endParaRPr lang="fr-FR" altLang="fr-FR" sz="2400"/>
          </a:p>
        </p:txBody>
      </p:sp>
      <p:sp>
        <p:nvSpPr>
          <p:cNvPr id="9229" name="Rectangle 13"/>
          <p:cNvSpPr>
            <a:spLocks noChangeArrowheads="1"/>
          </p:cNvSpPr>
          <p:nvPr userDrawn="1"/>
        </p:nvSpPr>
        <p:spPr bwMode="auto">
          <a:xfrm>
            <a:off x="6350" y="9525"/>
            <a:ext cx="1612900" cy="1042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pic>
        <p:nvPicPr>
          <p:cNvPr id="9230" name="Picture 66" descr="log_IUT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4450"/>
            <a:ext cx="1585912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31" name="Group 15"/>
          <p:cNvGrpSpPr>
            <a:grpSpLocks/>
          </p:cNvGrpSpPr>
          <p:nvPr userDrawn="1"/>
        </p:nvGrpSpPr>
        <p:grpSpPr bwMode="auto">
          <a:xfrm>
            <a:off x="250825" y="6308725"/>
            <a:ext cx="3384550" cy="360363"/>
            <a:chOff x="113" y="4020"/>
            <a:chExt cx="1678" cy="227"/>
          </a:xfrm>
        </p:grpSpPr>
        <p:grpSp>
          <p:nvGrpSpPr>
            <p:cNvPr id="9242" name="Group 26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9244" name="AutoShape 28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9245" name="AutoShape 29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9243" name="Text Box 27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DUC Anthony &amp; RIVIER Cédric</a:t>
              </a:r>
            </a:p>
          </p:txBody>
        </p:sp>
      </p:grpSp>
      <p:grpSp>
        <p:nvGrpSpPr>
          <p:cNvPr id="9232" name="Group 16"/>
          <p:cNvGrpSpPr>
            <a:grpSpLocks/>
          </p:cNvGrpSpPr>
          <p:nvPr userDrawn="1"/>
        </p:nvGrpSpPr>
        <p:grpSpPr bwMode="auto">
          <a:xfrm>
            <a:off x="5651500" y="6308725"/>
            <a:ext cx="3240088" cy="360363"/>
            <a:chOff x="113" y="4020"/>
            <a:chExt cx="1678" cy="227"/>
          </a:xfrm>
        </p:grpSpPr>
        <p:grpSp>
          <p:nvGrpSpPr>
            <p:cNvPr id="9238" name="Group 22"/>
            <p:cNvGrpSpPr>
              <a:grpSpLocks/>
            </p:cNvGrpSpPr>
            <p:nvPr userDrawn="1"/>
          </p:nvGrpSpPr>
          <p:grpSpPr bwMode="auto">
            <a:xfrm>
              <a:off x="113" y="4020"/>
              <a:ext cx="1678" cy="227"/>
              <a:chOff x="113" y="4020"/>
              <a:chExt cx="1678" cy="227"/>
            </a:xfrm>
          </p:grpSpPr>
          <p:sp>
            <p:nvSpPr>
              <p:cNvPr id="9240" name="AutoShape 24"/>
              <p:cNvSpPr>
                <a:spLocks/>
              </p:cNvSpPr>
              <p:nvPr userDrawn="1"/>
            </p:nvSpPr>
            <p:spPr bwMode="auto">
              <a:xfrm>
                <a:off x="113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  <p:sp>
            <p:nvSpPr>
              <p:cNvPr id="9241" name="AutoShape 25"/>
              <p:cNvSpPr>
                <a:spLocks/>
              </p:cNvSpPr>
              <p:nvPr userDrawn="1"/>
            </p:nvSpPr>
            <p:spPr bwMode="auto">
              <a:xfrm rot="10800000">
                <a:off x="1746" y="4020"/>
                <a:ext cx="45" cy="227"/>
              </a:xfrm>
              <a:prstGeom prst="leftBracket">
                <a:avLst>
                  <a:gd name="adj" fmla="val 4203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1508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flatTx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fr-FR" altLang="fr-FR"/>
              </a:p>
            </p:txBody>
          </p:sp>
        </p:grpSp>
        <p:sp>
          <p:nvSpPr>
            <p:cNvPr id="9239" name="Text Box 23"/>
            <p:cNvSpPr txBox="1">
              <a:spLocks noChangeArrowheads="1"/>
            </p:cNvSpPr>
            <p:nvPr userDrawn="1"/>
          </p:nvSpPr>
          <p:spPr bwMode="auto">
            <a:xfrm>
              <a:off x="249" y="4039"/>
              <a:ext cx="1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>
                  <a:latin typeface="Times New Roman"/>
                </a:rPr>
                <a:t>Licence Pro Plasturgie 2005-2006</a:t>
              </a:r>
            </a:p>
          </p:txBody>
        </p:sp>
      </p:grpSp>
      <p:sp>
        <p:nvSpPr>
          <p:cNvPr id="9233" name="Rectangle 17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9234" name="Rectangle 18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9235" name="Rectangle 1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10/03/2010</a:t>
            </a:r>
          </a:p>
        </p:txBody>
      </p:sp>
      <p:sp>
        <p:nvSpPr>
          <p:cNvPr id="9236" name="Rectangle 20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237" name="Rectangle 21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6610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surface.com/xps/index.php" TargetMode="External"/><Relationship Id="rId2" Type="http://schemas.openxmlformats.org/officeDocument/2006/relationships/hyperlink" Target="http://www.biophyresearch.com/esca.htm" TargetMode="External"/><Relationship Id="rId1" Type="http://schemas.openxmlformats.org/officeDocument/2006/relationships/slideLayout" Target="../slideLayouts/slideLayout304.xml"/><Relationship Id="rId5" Type="http://schemas.openxmlformats.org/officeDocument/2006/relationships/image" Target="../media/image9.png"/><Relationship Id="rId4" Type="http://schemas.openxmlformats.org/officeDocument/2006/relationships/hyperlink" Target="http://www.sgm.univ-savoie.fr/LP/Caraterisations-mat&#233;riau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524510" y="3284984"/>
            <a:ext cx="8229600" cy="20875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fr-FR" altLang="fr-FR" sz="4400" i="1" dirty="0"/>
              <a:t>-</a:t>
            </a:r>
          </a:p>
          <a:p>
            <a:pPr algn="ctr">
              <a:buFontTx/>
              <a:buNone/>
            </a:pPr>
            <a:r>
              <a:rPr lang="fr-FR" altLang="fr-FR" sz="4400" i="1" dirty="0"/>
              <a:t>X-Ray </a:t>
            </a:r>
            <a:r>
              <a:rPr lang="fr-FR" altLang="fr-FR" sz="4400" i="1" dirty="0" err="1"/>
              <a:t>photoelectron</a:t>
            </a:r>
            <a:r>
              <a:rPr lang="fr-FR" altLang="fr-FR" sz="4400" i="1" dirty="0"/>
              <a:t> </a:t>
            </a:r>
            <a:r>
              <a:rPr lang="fr-FR" altLang="fr-FR" sz="4400" i="1" dirty="0" err="1"/>
              <a:t>spectrometry</a:t>
            </a:r>
            <a:r>
              <a:rPr lang="fr-FR" altLang="fr-FR" sz="4400" dirty="0">
                <a:solidFill>
                  <a:srgbClr val="000000"/>
                </a:solidFill>
                <a:latin typeface="Arial Unicode MS"/>
              </a:rPr>
              <a:t> (XPS)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title" idx="4294967295"/>
          </p:nvPr>
        </p:nvSpPr>
        <p:spPr>
          <a:xfrm>
            <a:off x="449416" y="1839121"/>
            <a:ext cx="8229600" cy="2151063"/>
          </a:xfrm>
        </p:spPr>
        <p:txBody>
          <a:bodyPr/>
          <a:lstStyle/>
          <a:p>
            <a:r>
              <a:rPr lang="en-US" altLang="fr-FR" sz="4400" i="1" dirty="0">
                <a:solidFill>
                  <a:srgbClr val="000000"/>
                </a:solidFill>
              </a:rPr>
              <a:t>Electron spectroscopy for chemical analysis</a:t>
            </a:r>
            <a:r>
              <a:rPr lang="fr-FR" altLang="fr-FR" sz="4400" dirty="0">
                <a:solidFill>
                  <a:srgbClr val="000000"/>
                </a:solidFill>
                <a:latin typeface="Arial Unicode MS"/>
              </a:rPr>
              <a:t>(ESCA)</a:t>
            </a:r>
            <a:r>
              <a:rPr lang="fr-FR" altLang="fr-FR" dirty="0"/>
              <a:t/>
            </a:r>
            <a:br>
              <a:rPr lang="fr-FR" altLang="fr-FR" dirty="0"/>
            </a:br>
            <a:r>
              <a:rPr lang="fr-FR" altLang="fr-FR" dirty="0"/>
              <a:t>			</a:t>
            </a:r>
          </a:p>
        </p:txBody>
      </p:sp>
      <p:sp>
        <p:nvSpPr>
          <p:cNvPr id="28677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-3" y="5750007"/>
            <a:ext cx="9144003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Alexandre </a:t>
            </a:r>
            <a:r>
              <a:rPr lang="fr-FR" sz="2000" b="1" dirty="0" err="1" smtClean="0">
                <a:solidFill>
                  <a:srgbClr val="10069F"/>
                </a:solidFill>
              </a:rPr>
              <a:t>Ceppi</a:t>
            </a:r>
            <a:r>
              <a:rPr lang="fr-FR" sz="2000" b="1" dirty="0" smtClean="0">
                <a:solidFill>
                  <a:srgbClr val="10069F"/>
                </a:solidFill>
              </a:rPr>
              <a:t> – Adrien </a:t>
            </a:r>
            <a:r>
              <a:rPr lang="fr-FR" sz="2000" b="1" dirty="0" err="1" smtClean="0">
                <a:solidFill>
                  <a:srgbClr val="10069F"/>
                </a:solidFill>
              </a:rPr>
              <a:t>Rodde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51854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Exemples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85260" y="1484784"/>
            <a:ext cx="7186612" cy="4389438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/>
              <a:t>   </a:t>
            </a:r>
            <a:r>
              <a:rPr lang="fr-FR" altLang="fr-FR" sz="1800" i="1" u="sng" dirty="0"/>
              <a:t>Spectre XPS général d’un échantillon de carbone oxydé</a:t>
            </a:r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800" i="1" u="sng" dirty="0"/>
          </a:p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/>
              <a:t>Ce spectre général présente 3 pics de natures différentes :</a:t>
            </a:r>
          </a:p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/>
              <a:t>2 pics de cœur Carbone 1s et Oxygène 1s</a:t>
            </a:r>
          </a:p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/>
              <a:t>1 transition Auger KLL du Carbone</a:t>
            </a:r>
          </a:p>
        </p:txBody>
      </p:sp>
      <p:pic>
        <p:nvPicPr>
          <p:cNvPr id="37892" name="Picture 6" descr="ar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23857"/>
            <a:ext cx="7272337" cy="28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10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629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700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Exploitation des résultats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781050" y="1196974"/>
            <a:ext cx="752475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fr-FR" altLang="fr-FR" sz="2000" i="1" dirty="0"/>
              <a:t>Étude qualitative</a:t>
            </a:r>
            <a:r>
              <a:rPr lang="fr-FR" altLang="fr-FR" sz="2000" b="1" i="1" dirty="0"/>
              <a:t> :</a:t>
            </a:r>
          </a:p>
          <a:p>
            <a:pPr>
              <a:lnSpc>
                <a:spcPct val="50000"/>
              </a:lnSpc>
              <a:spcBef>
                <a:spcPct val="20000"/>
              </a:spcBef>
            </a:pPr>
            <a:endParaRPr lang="fr-FR" altLang="fr-FR" sz="2000" b="1" i="1" dirty="0"/>
          </a:p>
          <a:p>
            <a:pPr>
              <a:spcBef>
                <a:spcPct val="20000"/>
              </a:spcBef>
            </a:pPr>
            <a:r>
              <a:rPr lang="fr-FR" altLang="fr-FR" dirty="0"/>
              <a:t>On peut donc déterminer la nature chimique des atomes présents en</a:t>
            </a:r>
          </a:p>
          <a:p>
            <a:pPr>
              <a:spcBef>
                <a:spcPct val="20000"/>
              </a:spcBef>
            </a:pPr>
            <a:r>
              <a:rPr lang="fr-FR" altLang="fr-FR" dirty="0"/>
              <a:t>surface du matériau analysé.</a:t>
            </a:r>
          </a:p>
          <a:p>
            <a:pPr>
              <a:spcBef>
                <a:spcPct val="20000"/>
              </a:spcBef>
            </a:pPr>
            <a:r>
              <a:rPr lang="fr-FR" altLang="fr-FR" dirty="0"/>
              <a:t>Énergie de liaison de chaque pic             Type d’atome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fr-FR" altLang="fr-FR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fr-FR" altLang="fr-FR" sz="2000" i="1" dirty="0"/>
              <a:t>Étude quantitative ou semi quantitative :</a:t>
            </a:r>
          </a:p>
          <a:p>
            <a:pPr>
              <a:lnSpc>
                <a:spcPct val="50000"/>
              </a:lnSpc>
              <a:spcBef>
                <a:spcPct val="20000"/>
              </a:spcBef>
            </a:pPr>
            <a:endParaRPr lang="fr-FR" altLang="fr-FR" sz="2000" i="1" dirty="0"/>
          </a:p>
          <a:p>
            <a:pPr>
              <a:spcBef>
                <a:spcPct val="20000"/>
              </a:spcBef>
            </a:pPr>
            <a:r>
              <a:rPr lang="fr-FR" altLang="fr-FR" dirty="0"/>
              <a:t>Cette méthode consiste à compter les électrons émis par les différents</a:t>
            </a:r>
          </a:p>
          <a:p>
            <a:pPr>
              <a:spcBef>
                <a:spcPct val="20000"/>
              </a:spcBef>
            </a:pPr>
            <a:r>
              <a:rPr lang="fr-FR" altLang="fr-FR" dirty="0"/>
              <a:t>constituants du matériau.             Pourcentages atomiques pour chacun des</a:t>
            </a:r>
          </a:p>
          <a:p>
            <a:pPr>
              <a:spcBef>
                <a:spcPct val="20000"/>
              </a:spcBef>
            </a:pPr>
            <a:r>
              <a:rPr lang="fr-FR" altLang="fr-FR" dirty="0"/>
              <a:t>constituants.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fr-FR" altLang="fr-FR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fr-FR" altLang="fr-FR" sz="2000" i="1" dirty="0"/>
              <a:t>Les liaisons chimiques :</a:t>
            </a:r>
          </a:p>
          <a:p>
            <a:pPr>
              <a:lnSpc>
                <a:spcPct val="50000"/>
              </a:lnSpc>
              <a:spcBef>
                <a:spcPct val="20000"/>
              </a:spcBef>
            </a:pPr>
            <a:endParaRPr lang="fr-FR" altLang="fr-FR" b="1" i="1" dirty="0"/>
          </a:p>
          <a:p>
            <a:pPr>
              <a:spcBef>
                <a:spcPct val="20000"/>
              </a:spcBef>
            </a:pPr>
            <a:r>
              <a:rPr lang="fr-FR" altLang="fr-FR" dirty="0"/>
              <a:t>	 La modélisation des résultats permet de définir le type de liaisons</a:t>
            </a:r>
          </a:p>
          <a:p>
            <a:pPr>
              <a:spcBef>
                <a:spcPct val="20000"/>
              </a:spcBef>
            </a:pPr>
            <a:r>
              <a:rPr lang="fr-FR" altLang="fr-FR" dirty="0"/>
              <a:t>inter atomiques.</a:t>
            </a:r>
          </a:p>
          <a:p>
            <a:pPr>
              <a:spcBef>
                <a:spcPct val="20000"/>
              </a:spcBef>
            </a:pPr>
            <a:endParaRPr lang="fr-FR" altLang="fr-FR" b="1" i="1" dirty="0"/>
          </a:p>
          <a:p>
            <a:pPr>
              <a:spcBef>
                <a:spcPct val="20000"/>
              </a:spcBef>
            </a:pPr>
            <a:r>
              <a:rPr lang="fr-FR" altLang="fr-FR" dirty="0"/>
              <a:t>	</a:t>
            </a:r>
          </a:p>
          <a:p>
            <a:pPr>
              <a:spcBef>
                <a:spcPct val="20000"/>
              </a:spcBef>
            </a:pPr>
            <a:r>
              <a:rPr lang="fr-FR" altLang="fr-FR" b="1" i="1" dirty="0"/>
              <a:t>	</a:t>
            </a: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4357484" y="2420888"/>
            <a:ext cx="574675" cy="360363"/>
          </a:xfrm>
          <a:custGeom>
            <a:avLst/>
            <a:gdLst>
              <a:gd name="T0" fmla="*/ 431006 w 21600"/>
              <a:gd name="T1" fmla="*/ 0 h 21600"/>
              <a:gd name="T2" fmla="*/ 0 w 21600"/>
              <a:gd name="T3" fmla="*/ 180182 h 21600"/>
              <a:gd name="T4" fmla="*/ 431006 w 21600"/>
              <a:gd name="T5" fmla="*/ 360363 h 21600"/>
              <a:gd name="T6" fmla="*/ 574675 w 21600"/>
              <a:gd name="T7" fmla="*/ 1801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3563888" y="3949224"/>
            <a:ext cx="574675" cy="360363"/>
          </a:xfrm>
          <a:custGeom>
            <a:avLst/>
            <a:gdLst>
              <a:gd name="T0" fmla="*/ 431006 w 21600"/>
              <a:gd name="T1" fmla="*/ 0 h 21600"/>
              <a:gd name="T2" fmla="*/ 0 w 21600"/>
              <a:gd name="T3" fmla="*/ 180182 h 21600"/>
              <a:gd name="T4" fmla="*/ 431006 w 21600"/>
              <a:gd name="T5" fmla="*/ 360363 h 21600"/>
              <a:gd name="T6" fmla="*/ 574675 w 21600"/>
              <a:gd name="T7" fmla="*/ 18018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19" name="Text Box 7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145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13702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Conclusion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9530" y="1556792"/>
            <a:ext cx="7561262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fr-FR" altLang="fr-FR" sz="1800" b="1" i="1" dirty="0"/>
              <a:t>L’ESCA est une méthode d’analyse élémentaire</a:t>
            </a:r>
          </a:p>
          <a:p>
            <a:pPr>
              <a:buFont typeface="Wingdings 2"/>
              <a:buChar char="—"/>
            </a:pPr>
            <a:endParaRPr lang="fr-FR" altLang="fr-FR" sz="1800" b="1" i="1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Identification d’un atome grâce au spectre des énergies de liaison des électrons de cœur </a:t>
            </a:r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Tx/>
              <a:buNone/>
            </a:pPr>
            <a:r>
              <a:rPr lang="fr-FR" altLang="fr-FR" sz="1800" b="1" i="1" dirty="0"/>
              <a:t>L’ESCA est une méthode d’analyse de surface</a:t>
            </a:r>
          </a:p>
          <a:p>
            <a:pPr>
              <a:buFont typeface="Wingdings 2"/>
              <a:buChar char="—"/>
            </a:pPr>
            <a:endParaRPr lang="fr-FR" altLang="fr-FR" sz="1800" b="1" i="1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Caractérisation de petites surfaces (</a:t>
            </a:r>
            <a:r>
              <a:rPr lang="fr-FR" altLang="fr-FR" sz="1800" dirty="0" err="1"/>
              <a:t>qq</a:t>
            </a:r>
            <a:r>
              <a:rPr lang="fr-FR" altLang="fr-FR" sz="1800" dirty="0"/>
              <a:t>. </a:t>
            </a:r>
            <a:r>
              <a:rPr lang="el-GR" altLang="fr-FR" sz="1800" dirty="0"/>
              <a:t>μ</a:t>
            </a:r>
            <a:r>
              <a:rPr lang="fr-FR" altLang="fr-FR" sz="1800" dirty="0"/>
              <a:t>m de côté et </a:t>
            </a:r>
            <a:r>
              <a:rPr lang="fr-FR" altLang="fr-FR" sz="1800" dirty="0" err="1"/>
              <a:t>qq</a:t>
            </a:r>
            <a:r>
              <a:rPr lang="fr-FR" altLang="fr-FR" sz="1800" dirty="0"/>
              <a:t>. mm Ultra surface)</a:t>
            </a:r>
          </a:p>
          <a:p>
            <a:pPr>
              <a:buFontTx/>
              <a:buNone/>
            </a:pPr>
            <a:r>
              <a:rPr lang="fr-FR" altLang="fr-FR" dirty="0"/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fr-FR" altLang="fr-FR" sz="1800" dirty="0"/>
          </a:p>
        </p:txBody>
      </p:sp>
      <p:sp>
        <p:nvSpPr>
          <p:cNvPr id="39941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97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98214"/>
            <a:ext cx="8229600" cy="1143000"/>
          </a:xfrm>
        </p:spPr>
        <p:txBody>
          <a:bodyPr/>
          <a:lstStyle/>
          <a:p>
            <a:r>
              <a:rPr lang="fr-FR" altLang="fr-FR" sz="4000" dirty="0"/>
              <a:t>Interrelations</a:t>
            </a:r>
          </a:p>
        </p:txBody>
      </p:sp>
      <p:sp>
        <p:nvSpPr>
          <p:cNvPr id="40963" name="Rectangle 3"/>
          <p:cNvSpPr>
            <a:spLocks noGrp="1"/>
          </p:cNvSpPr>
          <p:nvPr>
            <p:ph idx="4294967295"/>
          </p:nvPr>
        </p:nvSpPr>
        <p:spPr>
          <a:xfrm>
            <a:off x="2267744" y="1556792"/>
            <a:ext cx="4824413" cy="4525963"/>
          </a:xfrm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800" dirty="0"/>
              <a:t>Microscope électronique à balayage (MEB)</a:t>
            </a:r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Microscope Électronique à Transmission (MET)</a:t>
            </a:r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Infrarouge</a:t>
            </a:r>
          </a:p>
        </p:txBody>
      </p:sp>
      <p:sp>
        <p:nvSpPr>
          <p:cNvPr id="40965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49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492018"/>
            <a:ext cx="82296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fr-FR" altLang="fr-FR" sz="4000" dirty="0" smtClean="0"/>
              <a:t>Lexique</a:t>
            </a:r>
            <a:endParaRPr lang="fr-FR" altLang="fr-FR" sz="40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10848" y="1585278"/>
            <a:ext cx="33845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altLang="fr-FR" b="1" i="1" smtClean="0"/>
              <a:t>English</a:t>
            </a:r>
          </a:p>
          <a:p>
            <a:pPr algn="ctr">
              <a:buFontTx/>
              <a:buNone/>
            </a:pPr>
            <a:endParaRPr lang="en-US" altLang="fr-FR" sz="1800" b="1" i="1" smtClean="0"/>
          </a:p>
          <a:p>
            <a:pPr algn="ctr">
              <a:buFontTx/>
              <a:buNone/>
            </a:pPr>
            <a:endParaRPr lang="en-US" altLang="fr-FR" sz="1800" b="1" i="1" smtClean="0"/>
          </a:p>
          <a:p>
            <a:pPr>
              <a:buFont typeface="Wingdings 2"/>
              <a:buChar char="—"/>
            </a:pPr>
            <a:r>
              <a:rPr lang="en-US" altLang="fr-FR" sz="1800" smtClean="0"/>
              <a:t>Chemical analysis</a:t>
            </a:r>
          </a:p>
          <a:p>
            <a:pPr>
              <a:buFont typeface="Wingdings 2"/>
              <a:buChar char="—"/>
            </a:pPr>
            <a:endParaRPr lang="en-US" altLang="fr-FR" sz="1800" smtClean="0"/>
          </a:p>
          <a:p>
            <a:pPr>
              <a:buFont typeface="Wingdings 2"/>
              <a:buChar char="—"/>
            </a:pPr>
            <a:r>
              <a:rPr lang="en-US" altLang="fr-FR" sz="1800" i="1" smtClean="0"/>
              <a:t>Electron spectroscopy for chemical analysis</a:t>
            </a:r>
          </a:p>
          <a:p>
            <a:pPr>
              <a:buFont typeface="Wingdings 2"/>
              <a:buChar char="—"/>
            </a:pPr>
            <a:endParaRPr lang="en-US" altLang="fr-FR" sz="1800" smtClean="0"/>
          </a:p>
          <a:p>
            <a:pPr>
              <a:buFont typeface="Wingdings 2"/>
              <a:buChar char="—"/>
            </a:pPr>
            <a:r>
              <a:rPr lang="fr-FR" altLang="fr-FR" sz="1800" i="1" smtClean="0"/>
              <a:t>X-Ray photoelectron spectrometry</a:t>
            </a:r>
            <a:r>
              <a:rPr lang="fr-FR" altLang="fr-FR" sz="1800" smtClean="0">
                <a:solidFill>
                  <a:srgbClr val="000000"/>
                </a:solidFill>
                <a:latin typeface="Arial Unicode MS"/>
              </a:rPr>
              <a:t> (XPS)</a:t>
            </a:r>
            <a:endParaRPr lang="fr-FR" altLang="fr-FR" sz="1800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067944" y="1772816"/>
            <a:ext cx="4038600" cy="47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fr-FR" altLang="fr-FR" b="1" i="1" dirty="0" smtClean="0"/>
              <a:t>Français</a:t>
            </a:r>
          </a:p>
          <a:p>
            <a:pPr algn="ctr">
              <a:lnSpc>
                <a:spcPct val="50000"/>
              </a:lnSpc>
              <a:buFontTx/>
              <a:buNone/>
            </a:pPr>
            <a:endParaRPr lang="fr-FR" altLang="fr-FR" b="1" dirty="0" smtClean="0"/>
          </a:p>
          <a:p>
            <a:pPr algn="ctr">
              <a:lnSpc>
                <a:spcPct val="50000"/>
              </a:lnSpc>
              <a:buFontTx/>
              <a:buNone/>
            </a:pPr>
            <a:endParaRPr lang="fr-FR" altLang="fr-FR" sz="1800" b="1" dirty="0" smtClean="0"/>
          </a:p>
          <a:p>
            <a:pPr>
              <a:buFont typeface="Wingdings 2"/>
              <a:buChar char="—"/>
            </a:pPr>
            <a:r>
              <a:rPr lang="fr-FR" altLang="fr-FR" sz="1800" dirty="0" smtClean="0"/>
              <a:t>Analyse chimique </a:t>
            </a:r>
          </a:p>
          <a:p>
            <a:pPr>
              <a:buFont typeface="Wingdings 2"/>
              <a:buChar char="—"/>
            </a:pPr>
            <a:endParaRPr lang="fr-FR" altLang="fr-FR" sz="1800" dirty="0" smtClean="0"/>
          </a:p>
          <a:p>
            <a:pPr>
              <a:buFont typeface="Wingdings 2"/>
              <a:buChar char="—"/>
            </a:pPr>
            <a:r>
              <a:rPr lang="fr-FR" altLang="fr-FR" sz="1800" dirty="0" smtClean="0"/>
              <a:t>Spectroscopie d'électron pour l'analyse chimique</a:t>
            </a:r>
          </a:p>
          <a:p>
            <a:pPr>
              <a:buFont typeface="Wingdings 2"/>
              <a:buChar char="—"/>
            </a:pPr>
            <a:endParaRPr lang="fr-FR" altLang="fr-FR" sz="1800" dirty="0" smtClean="0"/>
          </a:p>
          <a:p>
            <a:pPr>
              <a:buFont typeface="Wingdings 2"/>
              <a:buChar char="—"/>
            </a:pPr>
            <a:r>
              <a:rPr lang="fr-FR" altLang="fr-FR" sz="1800" dirty="0" smtClean="0"/>
              <a:t>Spectrométrie photo électronique X</a:t>
            </a:r>
            <a:endParaRPr lang="fr-FR" altLang="fr-FR" sz="1800" dirty="0"/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1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6416" y="590314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Sources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99592" y="1844824"/>
            <a:ext cx="7632700" cy="36496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>
                <a:hlinkClick r:id="rId2"/>
              </a:rPr>
              <a:t>http://www.biophyresearch.com/esca.htm</a:t>
            </a: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None/>
            </a:pPr>
            <a:r>
              <a:rPr lang="fr-FR" altLang="fr-FR" sz="1800" dirty="0"/>
              <a:t>	Principe et fonctionnement</a:t>
            </a:r>
          </a:p>
          <a:p>
            <a:pPr>
              <a:lnSpc>
                <a:spcPct val="80000"/>
              </a:lnSpc>
              <a:buFont typeface="Wingdings 2"/>
              <a:buNone/>
            </a:pP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>
                <a:hlinkClick r:id="rId3"/>
              </a:rPr>
              <a:t>http://www.lasurface.com/xps/index.php</a:t>
            </a: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None/>
            </a:pPr>
            <a:r>
              <a:rPr lang="fr-FR" altLang="fr-FR" sz="1800" dirty="0"/>
              <a:t>	Information sur XPS.</a:t>
            </a:r>
          </a:p>
          <a:p>
            <a:pPr>
              <a:lnSpc>
                <a:spcPct val="80000"/>
              </a:lnSpc>
              <a:buFont typeface="Wingdings 2"/>
              <a:buNone/>
            </a:pP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r>
              <a:rPr lang="fr-FR" altLang="fr-FR" sz="1800" dirty="0">
                <a:hlinkClick r:id="rId4"/>
              </a:rPr>
              <a:t>http://www.sgm.univ-savoie.fr/LP/Caraterisations-matériaux.html</a:t>
            </a: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None/>
            </a:pPr>
            <a:r>
              <a:rPr lang="fr-FR" altLang="fr-FR" sz="1800" dirty="0"/>
              <a:t>	Présentation de DECIMA &amp; JIMENEZ (2003/2004)</a:t>
            </a:r>
          </a:p>
          <a:p>
            <a:pPr>
              <a:lnSpc>
                <a:spcPct val="80000"/>
              </a:lnSpc>
              <a:buFont typeface="Wingdings 2"/>
              <a:buNone/>
            </a:pPr>
            <a:r>
              <a:rPr lang="fr-FR" altLang="fr-FR" sz="1800" dirty="0"/>
              <a:t>	Présentation de </a:t>
            </a:r>
            <a:r>
              <a:rPr lang="fr-FR" altLang="fr-FR" sz="1800" dirty="0" err="1"/>
              <a:t>RIVIER.Cedric</a:t>
            </a:r>
            <a:r>
              <a:rPr lang="fr-FR" altLang="fr-FR" sz="1800" dirty="0"/>
              <a:t>--</a:t>
            </a:r>
            <a:r>
              <a:rPr lang="fr-FR" altLang="fr-FR" sz="1800" dirty="0" err="1"/>
              <a:t>DUC.Anthony</a:t>
            </a:r>
            <a:r>
              <a:rPr lang="fr-FR" altLang="fr-FR" sz="1800" dirty="0"/>
              <a:t> (2005/2006)</a:t>
            </a:r>
          </a:p>
          <a:p>
            <a:pPr lvl="0">
              <a:lnSpc>
                <a:spcPct val="80000"/>
              </a:lnSpc>
              <a:buNone/>
            </a:pPr>
            <a:r>
              <a:rPr lang="fr-FR" altLang="fr-FR" sz="1800" dirty="0"/>
              <a:t>	</a:t>
            </a:r>
            <a:r>
              <a:rPr lang="fr-FR" altLang="fr-FR" sz="1800" dirty="0">
                <a:solidFill>
                  <a:prstClr val="black"/>
                </a:solidFill>
                <a:cs typeface="Arial" panose="020B0604020202020204" pitchFamily="34" charset="0"/>
              </a:rPr>
              <a:t>Présentation de </a:t>
            </a:r>
            <a:r>
              <a:rPr lang="de-DE" altLang="fr-FR" sz="1800" dirty="0">
                <a:solidFill>
                  <a:prstClr val="black"/>
                </a:solidFill>
              </a:rPr>
              <a:t>CHARROIN Julien - SENG </a:t>
            </a:r>
            <a:r>
              <a:rPr lang="de-DE" altLang="fr-FR" sz="1800" dirty="0" err="1">
                <a:solidFill>
                  <a:prstClr val="black"/>
                </a:solidFill>
              </a:rPr>
              <a:t>Kes</a:t>
            </a:r>
            <a:r>
              <a:rPr lang="de-DE" altLang="fr-FR" sz="1800" dirty="0">
                <a:solidFill>
                  <a:prstClr val="black"/>
                </a:solidFill>
              </a:rPr>
              <a:t> Albert</a:t>
            </a:r>
            <a:r>
              <a:rPr lang="fr-FR" altLang="fr-FR" sz="1800" dirty="0">
                <a:solidFill>
                  <a:prstClr val="black"/>
                </a:solidFill>
              </a:rPr>
              <a:t> </a:t>
            </a:r>
            <a:r>
              <a:rPr lang="fr-FR" altLang="fr-FR" sz="1800" dirty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fr-FR" altLang="fr-FR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2013-2014</a:t>
            </a:r>
            <a:r>
              <a:rPr lang="fr-FR" altLang="fr-FR" sz="1800" dirty="0">
                <a:solidFill>
                  <a:prstClr val="black"/>
                </a:solidFill>
                <a:cs typeface="Arial" panose="020B0604020202020204" pitchFamily="34" charset="0"/>
              </a:rPr>
              <a:t>)</a:t>
            </a:r>
          </a:p>
          <a:p>
            <a:pPr>
              <a:lnSpc>
                <a:spcPct val="80000"/>
              </a:lnSpc>
              <a:buFont typeface="Wingdings 2"/>
              <a:buNone/>
            </a:pPr>
            <a:endParaRPr lang="fr-FR" altLang="fr-FR" sz="18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2400" dirty="0"/>
          </a:p>
          <a:p>
            <a:pPr>
              <a:lnSpc>
                <a:spcPct val="80000"/>
              </a:lnSpc>
              <a:buFont typeface="Wingdings 2"/>
              <a:buNone/>
            </a:pPr>
            <a:endParaRPr lang="fr-FR" altLang="fr-FR" sz="24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24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2400" dirty="0"/>
          </a:p>
          <a:p>
            <a:pPr>
              <a:lnSpc>
                <a:spcPct val="80000"/>
              </a:lnSpc>
              <a:buFont typeface="Wingdings 2"/>
              <a:buChar char="—"/>
            </a:pPr>
            <a:endParaRPr lang="fr-FR" altLang="fr-FR" sz="1400" dirty="0"/>
          </a:p>
        </p:txBody>
      </p:sp>
      <p:sp>
        <p:nvSpPr>
          <p:cNvPr id="43013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264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>
          <a:xfrm>
            <a:off x="562471" y="260648"/>
            <a:ext cx="8229600" cy="1143000"/>
          </a:xfrm>
        </p:spPr>
        <p:txBody>
          <a:bodyPr/>
          <a:lstStyle/>
          <a:p>
            <a:r>
              <a:rPr lang="fr-FR" altLang="fr-FR" sz="4000" dirty="0"/>
              <a:t>Mise en garde</a:t>
            </a:r>
          </a:p>
        </p:txBody>
      </p:sp>
      <p:sp>
        <p:nvSpPr>
          <p:cNvPr id="29699" name="Rectangle 3"/>
          <p:cNvSpPr>
            <a:spLocks noGrp="1"/>
          </p:cNvSpPr>
          <p:nvPr>
            <p:ph idx="4294967295"/>
          </p:nvPr>
        </p:nvSpPr>
        <p:spPr>
          <a:xfrm>
            <a:off x="899592" y="1412776"/>
            <a:ext cx="4071938" cy="4387850"/>
          </a:xfrm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200" dirty="0"/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>
              <a:buFont typeface="Wingdings 2"/>
              <a:buChar char="—"/>
            </a:pPr>
            <a:r>
              <a:rPr lang="fr-FR" altLang="fr-FR" sz="1200" dirty="0"/>
              <a:t>Vous devrez être critique quand à l’utilisation de ce support, et nous vous invitons à vous référer directement aux sources citées.	</a:t>
            </a:r>
          </a:p>
          <a:p>
            <a:pPr>
              <a:buFont typeface="Wingdings 2"/>
              <a:buChar char="—"/>
            </a:pPr>
            <a:r>
              <a:rPr lang="fr-FR" altLang="fr-FR" sz="1200" dirty="0"/>
              <a:t>•Si ... </a:t>
            </a:r>
            <a:br>
              <a:rPr lang="fr-FR" altLang="fr-FR" sz="1200" dirty="0"/>
            </a:br>
            <a:r>
              <a:rPr lang="fr-FR" altLang="fr-FR" sz="1200" dirty="0"/>
              <a:t> </a:t>
            </a:r>
            <a:r>
              <a:rPr lang="fr-FR" altLang="fr-FR" sz="1200" b="1" dirty="0"/>
              <a:t>- vous rencontrez un problème de navigation (type </a:t>
            </a:r>
            <a:r>
              <a:rPr lang="fr-FR" altLang="fr-FR" sz="1200" b="1" dirty="0" err="1"/>
              <a:t>error</a:t>
            </a:r>
            <a:r>
              <a:rPr lang="fr-FR" altLang="fr-FR" sz="1200" b="1" dirty="0"/>
              <a:t> 404),</a:t>
            </a:r>
            <a:br>
              <a:rPr lang="fr-FR" altLang="fr-FR" sz="1200" b="1" dirty="0"/>
            </a:br>
            <a:r>
              <a:rPr lang="fr-FR" altLang="fr-FR" sz="1200" b="1" dirty="0"/>
              <a:t> - vous tombez sur une faute ... de frappe,</a:t>
            </a:r>
            <a:br>
              <a:rPr lang="fr-FR" altLang="fr-FR" sz="1200" b="1" dirty="0"/>
            </a:br>
            <a:r>
              <a:rPr lang="fr-FR" altLang="fr-FR" sz="1200" b="1" dirty="0"/>
              <a:t>  - vous pensez que des choses manques ou sont en trop,</a:t>
            </a:r>
            <a:br>
              <a:rPr lang="fr-FR" altLang="fr-FR" sz="1200" b="1" dirty="0"/>
            </a:br>
            <a:r>
              <a:rPr lang="fr-FR" altLang="fr-FR" sz="1200" b="1" dirty="0"/>
              <a:t>  - vous pensez que nous ne respectons pas vos droits d'auteur,</a:t>
            </a:r>
            <a:br>
              <a:rPr lang="fr-FR" altLang="fr-FR" sz="1200" b="1" dirty="0"/>
            </a:br>
            <a:r>
              <a:rPr lang="fr-FR" altLang="fr-FR" sz="1200" dirty="0"/>
              <a:t/>
            </a:r>
            <a:br>
              <a:rPr lang="fr-FR" altLang="fr-FR" sz="1200" dirty="0"/>
            </a:br>
            <a:r>
              <a:rPr lang="fr-FR" altLang="fr-FR" sz="1200" dirty="0"/>
              <a:t>en d'autres termes si vous pensez que ce site doit être modifié.</a:t>
            </a:r>
            <a:br>
              <a:rPr lang="fr-FR" altLang="fr-FR" sz="1200" dirty="0"/>
            </a:br>
            <a:r>
              <a:rPr lang="fr-FR" altLang="fr-FR" sz="1200" dirty="0"/>
              <a:t/>
            </a:r>
            <a:br>
              <a:rPr lang="fr-FR" altLang="fr-FR" sz="1200" dirty="0"/>
            </a:br>
            <a:r>
              <a:rPr lang="fr-FR" altLang="fr-FR" sz="1200" dirty="0"/>
              <a:t>Merci de </a:t>
            </a:r>
            <a:r>
              <a:rPr lang="fr-FR" altLang="fr-FR" sz="1200" dirty="0">
                <a:hlinkClick r:id="rId2"/>
              </a:rPr>
              <a:t>nous contacter </a:t>
            </a:r>
            <a:r>
              <a:rPr lang="fr-FR" altLang="fr-FR" sz="1200" dirty="0"/>
              <a:t>pour nous suggérer vos modifications, nous corrigerons ... </a:t>
            </a:r>
          </a:p>
          <a:p>
            <a:pPr>
              <a:buFont typeface="Wingdings 2"/>
              <a:buChar char="—"/>
            </a:pPr>
            <a:endParaRPr lang="fr-FR" altLang="fr-FR" dirty="0"/>
          </a:p>
        </p:txBody>
      </p:sp>
      <p:pic>
        <p:nvPicPr>
          <p:cNvPr id="29700" name="Picture 1" descr="attention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68760"/>
            <a:ext cx="3355975" cy="460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995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9952" y="477502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Plan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87624" y="1340768"/>
            <a:ext cx="7354887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Historique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Principe de l’ESCA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Appareillage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La Photo émission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Analyseur hémisphérique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Exploitation des résultats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Conclusion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Interrelations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Lexique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Sources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Comic Sans MS"/>
            </a:endParaRPr>
          </a:p>
        </p:txBody>
      </p:sp>
      <p:sp>
        <p:nvSpPr>
          <p:cNvPr id="30725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26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Historique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2438" y="1174750"/>
            <a:ext cx="8229600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>
              <a:buFont typeface="Wingdings 2"/>
              <a:buNone/>
            </a:pPr>
            <a:endParaRPr lang="en-US" altLang="fr-FR" sz="1800" dirty="0"/>
          </a:p>
          <a:p>
            <a:pPr marL="0" indent="0" algn="ctr">
              <a:buFont typeface="Wingdings 2"/>
              <a:buChar char="—"/>
            </a:pPr>
            <a:r>
              <a:rPr lang="fr-FR" altLang="fr-FR" sz="1800" dirty="0"/>
              <a:t>Développée à partir des années 50 </a:t>
            </a:r>
          </a:p>
          <a:p>
            <a:pPr marL="0" indent="0" algn="ctr">
              <a:buFontTx/>
              <a:buNone/>
            </a:pPr>
            <a:r>
              <a:rPr lang="fr-FR" altLang="fr-FR" sz="1800" dirty="0"/>
              <a:t>par l’équipe du professeur K. Siegbahn</a:t>
            </a:r>
            <a:r>
              <a:rPr lang="en-US" altLang="fr-FR" sz="1800" dirty="0"/>
              <a:t>.</a:t>
            </a:r>
          </a:p>
          <a:p>
            <a:pPr marL="0" indent="0" algn="ctr">
              <a:buFontTx/>
              <a:buNone/>
            </a:pPr>
            <a:r>
              <a:rPr lang="en-US" altLang="fr-FR" sz="2800" dirty="0"/>
              <a:t>   </a:t>
            </a:r>
          </a:p>
          <a:p>
            <a:pPr marL="0" indent="0" algn="ctr">
              <a:buFontTx/>
              <a:buNone/>
            </a:pPr>
            <a:endParaRPr lang="en-US" altLang="fr-FR" sz="2800" dirty="0"/>
          </a:p>
        </p:txBody>
      </p:sp>
      <p:pic>
        <p:nvPicPr>
          <p:cNvPr id="31748" name="Picture 2" descr="File:Kai Manne Börje Siegbah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2260600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436938" y="5700713"/>
            <a:ext cx="226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fr-FR" altLang="fr-FR"/>
              <a:t>K. Siegbahn</a:t>
            </a:r>
          </a:p>
        </p:txBody>
      </p:sp>
      <p:sp>
        <p:nvSpPr>
          <p:cNvPr id="31751" name="Text Box 7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4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088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097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3600" dirty="0"/>
              <a:t>Principe de l’ESCA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66738" y="1196752"/>
            <a:ext cx="7921625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fr-FR" altLang="fr-FR" sz="1800" dirty="0"/>
              <a:t>Cette technique nécessite l’emploi de l’ultravide (~ 10-10 mbar)</a:t>
            </a:r>
          </a:p>
          <a:p>
            <a:pPr>
              <a:lnSpc>
                <a:spcPct val="130000"/>
              </a:lnSpc>
              <a:buFont typeface="Wingdings 2"/>
              <a:buChar char="—"/>
            </a:pPr>
            <a:r>
              <a:rPr lang="fr-FR" altLang="fr-FR" sz="1800" dirty="0"/>
              <a:t>Irradiation de l’échantillon à analyser par des rayons X (Magnésium ou Aluminium)</a:t>
            </a:r>
          </a:p>
          <a:p>
            <a:pPr>
              <a:lnSpc>
                <a:spcPct val="130000"/>
              </a:lnSpc>
              <a:buFont typeface="Wingdings 2"/>
              <a:buChar char="—"/>
            </a:pPr>
            <a:r>
              <a:rPr lang="fr-FR" altLang="fr-FR" sz="1800" dirty="0"/>
              <a:t>Photo émission </a:t>
            </a:r>
          </a:p>
          <a:p>
            <a:pPr>
              <a:lnSpc>
                <a:spcPct val="130000"/>
              </a:lnSpc>
              <a:buFont typeface="Wingdings 2"/>
              <a:buChar char="—"/>
            </a:pPr>
            <a:r>
              <a:rPr lang="fr-FR" altLang="fr-FR" sz="1800" dirty="0"/>
              <a:t>Analyse énergétique des photoélectrons</a:t>
            </a:r>
          </a:p>
          <a:p>
            <a:pPr>
              <a:lnSpc>
                <a:spcPct val="130000"/>
              </a:lnSpc>
              <a:buFont typeface="Wingdings 2"/>
              <a:buChar char="—"/>
            </a:pPr>
            <a:r>
              <a:rPr lang="fr-FR" altLang="fr-FR" sz="1800" dirty="0"/>
              <a:t>Détection et comptage des électrons</a:t>
            </a:r>
          </a:p>
          <a:p>
            <a:pPr>
              <a:lnSpc>
                <a:spcPct val="130000"/>
              </a:lnSpc>
              <a:buFont typeface="Wingdings 2"/>
              <a:buChar char="—"/>
            </a:pPr>
            <a:r>
              <a:rPr lang="fr-FR" altLang="fr-FR" sz="1800" dirty="0"/>
              <a:t>Obtention d’un spectre </a:t>
            </a:r>
          </a:p>
          <a:p>
            <a:pPr>
              <a:buFontTx/>
              <a:buNone/>
            </a:pPr>
            <a:endParaRPr lang="fr-FR" altLang="fr-FR" sz="1800" dirty="0"/>
          </a:p>
        </p:txBody>
      </p:sp>
      <p:pic>
        <p:nvPicPr>
          <p:cNvPr id="32772" name="Picture 6" descr="http://www.lasurface.com/xps/images_XPS/XPS_anime_lege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092575"/>
            <a:ext cx="2663825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/>
          <a:stretch>
            <a:fillRect/>
          </a:stretch>
        </p:blipFill>
        <p:spPr bwMode="auto">
          <a:xfrm>
            <a:off x="4572000" y="3645024"/>
            <a:ext cx="40576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7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5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79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Appareillage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-396552" y="1196752"/>
            <a:ext cx="8229600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buFontTx/>
              <a:buNone/>
            </a:pPr>
            <a:r>
              <a:rPr lang="fr-FR" altLang="fr-FR" i="1" u="sng" dirty="0"/>
              <a:t>Schéma de principe d’un appareil ESCA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899715" y="1831340"/>
            <a:ext cx="4824413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u="sng" dirty="0"/>
              <a:t>Les principaux éléments d’un spectromètre de photoélectrons sont</a:t>
            </a:r>
            <a:r>
              <a:rPr lang="fr-FR" altLang="fr-FR" dirty="0"/>
              <a:t> 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altLang="fr-F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altLang="fr-FR" dirty="0"/>
              <a:t>  Une source de RX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endParaRPr lang="fr-FR" altLang="fr-F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altLang="fr-FR" dirty="0"/>
              <a:t>  Un analyseur permettant</a:t>
            </a:r>
          </a:p>
          <a:p>
            <a:pPr>
              <a:spcBef>
                <a:spcPct val="50000"/>
              </a:spcBef>
            </a:pPr>
            <a:r>
              <a:rPr lang="fr-FR" altLang="fr-FR" dirty="0"/>
              <a:t>    la mesure de l’énergie </a:t>
            </a:r>
          </a:p>
          <a:p>
            <a:pPr>
              <a:spcBef>
                <a:spcPct val="50000"/>
              </a:spcBef>
            </a:pPr>
            <a:r>
              <a:rPr lang="fr-FR" altLang="fr-FR" dirty="0"/>
              <a:t>    cinétique des électrons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endParaRPr lang="fr-FR" altLang="fr-F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altLang="fr-FR" dirty="0"/>
              <a:t>  Un système de détection </a:t>
            </a:r>
          </a:p>
          <a:p>
            <a:pPr>
              <a:spcBef>
                <a:spcPct val="50000"/>
              </a:spcBef>
            </a:pPr>
            <a:r>
              <a:rPr lang="fr-FR" altLang="fr-FR" dirty="0"/>
              <a:t>    et de comptage</a:t>
            </a:r>
          </a:p>
        </p:txBody>
      </p:sp>
      <p:pic>
        <p:nvPicPr>
          <p:cNvPr id="3379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43405"/>
            <a:ext cx="2879725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2" descr="http://upload.wikimedia.org/wikipedia/commons/thumb/8/83/ARPESgeneral.png/340px-ARPESgener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464" y="4437111"/>
            <a:ext cx="2809875" cy="163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Text Box 8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3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264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59333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La photo émission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2775" y="1830387"/>
            <a:ext cx="3959225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800" dirty="0"/>
              <a:t>Irradiation du solide par </a:t>
            </a:r>
          </a:p>
          <a:p>
            <a:pPr>
              <a:buFontTx/>
              <a:buNone/>
            </a:pPr>
            <a:r>
              <a:rPr lang="fr-FR" altLang="fr-FR" sz="1800" dirty="0"/>
              <a:t>des photons X.  </a:t>
            </a:r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Les atomes du solide</a:t>
            </a:r>
          </a:p>
          <a:p>
            <a:pPr>
              <a:buFontTx/>
              <a:buNone/>
            </a:pPr>
            <a:r>
              <a:rPr lang="fr-FR" altLang="fr-FR" sz="1800" dirty="0"/>
              <a:t>émettent des photoélectrons.</a:t>
            </a:r>
          </a:p>
          <a:p>
            <a:pPr>
              <a:buFont typeface="Wingdings 2"/>
              <a:buChar char="—"/>
            </a:pPr>
            <a:endParaRPr lang="fr-FR" altLang="fr-FR" sz="1800" dirty="0"/>
          </a:p>
          <a:p>
            <a:pPr>
              <a:buFont typeface="Wingdings 2"/>
              <a:buChar char="—"/>
            </a:pPr>
            <a:r>
              <a:rPr lang="fr-FR" altLang="fr-FR" sz="1800" dirty="0"/>
              <a:t>Tout électron dont</a:t>
            </a:r>
          </a:p>
          <a:p>
            <a:pPr>
              <a:buFontTx/>
              <a:buNone/>
            </a:pPr>
            <a:r>
              <a:rPr lang="fr-FR" altLang="fr-FR" sz="1800" dirty="0"/>
              <a:t>l’énergie de liaison est </a:t>
            </a:r>
          </a:p>
          <a:p>
            <a:pPr>
              <a:buFontTx/>
              <a:buNone/>
            </a:pPr>
            <a:r>
              <a:rPr lang="fr-FR" altLang="fr-FR" sz="1800" dirty="0"/>
              <a:t>inférieure à </a:t>
            </a:r>
            <a:r>
              <a:rPr lang="fr-FR" altLang="fr-FR" sz="1800" dirty="0" err="1"/>
              <a:t>hv</a:t>
            </a:r>
            <a:r>
              <a:rPr lang="fr-FR" altLang="fr-FR" sz="1800" dirty="0"/>
              <a:t> peut être </a:t>
            </a:r>
          </a:p>
          <a:p>
            <a:pPr>
              <a:buFontTx/>
              <a:buNone/>
            </a:pPr>
            <a:r>
              <a:rPr lang="fr-FR" altLang="fr-FR" sz="1800" dirty="0"/>
              <a:t>extrait. 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290739" y="1448436"/>
            <a:ext cx="5364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b="1" i="1" u="sng" dirty="0"/>
              <a:t>Diagramme énergétique de la photo émission</a:t>
            </a:r>
          </a:p>
        </p:txBody>
      </p:sp>
      <p:pic>
        <p:nvPicPr>
          <p:cNvPr id="3482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97063"/>
            <a:ext cx="42418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259632" y="5278438"/>
            <a:ext cx="6408738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400" b="1" dirty="0" err="1"/>
              <a:t>Eb</a:t>
            </a:r>
            <a:r>
              <a:rPr lang="fr-FR" altLang="fr-FR" sz="1400" dirty="0"/>
              <a:t> : Énergie de liaison de l’électron dans l’atome</a:t>
            </a:r>
          </a:p>
          <a:p>
            <a:pPr>
              <a:spcBef>
                <a:spcPct val="50000"/>
              </a:spcBef>
            </a:pPr>
            <a:r>
              <a:rPr lang="fr-FR" altLang="fr-FR" sz="1400" b="1" dirty="0" err="1"/>
              <a:t>Ec</a:t>
            </a:r>
            <a:r>
              <a:rPr lang="fr-FR" altLang="fr-FR" sz="1400" dirty="0"/>
              <a:t> : Énergie cinétique de l’électron mesurée à la sortie de l’échantillon</a:t>
            </a:r>
          </a:p>
          <a:p>
            <a:pPr>
              <a:spcBef>
                <a:spcPct val="50000"/>
              </a:spcBef>
            </a:pPr>
            <a:r>
              <a:rPr lang="fr-FR" altLang="fr-FR" sz="1400" b="1" dirty="0" err="1"/>
              <a:t>hv</a:t>
            </a:r>
            <a:r>
              <a:rPr lang="fr-FR" altLang="fr-FR" sz="1400" dirty="0"/>
              <a:t> : Énergie des photons X incidents</a:t>
            </a:r>
          </a:p>
          <a:p>
            <a:pPr>
              <a:spcBef>
                <a:spcPct val="50000"/>
              </a:spcBef>
            </a:pPr>
            <a:endParaRPr lang="fr-FR" altLang="fr-FR" sz="1400" dirty="0"/>
          </a:p>
        </p:txBody>
      </p:sp>
      <p:sp>
        <p:nvSpPr>
          <p:cNvPr id="34824" name="Text Box 8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3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229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08520" y="58722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Analyseur hémisphérique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32063" y="1412776"/>
            <a:ext cx="7667625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800" dirty="0"/>
              <a:t>Une fois dans le vide les électrons sont analysés pour déterminer leur énergie de liaison, </a:t>
            </a:r>
            <a:r>
              <a:rPr lang="fr-FR" altLang="fr-FR" sz="1800" b="1" dirty="0" err="1"/>
              <a:t>Eb</a:t>
            </a:r>
            <a:r>
              <a:rPr lang="fr-FR" altLang="fr-FR" sz="1800" dirty="0"/>
              <a:t>.</a:t>
            </a:r>
          </a:p>
          <a:p>
            <a:pPr>
              <a:buFont typeface="Wingdings 2"/>
              <a:buChar char="—"/>
            </a:pPr>
            <a:r>
              <a:rPr lang="fr-FR" altLang="fr-FR" sz="1800" dirty="0"/>
              <a:t>L’analyseur se compose de 2 électrodes hémisphériques de potentiels différents.</a:t>
            </a:r>
          </a:p>
          <a:p>
            <a:pPr>
              <a:buFont typeface="Wingdings 2"/>
              <a:buChar char="—"/>
            </a:pPr>
            <a:r>
              <a:rPr lang="fr-FR" altLang="fr-FR" sz="1800" dirty="0"/>
              <a:t>Les électrons sont collectés et comptés en fonction de leurs énergies cinétiques. </a:t>
            </a:r>
          </a:p>
          <a:p>
            <a:pPr>
              <a:buFont typeface="Wingdings 2"/>
              <a:buChar char="—"/>
            </a:pPr>
            <a:r>
              <a:rPr lang="fr-FR" altLang="fr-FR" sz="1800" dirty="0"/>
              <a:t>On en déduit </a:t>
            </a:r>
            <a:r>
              <a:rPr lang="fr-FR" altLang="fr-FR" sz="1800" b="1" dirty="0" err="1"/>
              <a:t>Eb</a:t>
            </a:r>
            <a:r>
              <a:rPr lang="fr-FR" altLang="fr-FR" sz="1800" dirty="0"/>
              <a:t> :</a:t>
            </a:r>
          </a:p>
        </p:txBody>
      </p:sp>
      <p:pic>
        <p:nvPicPr>
          <p:cNvPr id="35844" name="Picture 6" descr="hemispher.gif (7286 octet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3284538"/>
            <a:ext cx="4427537" cy="285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971600" y="4476750"/>
            <a:ext cx="2519362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400" b="1"/>
              <a:t>Eb </a:t>
            </a:r>
            <a:r>
              <a:rPr lang="en-US" altLang="fr-FR" sz="2400" b="1"/>
              <a:t>= hv - Ec</a:t>
            </a:r>
          </a:p>
        </p:txBody>
      </p:sp>
      <p:sp>
        <p:nvSpPr>
          <p:cNvPr id="35847" name="Text Box 7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16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1663" y="59333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Spectre obtenu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555751"/>
            <a:ext cx="8229600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buFont typeface="Wingdings 2"/>
              <a:buChar char="—"/>
            </a:pPr>
            <a:r>
              <a:rPr lang="fr-FR" altLang="fr-FR" sz="1800" dirty="0"/>
              <a:t>Les spectres des photoélectrons sont représentés directement en énergie de liaison et l’identification des éléments présents en surface du matériau est effectuée à partir des pics photoélectriques qui apparaissent sur le spectre.</a:t>
            </a:r>
          </a:p>
        </p:txBody>
      </p:sp>
      <p:pic>
        <p:nvPicPr>
          <p:cNvPr id="36868" name="Picture 6" descr="Spect_niveau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24225"/>
            <a:ext cx="424815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923928" y="5878513"/>
            <a:ext cx="287972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/>
              <a:t>Pics photoélectriques</a:t>
            </a:r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flipH="1" flipV="1">
            <a:off x="2699792" y="4510088"/>
            <a:ext cx="1370013" cy="13684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H="1" flipV="1">
            <a:off x="3564980" y="4221163"/>
            <a:ext cx="504825" cy="16573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368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0" y="3213100"/>
            <a:ext cx="2828925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 Box 10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8" y="2878456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ESCA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483768" y="6406029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+mj-lt"/>
              </a:rPr>
              <a:t>CEPPI Alexandre - RODDE Adrien</a:t>
            </a:r>
            <a:endParaRPr lang="fr-FR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15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1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2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3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4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4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5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5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6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6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7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7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8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8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9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9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0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0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1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2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-caracterisatio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onception personnalisé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ème-caracterisatio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763</TotalTime>
  <Words>682</Words>
  <Application>Microsoft Office PowerPoint</Application>
  <PresentationFormat>Affichage à l'écran (4:3)</PresentationFormat>
  <Paragraphs>204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28</vt:i4>
      </vt:variant>
      <vt:variant>
        <vt:lpstr>Titres des diapositives</vt:lpstr>
      </vt:variant>
      <vt:variant>
        <vt:i4>15</vt:i4>
      </vt:variant>
    </vt:vector>
  </HeadingPairs>
  <TitlesOfParts>
    <vt:vector size="43" baseType="lpstr">
      <vt:lpstr>Thème1</vt:lpstr>
      <vt:lpstr>Conception personnalisée</vt:lpstr>
      <vt:lpstr>1_Thème-caracterisation</vt:lpstr>
      <vt:lpstr>1_Thème1</vt:lpstr>
      <vt:lpstr>1_Conception personnalisée</vt:lpstr>
      <vt:lpstr>2_Thème-caracterisation</vt:lpstr>
      <vt:lpstr>2_Thème1</vt:lpstr>
      <vt:lpstr>3_Thème1</vt:lpstr>
      <vt:lpstr>4_Thème1</vt:lpstr>
      <vt:lpstr>5_Thème1</vt:lpstr>
      <vt:lpstr>6_Thème1</vt:lpstr>
      <vt:lpstr>7_Thème1</vt:lpstr>
      <vt:lpstr>8_Thème1</vt:lpstr>
      <vt:lpstr>9_Thème1</vt:lpstr>
      <vt:lpstr>10_Thème1</vt:lpstr>
      <vt:lpstr>11_Thème1</vt:lpstr>
      <vt:lpstr>12_Thème1</vt:lpstr>
      <vt:lpstr>13_Thème1</vt:lpstr>
      <vt:lpstr>14_Thème1</vt:lpstr>
      <vt:lpstr>15_Thème1</vt:lpstr>
      <vt:lpstr>16_Thème1</vt:lpstr>
      <vt:lpstr>17_Thème1</vt:lpstr>
      <vt:lpstr>18_Thème1</vt:lpstr>
      <vt:lpstr>19_Thème1</vt:lpstr>
      <vt:lpstr>20_Thème1</vt:lpstr>
      <vt:lpstr>21_Thème1</vt:lpstr>
      <vt:lpstr>22_Thème1</vt:lpstr>
      <vt:lpstr>Thème Office</vt:lpstr>
      <vt:lpstr>Electron spectroscopy for chemical analysis(ESCA)    </vt:lpstr>
      <vt:lpstr>Mise en garde</vt:lpstr>
      <vt:lpstr>Plan</vt:lpstr>
      <vt:lpstr>Historique</vt:lpstr>
      <vt:lpstr>Principe de l’ESCA</vt:lpstr>
      <vt:lpstr>Appareillage</vt:lpstr>
      <vt:lpstr>La photo émission</vt:lpstr>
      <vt:lpstr>Analyseur hémisphérique</vt:lpstr>
      <vt:lpstr>Spectre obtenu</vt:lpstr>
      <vt:lpstr>Exemples</vt:lpstr>
      <vt:lpstr>Exploitation des résultats</vt:lpstr>
      <vt:lpstr>Conclusion</vt:lpstr>
      <vt:lpstr>Interrelations</vt:lpstr>
      <vt:lpstr>Présentation PowerPoint</vt:lpstr>
      <vt:lpstr>Sources</vt:lpstr>
    </vt:vector>
  </TitlesOfParts>
  <Company>ID kommunikation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Albert</dc:creator>
  <cp:lastModifiedBy>alexandre</cp:lastModifiedBy>
  <cp:revision>86</cp:revision>
  <dcterms:created xsi:type="dcterms:W3CDTF">2005-06-23T09:01:43Z</dcterms:created>
  <dcterms:modified xsi:type="dcterms:W3CDTF">2016-05-22T13:46:58Z</dcterms:modified>
</cp:coreProperties>
</file>