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ppt/theme/theme3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  <p:sldMasterId id="2147483698" r:id="rId4"/>
    <p:sldMasterId id="2147483710" r:id="rId5"/>
    <p:sldMasterId id="2147483722" r:id="rId6"/>
    <p:sldMasterId id="2147483734" r:id="rId7"/>
    <p:sldMasterId id="2147483735" r:id="rId8"/>
    <p:sldMasterId id="2147483736" r:id="rId9"/>
    <p:sldMasterId id="2147483737" r:id="rId10"/>
    <p:sldMasterId id="2147483738" r:id="rId11"/>
    <p:sldMasterId id="2147483739" r:id="rId12"/>
    <p:sldMasterId id="2147483740" r:id="rId13"/>
    <p:sldMasterId id="2147483741" r:id="rId14"/>
    <p:sldMasterId id="2147483742" r:id="rId15"/>
    <p:sldMasterId id="2147483743" r:id="rId16"/>
    <p:sldMasterId id="2147483744" r:id="rId17"/>
    <p:sldMasterId id="2147483745" r:id="rId18"/>
    <p:sldMasterId id="2147483746" r:id="rId19"/>
    <p:sldMasterId id="2147483747" r:id="rId20"/>
    <p:sldMasterId id="2147483748" r:id="rId21"/>
    <p:sldMasterId id="2147483749" r:id="rId22"/>
    <p:sldMasterId id="2147483750" r:id="rId23"/>
    <p:sldMasterId id="2147483751" r:id="rId24"/>
    <p:sldMasterId id="2147483752" r:id="rId25"/>
    <p:sldMasterId id="2147483753" r:id="rId26"/>
    <p:sldMasterId id="2147483754" r:id="rId27"/>
    <p:sldMasterId id="2147484052" r:id="rId28"/>
  </p:sldMasterIdLst>
  <p:notesMasterIdLst>
    <p:notesMasterId r:id="rId44"/>
  </p:notesMasterIdLst>
  <p:handoutMasterIdLst>
    <p:handoutMasterId r:id="rId45"/>
  </p:handoutMasterIdLst>
  <p:sldIdLst>
    <p:sldId id="258" r:id="rId29"/>
    <p:sldId id="259" r:id="rId30"/>
    <p:sldId id="272" r:id="rId31"/>
    <p:sldId id="260" r:id="rId32"/>
    <p:sldId id="261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73" r:id="rId41"/>
    <p:sldId id="274" r:id="rId42"/>
    <p:sldId id="269" r:id="rId4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9EDC"/>
    <a:srgbClr val="8A8ED2"/>
    <a:srgbClr val="8AA5D2"/>
    <a:srgbClr val="8A9ED2"/>
    <a:srgbClr val="8A9EBE"/>
    <a:srgbClr val="8A9ED3"/>
    <a:srgbClr val="789ED3"/>
    <a:srgbClr val="879E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0" autoAdjust="0"/>
    <p:restoredTop sz="94600" autoAdjust="0"/>
  </p:normalViewPr>
  <p:slideViewPr>
    <p:cSldViewPr>
      <p:cViewPr>
        <p:scale>
          <a:sx n="94" d="100"/>
          <a:sy n="94" d="100"/>
        </p:scale>
        <p:origin x="-1164" y="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3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46083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r>
              <a:rPr lang="fr-FR" altLang="fr-FR"/>
              <a:t>17/05/2014</a:t>
            </a:r>
          </a:p>
        </p:txBody>
      </p:sp>
      <p:sp>
        <p:nvSpPr>
          <p:cNvPr id="46084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46085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98960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44035" name="Rectangle 3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r>
              <a:rPr lang="fr-FR" altLang="fr-FR"/>
              <a:t>17/05/2014</a:t>
            </a:r>
          </a:p>
        </p:txBody>
      </p:sp>
      <p:sp>
        <p:nvSpPr>
          <p:cNvPr id="44036" name="Rectangle 4"/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44037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4038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endParaRPr lang="fr-FR" altLang="fr-FR"/>
          </a:p>
        </p:txBody>
      </p:sp>
      <p:sp>
        <p:nvSpPr>
          <p:cNvPr id="44039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cs typeface="Arial" charset="0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337632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fr-FR" altLang="fr-FR"/>
              <a:t>17/05/2014</a:t>
            </a:r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fr-FR" altLang="fr-FR"/>
              <a:t>‹N°›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fr-FR" altLang="fr-FR"/>
          </a:p>
        </p:txBody>
      </p:sp>
      <p:sp>
        <p:nvSpPr>
          <p:cNvPr id="45060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latin typeface="Calibri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5969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57545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36117893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2659339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575531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78260141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0135448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5589945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99540625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9856487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304531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44307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855480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3695721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0729947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3682083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516904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00093340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80058096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9768405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64702137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638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37824569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27707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71438671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3114676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44417664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16146082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810583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076380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7127148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9867759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4300049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451527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416087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4347639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78289618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73468451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90811946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5114702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809209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94256544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843900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4183091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80643323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85996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01106799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7056328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835985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5957468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6711576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81504279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37931742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6751755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84484874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11482631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44275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2998085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717805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0684632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55776311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773072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6320892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9077390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93561021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2488411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99771521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62455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41979498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356663095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34808279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233389163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23189853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768528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7454794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066654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26541384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88239916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0408461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134909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58710111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981049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366039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99296341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15977266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6949385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89327656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7181381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6891394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37607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2113291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936587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4595853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90005015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08177431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318519685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9196950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628184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6168895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1710492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801464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522140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2536143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5940085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7068922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224139800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1152939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269971388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14214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32340894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889865986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6288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673821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753333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195157023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7093586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7420853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7402841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03045769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91278942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85992948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9689944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4462415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390250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85981309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6013059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736351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6127915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5303589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782447043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54080545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36223506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9634918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7067458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64821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33840653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298649635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594947753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9865943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37657657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90907729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193680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78271660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1274722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584222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113348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9158247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34187442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99232984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33499165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3699798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14211510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58399683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23349550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3602451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893433495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099993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41155129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7121063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07795724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5453110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6096528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74196003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6670110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3731251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54917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32461552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332954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01285635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6201035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07224668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4446558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4187811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60706088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391066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2517805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4840106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4934043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337263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10381909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7760094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051059185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09477702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67762414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17186798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027513374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3045357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92142578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84002328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41556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904504452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9501233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638576029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0491914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82644511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01747534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14695701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930502301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379767965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42965846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023465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5095447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03574243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66785592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2086735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0236534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6042640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28471895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9480802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319915116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46197991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0074461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57729777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039342193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79121272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91612442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5302510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45255996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56085784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7633281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411574399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65826451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48329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140081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579636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30346472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657317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4224996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5225323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8021366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9000614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9311421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9292656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37364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839456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15051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11760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0627983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092365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3969033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22600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90333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96007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976209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104790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9810645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1033541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104695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353926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560185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3313174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185780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64890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780167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202886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30497789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4989555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3922205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106596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9301723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1167975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683005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47506087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11319755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66663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3923289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20044912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705903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296988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58989706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0683513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6109992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119082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632527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5409526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35026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629694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023347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688826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2650827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1026656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80198243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0238369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38654622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09520944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3246880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717890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2907042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0176079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536354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23273102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9418080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3562412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8422932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9974081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6647182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31648631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695202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3507768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957495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814902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500188" y="1935163"/>
            <a:ext cx="3516312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68900" y="1935163"/>
            <a:ext cx="3517900" cy="4389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8167167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5807102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70175178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3382387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7503702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9910469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0550910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704850"/>
            <a:ext cx="2057400" cy="56197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704850"/>
            <a:ext cx="6019800" cy="56197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18531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9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0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2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1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2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2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2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3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image" Target="../media/image2.pn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56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64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image" Target="../media/image2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67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75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Relationship Id="rId14" Type="http://schemas.openxmlformats.org/officeDocument/2006/relationships/image" Target="../media/image2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78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86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Relationship Id="rId14" Type="http://schemas.openxmlformats.org/officeDocument/2006/relationships/image" Target="../media/image2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Relationship Id="rId14" Type="http://schemas.openxmlformats.org/officeDocument/2006/relationships/image" Target="../media/image2.pn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Relationship Id="rId14" Type="http://schemas.openxmlformats.org/officeDocument/2006/relationships/image" Target="../media/image2.pn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Relationship Id="rId14" Type="http://schemas.openxmlformats.org/officeDocument/2006/relationships/image" Target="../media/image2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image" Target="../media/image2.pn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Relationship Id="rId14" Type="http://schemas.openxmlformats.org/officeDocument/2006/relationships/image" Target="../media/image2.pn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image" Target="../media/image2.pn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2.pn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Relationship Id="rId14" Type="http://schemas.openxmlformats.org/officeDocument/2006/relationships/image" Target="../media/image2.pn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Relationship Id="rId14" Type="http://schemas.openxmlformats.org/officeDocument/2006/relationships/image" Target="../media/image2.png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6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4.jpeg"/><Relationship Id="rId20" Type="http://schemas.openxmlformats.org/officeDocument/2006/relationships/image" Target="../media/image7.pn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8.xml"/><Relationship Id="rId19" Type="http://schemas.openxmlformats.org/officeDocument/2006/relationships/hyperlink" Target="http://www.iut-chy.univ-savoie.fr/" TargetMode="Externa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027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8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1030" name="Rectangle 6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31" name="Rectangle 7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32" name="Rectangle 8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033" name="Rectangle 9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034" name="Rectangle 10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054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55" name="Text Box 31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057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58" name="Text Box 34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036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7" name="AutoShape 13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038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1041" name="Rectangle 17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1042" name="Rectangle 18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1043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44" name="Group 20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1050" name="Group 26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052" name="AutoShape 28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053" name="AutoShape 29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051" name="Text Box 27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1045" name="Group 21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1046" name="Group 22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048" name="AutoShape 24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049" name="AutoShape 25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047" name="Text Box 23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72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0243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4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0246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0270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1" name="Text Box 31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0273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274" name="Text Box 34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0247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8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0249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10252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10253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10254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255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10266" name="Group 26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0268" name="AutoShape 28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0269" name="AutoShape 29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0267" name="Text Box 27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10256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10262" name="Group 22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0264" name="AutoShape 24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0265" name="AutoShape 25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0263" name="Text Box 23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10257" name="Rectangle 17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0258" name="Rectangle 18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0259" name="Rectangle 1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0260" name="Rectangle 20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0261" name="Rectangle 21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90059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1267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8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1270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1294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95" name="Text Box 31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1297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298" name="Text Box 34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1271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1273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11276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11277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11278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279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11290" name="Group 26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1292" name="AutoShape 28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1293" name="AutoShape 29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1291" name="Text Box 27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11280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11286" name="Group 22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1288" name="AutoShape 24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1289" name="AutoShape 25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1287" name="Text Box 23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11281" name="Rectangle 17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1282" name="Rectangle 18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1283" name="Rectangle 1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1284" name="Rectangle 20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1285" name="Rectangle 21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702596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2291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2318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19" name="Text Box 31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2321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322" name="Text Box 34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2295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2297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12300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12301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12302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303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12314" name="Group 26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2316" name="AutoShape 28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2317" name="AutoShape 29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2315" name="Text Box 27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12304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12310" name="Group 22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2312" name="AutoShape 24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2313" name="AutoShape 25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2311" name="Text Box 23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12305" name="Rectangle 17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2306" name="Rectangle 18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2307" name="Rectangle 1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2308" name="Rectangle 20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2309" name="Rectangle 21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5213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7" r:id="rId2"/>
    <p:sldLayoutId id="2147483878" r:id="rId3"/>
    <p:sldLayoutId id="2147483879" r:id="rId4"/>
    <p:sldLayoutId id="2147483880" r:id="rId5"/>
    <p:sldLayoutId id="2147483881" r:id="rId6"/>
    <p:sldLayoutId id="2147483882" r:id="rId7"/>
    <p:sldLayoutId id="2147483883" r:id="rId8"/>
    <p:sldLayoutId id="2147483884" r:id="rId9"/>
    <p:sldLayoutId id="2147483885" r:id="rId10"/>
    <p:sldLayoutId id="2147483886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3315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6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3343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44" name="Text Box 32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3346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347" name="Text Box 35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3319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0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3321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13324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13325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13326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327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13339" name="Group 27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3341" name="AutoShape 29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3342" name="AutoShape 30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3340" name="Text Box 28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13328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13335" name="Group 23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3337" name="AutoShape 25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3338" name="AutoShape 26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3336" name="Text Box 24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0" y="2781300"/>
            <a:ext cx="17272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/>
              <a:t>1/ Définition</a:t>
            </a:r>
          </a:p>
          <a:p>
            <a:r>
              <a:rPr lang="fr-FR" altLang="fr-FR" sz="1400"/>
              <a:t>2/ Principe</a:t>
            </a:r>
          </a:p>
          <a:p>
            <a:r>
              <a:rPr lang="fr-FR" altLang="fr-FR" sz="1400"/>
              <a:t>3/ Caractérisation</a:t>
            </a:r>
          </a:p>
          <a:p>
            <a:r>
              <a:rPr lang="fr-FR" altLang="fr-FR" sz="1400"/>
              <a:t>4/ Exemple</a:t>
            </a:r>
          </a:p>
          <a:p>
            <a:r>
              <a:rPr lang="fr-FR" altLang="fr-FR" sz="1400"/>
              <a:t>5/ Conclusion</a:t>
            </a:r>
          </a:p>
          <a:p>
            <a:r>
              <a:rPr lang="fr-FR" altLang="fr-FR" sz="1400"/>
              <a:t>6/ Interrelation</a:t>
            </a:r>
          </a:p>
          <a:p>
            <a:r>
              <a:rPr lang="fr-FR" altLang="fr-FR" sz="1400"/>
              <a:t>7/ Lexique</a:t>
            </a:r>
          </a:p>
          <a:p>
            <a:r>
              <a:rPr lang="fr-FR" altLang="fr-FR" sz="1400"/>
              <a:t>8/ Sources</a:t>
            </a:r>
          </a:p>
          <a:p>
            <a:endParaRPr lang="fr-FR" altLang="fr-FR"/>
          </a:p>
        </p:txBody>
      </p:sp>
      <p:sp>
        <p:nvSpPr>
          <p:cNvPr id="13330" name="Rectangle 1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3331" name="Rectangle 19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3332" name="Rectangle 20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3333" name="Rectangle 21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3334" name="Rectangle 22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defTabSz="457200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en-US" altLang="fr-FR"/>
              <a:t>‹N°›</a:t>
            </a:r>
          </a:p>
          <a:p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6368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4339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340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4366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67" name="Text Box 31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4369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370" name="Text Box 34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4343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4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4345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14348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14349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14350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351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14362" name="Group 26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4364" name="AutoShape 28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4365" name="AutoShape 29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4363" name="Text Box 27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14352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14358" name="Group 22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4360" name="AutoShape 24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4361" name="AutoShape 25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4359" name="Text Box 23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14353" name="Rectangle 17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4354" name="Rectangle 18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4355" name="Rectangle 1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4356" name="Rectangle 20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4357" name="Rectangle 21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213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5363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5366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5390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1" name="Text Box 31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5393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394" name="Text Box 34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5367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8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5369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15372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15373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15374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75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15386" name="Group 26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5388" name="AutoShape 28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5389" name="AutoShape 29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5387" name="Text Box 27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15376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15382" name="Group 22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5384" name="AutoShape 24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5385" name="AutoShape 25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5383" name="Text Box 23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15377" name="Rectangle 17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5378" name="Rectangle 18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5379" name="Rectangle 1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5380" name="Rectangle 20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5381" name="Rectangle 21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833896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6387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388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6390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6414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415" name="Text Box 31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6417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6418" name="Text Box 34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6391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2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6393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16396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16397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16398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399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16410" name="Group 26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6412" name="AutoShape 28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6413" name="AutoShape 29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6411" name="Text Box 27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16400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16406" name="Group 22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6408" name="AutoShape 24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6409" name="AutoShape 25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6407" name="Text Box 23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16401" name="Rectangle 17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6402" name="Rectangle 18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6403" name="Rectangle 1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6404" name="Rectangle 20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6405" name="Rectangle 21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126317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1" r:id="rId2"/>
    <p:sldLayoutId id="2147483922" r:id="rId3"/>
    <p:sldLayoutId id="2147483923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7411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412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7438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39" name="Text Box 31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7441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442" name="Text Box 34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7415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6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17417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17420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17421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17422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23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17434" name="Group 26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7436" name="AutoShape 28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7437" name="AutoShape 29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7435" name="Text Box 27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17424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17430" name="Group 22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17432" name="AutoShape 24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17433" name="AutoShape 25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17431" name="Text Box 23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17425" name="Rectangle 17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7426" name="Rectangle 18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7427" name="Rectangle 1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7428" name="Rectangle 20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7429" name="Rectangle 21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113657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8435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436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8447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448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8450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451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8439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40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-36513" y="2663825"/>
            <a:ext cx="16192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200"/>
              <a:t>1/ Historique</a:t>
            </a:r>
          </a:p>
          <a:p>
            <a:r>
              <a:rPr lang="fr-FR" altLang="fr-FR" sz="1200"/>
              <a:t>2/ Principe de l’ESCA</a:t>
            </a:r>
          </a:p>
          <a:p>
            <a:r>
              <a:rPr lang="fr-FR" altLang="fr-FR" sz="1200"/>
              <a:t>3/ Appareillage</a:t>
            </a:r>
          </a:p>
          <a:p>
            <a:r>
              <a:rPr lang="fr-FR" altLang="fr-FR" sz="1200"/>
              <a:t>4/ La Photo émission</a:t>
            </a:r>
          </a:p>
          <a:p>
            <a:r>
              <a:rPr lang="fr-FR" altLang="fr-FR" sz="1200"/>
              <a:t>5/ Analyseur hémisphérique</a:t>
            </a:r>
          </a:p>
          <a:p>
            <a:r>
              <a:rPr lang="fr-FR" altLang="fr-FR" sz="1200"/>
              <a:t>6/ Exploitation des résultats</a:t>
            </a:r>
          </a:p>
          <a:p>
            <a:r>
              <a:rPr lang="fr-FR" altLang="fr-FR" sz="1200"/>
              <a:t>7/ Conclusion</a:t>
            </a:r>
          </a:p>
          <a:p>
            <a:r>
              <a:rPr lang="fr-FR" altLang="fr-FR" sz="1200"/>
              <a:t>8/ Interrelations</a:t>
            </a:r>
          </a:p>
          <a:p>
            <a:r>
              <a:rPr lang="fr-FR" altLang="fr-FR" sz="1200"/>
              <a:t>9/ Lexique</a:t>
            </a:r>
          </a:p>
          <a:p>
            <a:r>
              <a:rPr lang="fr-FR" altLang="fr-FR" sz="1200"/>
              <a:t>10/ Sources</a:t>
            </a:r>
          </a:p>
        </p:txBody>
      </p:sp>
      <p:sp>
        <p:nvSpPr>
          <p:cNvPr id="18442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8443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8444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8445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8446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3440684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19459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460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19471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472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19474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475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19463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4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19465" name="Rectangle 9"/>
          <p:cNvSpPr>
            <a:spLocks noChangeArrowheads="1"/>
          </p:cNvSpPr>
          <p:nvPr userDrawn="1"/>
        </p:nvSpPr>
        <p:spPr bwMode="auto">
          <a:xfrm>
            <a:off x="-36513" y="2663825"/>
            <a:ext cx="16192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200"/>
              <a:t>1/ Historique</a:t>
            </a:r>
          </a:p>
          <a:p>
            <a:r>
              <a:rPr lang="fr-FR" altLang="fr-FR" sz="1200"/>
              <a:t>2/ Principe de l’ESCA</a:t>
            </a:r>
          </a:p>
          <a:p>
            <a:r>
              <a:rPr lang="fr-FR" altLang="fr-FR" sz="1200"/>
              <a:t>3/ Appareillage</a:t>
            </a:r>
          </a:p>
          <a:p>
            <a:r>
              <a:rPr lang="fr-FR" altLang="fr-FR" sz="1200"/>
              <a:t>4/ La Photo émission</a:t>
            </a:r>
          </a:p>
          <a:p>
            <a:r>
              <a:rPr lang="fr-FR" altLang="fr-FR" sz="1200"/>
              <a:t>5/ Analyseur hémisphérique</a:t>
            </a:r>
          </a:p>
          <a:p>
            <a:r>
              <a:rPr lang="fr-FR" altLang="fr-FR" sz="1200"/>
              <a:t>6/ Exploitation des résultats</a:t>
            </a:r>
          </a:p>
          <a:p>
            <a:r>
              <a:rPr lang="fr-FR" altLang="fr-FR" sz="1200"/>
              <a:t>7/ Conclusion</a:t>
            </a:r>
          </a:p>
          <a:p>
            <a:r>
              <a:rPr lang="fr-FR" altLang="fr-FR" sz="1200"/>
              <a:t>8/ Interrelations</a:t>
            </a:r>
          </a:p>
          <a:p>
            <a:r>
              <a:rPr lang="fr-FR" altLang="fr-FR" sz="1200"/>
              <a:t>9/ Lexique</a:t>
            </a:r>
          </a:p>
          <a:p>
            <a:r>
              <a:rPr lang="fr-FR" altLang="fr-FR" sz="1200"/>
              <a:t>10/ Sources</a:t>
            </a:r>
          </a:p>
        </p:txBody>
      </p:sp>
      <p:sp>
        <p:nvSpPr>
          <p:cNvPr id="19466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19467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19468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19469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19470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52208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2052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2053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2054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869394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20483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4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20495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496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20498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499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20487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8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0489" name="Rectangle 9"/>
          <p:cNvSpPr>
            <a:spLocks noChangeArrowheads="1"/>
          </p:cNvSpPr>
          <p:nvPr userDrawn="1"/>
        </p:nvSpPr>
        <p:spPr bwMode="auto">
          <a:xfrm>
            <a:off x="-36513" y="2663825"/>
            <a:ext cx="16192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200"/>
              <a:t>1/ Historique</a:t>
            </a:r>
          </a:p>
          <a:p>
            <a:r>
              <a:rPr lang="fr-FR" altLang="fr-FR" sz="1200"/>
              <a:t>2/ Principe de l’ESCA</a:t>
            </a:r>
          </a:p>
          <a:p>
            <a:r>
              <a:rPr lang="fr-FR" altLang="fr-FR" sz="1200"/>
              <a:t>3/ Appareillage</a:t>
            </a:r>
          </a:p>
          <a:p>
            <a:r>
              <a:rPr lang="fr-FR" altLang="fr-FR" sz="1200"/>
              <a:t>4/ La Photo émission</a:t>
            </a:r>
          </a:p>
          <a:p>
            <a:r>
              <a:rPr lang="fr-FR" altLang="fr-FR" sz="1200"/>
              <a:t>5/ Analyseur hémisphérique</a:t>
            </a:r>
          </a:p>
          <a:p>
            <a:r>
              <a:rPr lang="fr-FR" altLang="fr-FR" sz="1200"/>
              <a:t>6/ Exploitation des résultats</a:t>
            </a:r>
          </a:p>
          <a:p>
            <a:r>
              <a:rPr lang="fr-FR" altLang="fr-FR" sz="1200"/>
              <a:t>7/ Conclusion</a:t>
            </a:r>
          </a:p>
          <a:p>
            <a:r>
              <a:rPr lang="fr-FR" altLang="fr-FR" sz="1200"/>
              <a:t>8/ Interrelations</a:t>
            </a:r>
          </a:p>
          <a:p>
            <a:r>
              <a:rPr lang="fr-FR" altLang="fr-FR" sz="1200"/>
              <a:t>9/ Lexique</a:t>
            </a:r>
          </a:p>
          <a:p>
            <a:r>
              <a:rPr lang="fr-FR" altLang="fr-FR" sz="1200"/>
              <a:t>10/ Sources</a:t>
            </a:r>
          </a:p>
        </p:txBody>
      </p:sp>
      <p:sp>
        <p:nvSpPr>
          <p:cNvPr id="20490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20491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0492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20493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20494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08826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21507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08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1510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21519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20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21522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523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21511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12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1513" name="Rectangle 9"/>
          <p:cNvSpPr>
            <a:spLocks noChangeArrowheads="1"/>
          </p:cNvSpPr>
          <p:nvPr userDrawn="1"/>
        </p:nvSpPr>
        <p:spPr bwMode="auto">
          <a:xfrm>
            <a:off x="-36513" y="2663825"/>
            <a:ext cx="16192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200"/>
              <a:t>1/ Historique</a:t>
            </a:r>
          </a:p>
          <a:p>
            <a:r>
              <a:rPr lang="fr-FR" altLang="fr-FR" sz="1200"/>
              <a:t>2/ Principe de l’ESCA</a:t>
            </a:r>
          </a:p>
          <a:p>
            <a:r>
              <a:rPr lang="fr-FR" altLang="fr-FR" sz="1200"/>
              <a:t>3/ Appareillage</a:t>
            </a:r>
          </a:p>
          <a:p>
            <a:r>
              <a:rPr lang="fr-FR" altLang="fr-FR" sz="1200"/>
              <a:t>4/ La Photo émission</a:t>
            </a:r>
          </a:p>
          <a:p>
            <a:r>
              <a:rPr lang="fr-FR" altLang="fr-FR" sz="1200"/>
              <a:t>5/ Analyseur hémisphérique</a:t>
            </a:r>
          </a:p>
          <a:p>
            <a:r>
              <a:rPr lang="fr-FR" altLang="fr-FR" sz="1200"/>
              <a:t>6/ Exploitation des résultats</a:t>
            </a:r>
          </a:p>
          <a:p>
            <a:r>
              <a:rPr lang="fr-FR" altLang="fr-FR" sz="1200"/>
              <a:t>7/ Conclusion</a:t>
            </a:r>
          </a:p>
          <a:p>
            <a:r>
              <a:rPr lang="fr-FR" altLang="fr-FR" sz="1200"/>
              <a:t>8/ Interrelations</a:t>
            </a:r>
          </a:p>
          <a:p>
            <a:r>
              <a:rPr lang="fr-FR" altLang="fr-FR" sz="1200"/>
              <a:t>9/ Lexique</a:t>
            </a:r>
          </a:p>
          <a:p>
            <a:r>
              <a:rPr lang="fr-FR" altLang="fr-FR" sz="1200"/>
              <a:t>10/ Sources</a:t>
            </a:r>
          </a:p>
        </p:txBody>
      </p:sp>
      <p:sp>
        <p:nvSpPr>
          <p:cNvPr id="21514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21515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1516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21517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21518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57688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22531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532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2534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22543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544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22546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547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22535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6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2537" name="Rectangle 9"/>
          <p:cNvSpPr>
            <a:spLocks noChangeArrowheads="1"/>
          </p:cNvSpPr>
          <p:nvPr userDrawn="1"/>
        </p:nvSpPr>
        <p:spPr bwMode="auto">
          <a:xfrm>
            <a:off x="-36513" y="2663825"/>
            <a:ext cx="16192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200"/>
              <a:t>1/ Historique</a:t>
            </a:r>
          </a:p>
          <a:p>
            <a:r>
              <a:rPr lang="fr-FR" altLang="fr-FR" sz="1200"/>
              <a:t>2/ Principe de l’ESCA</a:t>
            </a:r>
          </a:p>
          <a:p>
            <a:r>
              <a:rPr lang="fr-FR" altLang="fr-FR" sz="1200"/>
              <a:t>3/ Appareillage</a:t>
            </a:r>
          </a:p>
          <a:p>
            <a:r>
              <a:rPr lang="fr-FR" altLang="fr-FR" sz="1200"/>
              <a:t>4/ La Photo émission</a:t>
            </a:r>
          </a:p>
          <a:p>
            <a:r>
              <a:rPr lang="fr-FR" altLang="fr-FR" sz="1200"/>
              <a:t>5/ Analyseur hémisphérique</a:t>
            </a:r>
          </a:p>
          <a:p>
            <a:r>
              <a:rPr lang="fr-FR" altLang="fr-FR" sz="1200"/>
              <a:t>6/ Exploitation des résultats</a:t>
            </a:r>
          </a:p>
          <a:p>
            <a:r>
              <a:rPr lang="fr-FR" altLang="fr-FR" sz="1200"/>
              <a:t>7/ Conclusion</a:t>
            </a:r>
          </a:p>
          <a:p>
            <a:r>
              <a:rPr lang="fr-FR" altLang="fr-FR" sz="1200"/>
              <a:t>8/ Interrelations</a:t>
            </a:r>
          </a:p>
          <a:p>
            <a:r>
              <a:rPr lang="fr-FR" altLang="fr-FR" sz="1200"/>
              <a:t>9/ Lexique</a:t>
            </a:r>
          </a:p>
          <a:p>
            <a:r>
              <a:rPr lang="fr-FR" altLang="fr-FR" sz="1200"/>
              <a:t>10/ Sources</a:t>
            </a:r>
          </a:p>
        </p:txBody>
      </p:sp>
      <p:sp>
        <p:nvSpPr>
          <p:cNvPr id="22538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22539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2540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22541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22542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31134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23555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556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3558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23567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68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23570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3571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23559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0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3561" name="Rectangle 9"/>
          <p:cNvSpPr>
            <a:spLocks noChangeArrowheads="1"/>
          </p:cNvSpPr>
          <p:nvPr userDrawn="1"/>
        </p:nvSpPr>
        <p:spPr bwMode="auto">
          <a:xfrm>
            <a:off x="-36513" y="2663825"/>
            <a:ext cx="16192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200"/>
              <a:t>1/ Historique</a:t>
            </a:r>
          </a:p>
          <a:p>
            <a:r>
              <a:rPr lang="fr-FR" altLang="fr-FR" sz="1200"/>
              <a:t>2/ Principe de l’ESCA</a:t>
            </a:r>
          </a:p>
          <a:p>
            <a:r>
              <a:rPr lang="fr-FR" altLang="fr-FR" sz="1200"/>
              <a:t>3/ Appareillage</a:t>
            </a:r>
          </a:p>
          <a:p>
            <a:r>
              <a:rPr lang="fr-FR" altLang="fr-FR" sz="1200"/>
              <a:t>4/ La Photo émission</a:t>
            </a:r>
          </a:p>
          <a:p>
            <a:r>
              <a:rPr lang="fr-FR" altLang="fr-FR" sz="1200"/>
              <a:t>5/ Analyseur hémisphérique</a:t>
            </a:r>
          </a:p>
          <a:p>
            <a:r>
              <a:rPr lang="fr-FR" altLang="fr-FR" sz="1200"/>
              <a:t>6/ Exploitation des résultats</a:t>
            </a:r>
          </a:p>
          <a:p>
            <a:r>
              <a:rPr lang="fr-FR" altLang="fr-FR" sz="1200"/>
              <a:t>7/ Conclusion</a:t>
            </a:r>
          </a:p>
          <a:p>
            <a:r>
              <a:rPr lang="fr-FR" altLang="fr-FR" sz="1200"/>
              <a:t>8/ Interrelations</a:t>
            </a:r>
          </a:p>
          <a:p>
            <a:r>
              <a:rPr lang="fr-FR" altLang="fr-FR" sz="1200"/>
              <a:t>9/ Lexique</a:t>
            </a:r>
          </a:p>
          <a:p>
            <a:r>
              <a:rPr lang="fr-FR" altLang="fr-FR" sz="1200"/>
              <a:t>10/ Sources</a:t>
            </a:r>
          </a:p>
        </p:txBody>
      </p:sp>
      <p:sp>
        <p:nvSpPr>
          <p:cNvPr id="23562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23563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3564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23565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23566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7218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24579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580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24591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592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24594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595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24583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4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4585" name="Rectangle 9"/>
          <p:cNvSpPr>
            <a:spLocks noChangeArrowheads="1"/>
          </p:cNvSpPr>
          <p:nvPr userDrawn="1"/>
        </p:nvSpPr>
        <p:spPr bwMode="auto">
          <a:xfrm>
            <a:off x="-36513" y="2663825"/>
            <a:ext cx="16192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200"/>
              <a:t>1/ Historique</a:t>
            </a:r>
          </a:p>
          <a:p>
            <a:r>
              <a:rPr lang="fr-FR" altLang="fr-FR" sz="1200"/>
              <a:t>2/ Principe de l’ESCA</a:t>
            </a:r>
          </a:p>
          <a:p>
            <a:r>
              <a:rPr lang="fr-FR" altLang="fr-FR" sz="1200"/>
              <a:t>3/ Appareillage</a:t>
            </a:r>
          </a:p>
          <a:p>
            <a:r>
              <a:rPr lang="fr-FR" altLang="fr-FR" sz="1200"/>
              <a:t>4/ La Photo émission</a:t>
            </a:r>
          </a:p>
          <a:p>
            <a:r>
              <a:rPr lang="fr-FR" altLang="fr-FR" sz="1200"/>
              <a:t>5/ Analyseur hémisphérique</a:t>
            </a:r>
          </a:p>
          <a:p>
            <a:r>
              <a:rPr lang="fr-FR" altLang="fr-FR" sz="1200"/>
              <a:t>6/ Exploitation des résultats</a:t>
            </a:r>
          </a:p>
          <a:p>
            <a:r>
              <a:rPr lang="fr-FR" altLang="fr-FR" sz="1200"/>
              <a:t>7/ Conclusion</a:t>
            </a:r>
          </a:p>
          <a:p>
            <a:r>
              <a:rPr lang="fr-FR" altLang="fr-FR" sz="1200"/>
              <a:t>8/ Interrelations</a:t>
            </a:r>
          </a:p>
          <a:p>
            <a:r>
              <a:rPr lang="fr-FR" altLang="fr-FR" sz="1200"/>
              <a:t>9/ Lexique</a:t>
            </a:r>
          </a:p>
          <a:p>
            <a:r>
              <a:rPr lang="fr-FR" altLang="fr-FR" sz="1200"/>
              <a:t>10/ Sources</a:t>
            </a:r>
          </a:p>
        </p:txBody>
      </p:sp>
      <p:sp>
        <p:nvSpPr>
          <p:cNvPr id="24586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24587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4588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24589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24590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57673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25603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604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25615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6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25618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5619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25607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8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5609" name="Rectangle 9"/>
          <p:cNvSpPr>
            <a:spLocks noChangeArrowheads="1"/>
          </p:cNvSpPr>
          <p:nvPr userDrawn="1"/>
        </p:nvSpPr>
        <p:spPr bwMode="auto">
          <a:xfrm>
            <a:off x="-36513" y="2663825"/>
            <a:ext cx="16192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200"/>
              <a:t>1/ Historique</a:t>
            </a:r>
          </a:p>
          <a:p>
            <a:r>
              <a:rPr lang="fr-FR" altLang="fr-FR" sz="1200"/>
              <a:t>2/ Principe de l’ESCA</a:t>
            </a:r>
          </a:p>
          <a:p>
            <a:r>
              <a:rPr lang="fr-FR" altLang="fr-FR" sz="1200"/>
              <a:t>3/ Appareillage</a:t>
            </a:r>
          </a:p>
          <a:p>
            <a:r>
              <a:rPr lang="fr-FR" altLang="fr-FR" sz="1200"/>
              <a:t>4/ La Photo émission</a:t>
            </a:r>
          </a:p>
          <a:p>
            <a:r>
              <a:rPr lang="fr-FR" altLang="fr-FR" sz="1200"/>
              <a:t>5/ Analyseur hémisphérique</a:t>
            </a:r>
          </a:p>
          <a:p>
            <a:r>
              <a:rPr lang="fr-FR" altLang="fr-FR" sz="1200"/>
              <a:t>6/ Exploitation des résultats</a:t>
            </a:r>
          </a:p>
          <a:p>
            <a:r>
              <a:rPr lang="fr-FR" altLang="fr-FR" sz="1200"/>
              <a:t>7/ Conclusion</a:t>
            </a:r>
          </a:p>
          <a:p>
            <a:r>
              <a:rPr lang="fr-FR" altLang="fr-FR" sz="1200"/>
              <a:t>8/ Interrelations</a:t>
            </a:r>
          </a:p>
          <a:p>
            <a:r>
              <a:rPr lang="fr-FR" altLang="fr-FR" sz="1200"/>
              <a:t>9/ Lexique</a:t>
            </a:r>
          </a:p>
          <a:p>
            <a:r>
              <a:rPr lang="fr-FR" altLang="fr-FR" sz="1200"/>
              <a:t>10/ Sources</a:t>
            </a:r>
          </a:p>
        </p:txBody>
      </p:sp>
      <p:sp>
        <p:nvSpPr>
          <p:cNvPr id="25610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25611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5612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25613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25614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186758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26627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628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6630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26639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40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26642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643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26631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2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6633" name="Rectangle 9"/>
          <p:cNvSpPr>
            <a:spLocks noChangeArrowheads="1"/>
          </p:cNvSpPr>
          <p:nvPr userDrawn="1"/>
        </p:nvSpPr>
        <p:spPr bwMode="auto">
          <a:xfrm>
            <a:off x="-36513" y="2663825"/>
            <a:ext cx="16192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200"/>
              <a:t>1/ Historique</a:t>
            </a:r>
          </a:p>
          <a:p>
            <a:r>
              <a:rPr lang="fr-FR" altLang="fr-FR" sz="1200"/>
              <a:t>2/ Principe de l’ESCA</a:t>
            </a:r>
          </a:p>
          <a:p>
            <a:r>
              <a:rPr lang="fr-FR" altLang="fr-FR" sz="1200"/>
              <a:t>3/ Appareillage</a:t>
            </a:r>
          </a:p>
          <a:p>
            <a:r>
              <a:rPr lang="fr-FR" altLang="fr-FR" sz="1200"/>
              <a:t>4/ La Photo émission</a:t>
            </a:r>
          </a:p>
          <a:p>
            <a:r>
              <a:rPr lang="fr-FR" altLang="fr-FR" sz="1200"/>
              <a:t>5/ Analyseur hémisphérique</a:t>
            </a:r>
          </a:p>
          <a:p>
            <a:r>
              <a:rPr lang="fr-FR" altLang="fr-FR" sz="1200"/>
              <a:t>6/ Exploitation des résultats</a:t>
            </a:r>
          </a:p>
          <a:p>
            <a:r>
              <a:rPr lang="fr-FR" altLang="fr-FR" sz="1200"/>
              <a:t>7/ Conclusion</a:t>
            </a:r>
          </a:p>
          <a:p>
            <a:r>
              <a:rPr lang="fr-FR" altLang="fr-FR" sz="1200"/>
              <a:t>8/ Interrelations</a:t>
            </a:r>
          </a:p>
          <a:p>
            <a:r>
              <a:rPr lang="fr-FR" altLang="fr-FR" sz="1200"/>
              <a:t>9/ Lexique</a:t>
            </a:r>
          </a:p>
          <a:p>
            <a:r>
              <a:rPr lang="fr-FR" altLang="fr-FR" sz="1200"/>
              <a:t>10/ Sources</a:t>
            </a:r>
          </a:p>
        </p:txBody>
      </p:sp>
      <p:sp>
        <p:nvSpPr>
          <p:cNvPr id="26634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26635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6636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26637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26638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65669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27651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652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27654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27663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664" name="Text Box 16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27666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667" name="Text Box 19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27655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sp>
        <p:nvSpPr>
          <p:cNvPr id="27657" name="Rectangle 9"/>
          <p:cNvSpPr>
            <a:spLocks noChangeArrowheads="1"/>
          </p:cNvSpPr>
          <p:nvPr userDrawn="1"/>
        </p:nvSpPr>
        <p:spPr bwMode="auto">
          <a:xfrm>
            <a:off x="-36513" y="2663825"/>
            <a:ext cx="1619251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200"/>
              <a:t>1/ Historique</a:t>
            </a:r>
          </a:p>
          <a:p>
            <a:r>
              <a:rPr lang="fr-FR" altLang="fr-FR" sz="1200"/>
              <a:t>2/ Principe de l’ESCA</a:t>
            </a:r>
          </a:p>
          <a:p>
            <a:r>
              <a:rPr lang="fr-FR" altLang="fr-FR" sz="1200"/>
              <a:t>3/ Appareillage</a:t>
            </a:r>
          </a:p>
          <a:p>
            <a:r>
              <a:rPr lang="fr-FR" altLang="fr-FR" sz="1200"/>
              <a:t>4/ La Photo émission</a:t>
            </a:r>
          </a:p>
          <a:p>
            <a:r>
              <a:rPr lang="fr-FR" altLang="fr-FR" sz="1200"/>
              <a:t>5/ Analyseur hémisphérique</a:t>
            </a:r>
          </a:p>
          <a:p>
            <a:r>
              <a:rPr lang="fr-FR" altLang="fr-FR" sz="1200"/>
              <a:t>6/ Exploitation des résultats</a:t>
            </a:r>
          </a:p>
          <a:p>
            <a:r>
              <a:rPr lang="fr-FR" altLang="fr-FR" sz="1200"/>
              <a:t>7/ Conclusion</a:t>
            </a:r>
          </a:p>
          <a:p>
            <a:r>
              <a:rPr lang="fr-FR" altLang="fr-FR" sz="1200"/>
              <a:t>8/ Interrelations</a:t>
            </a:r>
          </a:p>
          <a:p>
            <a:r>
              <a:rPr lang="fr-FR" altLang="fr-FR" sz="1200"/>
              <a:t>9/ Lexique</a:t>
            </a:r>
          </a:p>
          <a:p>
            <a:r>
              <a:rPr lang="fr-FR" altLang="fr-FR" sz="1200"/>
              <a:t>10/ Sources</a:t>
            </a:r>
          </a:p>
        </p:txBody>
      </p:sp>
      <p:sp>
        <p:nvSpPr>
          <p:cNvPr id="27658" name="Rectangle 10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27659" name="Rectangle 11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27660" name="Rectangle 12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27661" name="Rectangle 13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27662" name="Rectangle 14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65088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fr-FR" smtClean="0"/>
              <a:t>10/03/2010</a:t>
            </a:r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altLang="fr-FR" smtClean="0"/>
              <a:t>CHARROIN Julien - SENG Kes Albert</a:t>
            </a:r>
            <a:endParaRPr lang="fr-FR" alt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altLang="fr-FR" smtClean="0"/>
              <a:t>‹N°›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81702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3" r:id="rId1"/>
    <p:sldLayoutId id="2147484054" r:id="rId2"/>
    <p:sldLayoutId id="2147484055" r:id="rId3"/>
    <p:sldLayoutId id="2147484056" r:id="rId4"/>
    <p:sldLayoutId id="2147484057" r:id="rId5"/>
    <p:sldLayoutId id="2147484058" r:id="rId6"/>
    <p:sldLayoutId id="2147484059" r:id="rId7"/>
    <p:sldLayoutId id="2147484060" r:id="rId8"/>
    <p:sldLayoutId id="2147484061" r:id="rId9"/>
    <p:sldLayoutId id="2147484062" r:id="rId10"/>
    <p:sldLayoutId id="2147484063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round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1" dir="12900231" algn="tl" rotWithShape="0">
              <a:srgbClr val="000000">
                <a:alpha val="46999"/>
              </a:srgbClr>
            </a:outerShdw>
          </a:effectLst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3076" name="AutoShape 4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0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7" name="AutoShape 5"/>
          <p:cNvGrpSpPr>
            <a:grpSpLocks/>
          </p:cNvGrpSpPr>
          <p:nvPr/>
        </p:nvGrpSpPr>
        <p:grpSpPr bwMode="auto">
          <a:xfrm>
            <a:off x="4383088" y="6248400"/>
            <a:ext cx="4760912" cy="609600"/>
            <a:chOff x="2761" y="3936"/>
            <a:chExt cx="2999" cy="384"/>
          </a:xfrm>
        </p:grpSpPr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3936"/>
              <a:ext cx="2999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 rot="10800000">
              <a:off x="2760" y="3918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3080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3081" name="Rectangle 9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3082" name="Rectangle 10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3083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3084" name="Rectangle 12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294863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4099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00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4102" name="Rectangle 6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4103" name="Rectangle 7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4104" name="Rectangle 8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4105" name="Rectangle 9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4106" name="Rectangle 10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  <p:grpSp>
        <p:nvGrpSpPr>
          <p:cNvPr id="4107" name="Group 1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4110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1" name="Text Box 15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4113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14" name="Text Box 18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4108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9" name="AutoShape 13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5402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5124" name="Rectangle 4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5125" name="Rectangle 5"/>
          <p:cNvSpPr>
            <a:spLocks noGrp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5126" name="Rectangle 6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03592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hf sldNum="0" hdr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2"/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>
            <a:solidFill>
              <a:srgbClr val="C0C0C0"/>
            </a:solidFill>
            <a:round/>
            <a:headEnd/>
            <a:tailEnd/>
          </a:ln>
          <a:effectLst>
            <a:outerShdw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/>
          <a:lstStyle/>
          <a:p>
            <a:endParaRPr lang="fr-FR"/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dist="6351" dir="12900231" algn="tl" rotWithShape="0">
              <a:srgbClr val="000000">
                <a:alpha val="46999"/>
              </a:srgbClr>
            </a:outerShdw>
          </a:effectLst>
        </p:spPr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en-US" altLang="fr-FR">
              <a:solidFill>
                <a:srgbClr val="FFFFFF"/>
              </a:solidFill>
            </a:endParaRPr>
          </a:p>
        </p:txBody>
      </p:sp>
      <p:sp>
        <p:nvSpPr>
          <p:cNvPr id="6148" name="AutoShape 4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0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17" name="AutoShape 5"/>
          <p:cNvGrpSpPr>
            <a:grpSpLocks/>
          </p:cNvGrpSpPr>
          <p:nvPr/>
        </p:nvGrpSpPr>
        <p:grpSpPr bwMode="auto">
          <a:xfrm>
            <a:off x="4383088" y="6248400"/>
            <a:ext cx="4760912" cy="609600"/>
            <a:chOff x="2761" y="3936"/>
            <a:chExt cx="2999" cy="384"/>
          </a:xfrm>
        </p:grpSpPr>
        <p:pic>
          <p:nvPicPr>
            <p:cNvPr id="6149" name="Picture 5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3936"/>
              <a:ext cx="2999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50" name="Text Box 6"/>
            <p:cNvSpPr txBox="1">
              <a:spLocks noChangeArrowheads="1"/>
            </p:cNvSpPr>
            <p:nvPr/>
          </p:nvSpPr>
          <p:spPr bwMode="auto">
            <a:xfrm rot="10800000">
              <a:off x="2760" y="3918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sp>
        <p:nvSpPr>
          <p:cNvPr id="6152" name="Rectangl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6153" name="Rectangle 9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6154" name="Rectangle 10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6155" name="Rectangle 11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6156" name="Rectangle 12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356350"/>
            <a:ext cx="609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47931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7171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72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7174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7198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199" name="Text Box 31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7201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202" name="Text Box 34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7175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6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7177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7180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7181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7182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83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7194" name="Group 26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7196" name="AutoShape 28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7197" name="AutoShape 29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7195" name="Text Box 27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7184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7190" name="Group 22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7192" name="AutoShape 24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7193" name="AutoShape 25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7191" name="Text Box 23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7185" name="Rectangle 17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7186" name="Rectangle 18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7187" name="Rectangle 1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7188" name="Rectangle 20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7189" name="Rectangle 21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4288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8195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196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8198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8223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24" name="Text Box 32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8226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27" name="Text Box 35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8199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0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8201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8204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8205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8206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07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8219" name="Group 27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8221" name="AutoShape 29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8222" name="AutoShape 30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8220" name="Text Box 28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8208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8215" name="Group 23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8217" name="AutoShape 25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8218" name="AutoShape 26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8216" name="Text Box 24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8209" name="Rectangle 17"/>
          <p:cNvSpPr>
            <a:spLocks noChangeArrowheads="1"/>
          </p:cNvSpPr>
          <p:nvPr/>
        </p:nvSpPr>
        <p:spPr bwMode="auto">
          <a:xfrm>
            <a:off x="0" y="2924175"/>
            <a:ext cx="1619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altLang="fr-FR" sz="1400"/>
              <a:t>1/ Définition</a:t>
            </a:r>
          </a:p>
          <a:p>
            <a:r>
              <a:rPr lang="fr-FR" altLang="fr-FR" sz="1400"/>
              <a:t>2/ Principe</a:t>
            </a:r>
          </a:p>
          <a:p>
            <a:r>
              <a:rPr lang="fr-FR" altLang="fr-FR" sz="1400"/>
              <a:t>3/ Caractérisation</a:t>
            </a:r>
          </a:p>
          <a:p>
            <a:r>
              <a:rPr lang="fr-FR" altLang="fr-FR" sz="1400"/>
              <a:t>4/ Exemple</a:t>
            </a:r>
          </a:p>
          <a:p>
            <a:r>
              <a:rPr lang="fr-FR" altLang="fr-FR" sz="1400"/>
              <a:t>5/ Conclusion</a:t>
            </a:r>
          </a:p>
          <a:p>
            <a:r>
              <a:rPr lang="fr-FR" altLang="fr-FR" sz="1400"/>
              <a:t>6/ Interrelation</a:t>
            </a:r>
          </a:p>
          <a:p>
            <a:r>
              <a:rPr lang="fr-FR" altLang="fr-FR" sz="1400"/>
              <a:t>7/ Lexique</a:t>
            </a:r>
          </a:p>
          <a:p>
            <a:r>
              <a:rPr lang="fr-FR" altLang="fr-FR" sz="1400"/>
              <a:t>8/ Sources</a:t>
            </a:r>
          </a:p>
        </p:txBody>
      </p:sp>
      <p:sp>
        <p:nvSpPr>
          <p:cNvPr id="8210" name="Rectangle 1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8211" name="Rectangle 19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8212" name="Rectangle 20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8213" name="Rectangle 21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8214" name="Rectangle 22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713833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/>
            <a:gdLst>
              <a:gd name="T0" fmla="*/ 9525 w 5772"/>
              <a:gd name="T1" fmla="*/ 3175 h 656"/>
              <a:gd name="T2" fmla="*/ 4035425 w 5772"/>
              <a:gd name="T3" fmla="*/ 0 h 656"/>
              <a:gd name="T4" fmla="*/ 6943725 w 5772"/>
              <a:gd name="T5" fmla="*/ 582613 h 656"/>
              <a:gd name="T6" fmla="*/ 9153525 w 5772"/>
              <a:gd name="T7" fmla="*/ 87313 h 656"/>
              <a:gd name="T8" fmla="*/ 9163050 w 5772"/>
              <a:gd name="T9" fmla="*/ 338138 h 656"/>
              <a:gd name="T10" fmla="*/ 6829425 w 5772"/>
              <a:gd name="T11" fmla="*/ 696913 h 656"/>
              <a:gd name="T12" fmla="*/ 2362200 w 5772"/>
              <a:gd name="T13" fmla="*/ 319088 h 656"/>
              <a:gd name="T14" fmla="*/ 0 w 5772"/>
              <a:gd name="T15" fmla="*/ 1041401 h 656"/>
              <a:gd name="T16" fmla="*/ 9525 w 5772"/>
              <a:gd name="T17" fmla="*/ 3175 h 6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772"/>
              <a:gd name="T28" fmla="*/ 0 h 656"/>
              <a:gd name="T29" fmla="*/ 5772 w 5772"/>
              <a:gd name="T30" fmla="*/ 656 h 6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0079AF">
                  <a:alpha val="45000"/>
                </a:srgbClr>
              </a:gs>
              <a:gs pos="100000">
                <a:srgbClr val="00A6FB">
                  <a:alpha val="54999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r-FR"/>
          </a:p>
        </p:txBody>
      </p:sp>
      <p:grpSp>
        <p:nvGrpSpPr>
          <p:cNvPr id="8" name="AutoShape 3"/>
          <p:cNvGrpSpPr>
            <a:grpSpLocks/>
          </p:cNvGrpSpPr>
          <p:nvPr/>
        </p:nvGrpSpPr>
        <p:grpSpPr bwMode="auto">
          <a:xfrm>
            <a:off x="4383088" y="-6350"/>
            <a:ext cx="4760912" cy="603250"/>
            <a:chOff x="2761" y="-4"/>
            <a:chExt cx="2999" cy="380"/>
          </a:xfrm>
        </p:grpSpPr>
        <p:pic>
          <p:nvPicPr>
            <p:cNvPr id="9219" name="Picture 3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1" y="-4"/>
              <a:ext cx="2999" cy="3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2760" y="-5"/>
              <a:ext cx="3000" cy="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endParaRPr lang="fr-FR" altLang="fr-FR"/>
            </a:p>
          </p:txBody>
        </p:sp>
      </p:grp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" y="2165"/>
            <a:chExt cx="91805" cy="6492"/>
          </a:xfrm>
        </p:grpSpPr>
        <p:grpSp>
          <p:nvGrpSpPr>
            <p:cNvPr id="12" name="Forme libre 11"/>
            <p:cNvGrpSpPr>
              <a:grpSpLocks/>
            </p:cNvGrpSpPr>
            <p:nvPr/>
          </p:nvGrpSpPr>
          <p:grpSpPr bwMode="auto">
            <a:xfrm>
              <a:off x="-60" y="-115"/>
              <a:ext cx="91317" cy="10509"/>
              <a:chOff x="-60" y="-243"/>
              <a:chExt cx="91318" cy="10485"/>
            </a:xfrm>
          </p:grpSpPr>
          <p:pic>
            <p:nvPicPr>
              <p:cNvPr id="9246" name="Forme libre 11"/>
              <p:cNvPicPr>
                <a:picLocks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-243"/>
                <a:ext cx="91317" cy="104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47" name="Text Box 31"/>
              <p:cNvSpPr txBox="1">
                <a:spLocks noChangeArrowheads="1"/>
              </p:cNvSpPr>
              <p:nvPr/>
            </p:nvSpPr>
            <p:spPr bwMode="auto">
              <a:xfrm rot="21435692">
                <a:off x="-292" y="4224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  <p:grpSp>
          <p:nvGrpSpPr>
            <p:cNvPr id="13" name="Forme libre 12"/>
            <p:cNvGrpSpPr>
              <a:grpSpLocks/>
            </p:cNvGrpSpPr>
            <p:nvPr/>
          </p:nvGrpSpPr>
          <p:grpSpPr bwMode="auto">
            <a:xfrm>
              <a:off x="-60" y="617"/>
              <a:ext cx="91561" cy="9104"/>
              <a:chOff x="-60" y="487"/>
              <a:chExt cx="91561" cy="9083"/>
            </a:xfrm>
          </p:grpSpPr>
          <p:pic>
            <p:nvPicPr>
              <p:cNvPr id="9249" name="Forme libre 12"/>
              <p:cNvPicPr>
                <a:picLocks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60" y="487"/>
                <a:ext cx="91560" cy="908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250" name="Text Box 34"/>
              <p:cNvSpPr txBox="1">
                <a:spLocks noChangeArrowheads="1"/>
              </p:cNvSpPr>
              <p:nvPr/>
            </p:nvSpPr>
            <p:spPr bwMode="auto">
              <a:xfrm rot="21435692">
                <a:off x="-217" y="4959"/>
                <a:ext cx="0" cy="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en-US" altLang="fr-FR"/>
              </a:p>
            </p:txBody>
          </p:sp>
        </p:grpSp>
      </p:grpSp>
      <p:pic>
        <p:nvPicPr>
          <p:cNvPr id="9223" name="Picture 13" descr="Logo_IU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6215063"/>
            <a:ext cx="1893887" cy="53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4" name="AutoShape 8"/>
          <p:cNvSpPr>
            <a:spLocks/>
          </p:cNvSpPr>
          <p:nvPr/>
        </p:nvSpPr>
        <p:spPr bwMode="auto">
          <a:xfrm>
            <a:off x="0" y="2357438"/>
            <a:ext cx="1500188" cy="3000375"/>
          </a:xfrm>
          <a:prstGeom prst="rightBracket">
            <a:avLst>
              <a:gd name="adj" fmla="val 46787"/>
            </a:avLst>
          </a:prstGeom>
          <a:noFill/>
          <a:ln w="19050">
            <a:solidFill>
              <a:srgbClr val="0F6FC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fr-FR" altLang="fr-FR"/>
          </a:p>
        </p:txBody>
      </p:sp>
      <p:pic>
        <p:nvPicPr>
          <p:cNvPr id="9225" name="Picture 61" descr="böj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>
            <a:fillRect/>
          </a:stretch>
        </p:blipFill>
        <p:spPr bwMode="auto">
          <a:xfrm>
            <a:off x="5148263" y="41275"/>
            <a:ext cx="3960812" cy="454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62" descr="böj2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"/>
          <a:stretch>
            <a:fillRect/>
          </a:stretch>
        </p:blipFill>
        <p:spPr bwMode="auto">
          <a:xfrm>
            <a:off x="0" y="908050"/>
            <a:ext cx="20955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63"/>
          <p:cNvSpPr txBox="1">
            <a:spLocks noChangeArrowheads="1"/>
          </p:cNvSpPr>
          <p:nvPr userDrawn="1"/>
        </p:nvSpPr>
        <p:spPr bwMode="auto">
          <a:xfrm rot="16200000">
            <a:off x="-2178050" y="3338513"/>
            <a:ext cx="4968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fr-FR" sz="2000" b="1" dirty="0">
                <a:latin typeface="Tahoma" pitchFamily="34" charset="0"/>
              </a:rPr>
              <a:t>ESAC / XPS</a:t>
            </a:r>
          </a:p>
        </p:txBody>
      </p:sp>
      <p:sp>
        <p:nvSpPr>
          <p:cNvPr id="9228" name="Rectangle 12"/>
          <p:cNvSpPr>
            <a:spLocks noChangeArrowheads="1"/>
          </p:cNvSpPr>
          <p:nvPr userDrawn="1"/>
        </p:nvSpPr>
        <p:spPr bwMode="auto">
          <a:xfrm>
            <a:off x="34925" y="1588"/>
            <a:ext cx="9134475" cy="906462"/>
          </a:xfrm>
          <a:prstGeom prst="rect">
            <a:avLst/>
          </a:prstGeom>
          <a:solidFill>
            <a:schemeClr val="bg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endParaRPr lang="fr-FR" altLang="fr-FR" sz="2400"/>
          </a:p>
        </p:txBody>
      </p:sp>
      <p:sp>
        <p:nvSpPr>
          <p:cNvPr id="9229" name="Rectangle 13"/>
          <p:cNvSpPr>
            <a:spLocks noChangeArrowheads="1"/>
          </p:cNvSpPr>
          <p:nvPr userDrawn="1"/>
        </p:nvSpPr>
        <p:spPr bwMode="auto">
          <a:xfrm>
            <a:off x="6350" y="9525"/>
            <a:ext cx="1612900" cy="104298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fr-FR" altLang="fr-FR"/>
          </a:p>
        </p:txBody>
      </p:sp>
      <p:pic>
        <p:nvPicPr>
          <p:cNvPr id="9230" name="Picture 66" descr="log_IUT">
            <a:hlinkClick r:id="rId19"/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4450"/>
            <a:ext cx="1585912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31" name="Group 15"/>
          <p:cNvGrpSpPr>
            <a:grpSpLocks/>
          </p:cNvGrpSpPr>
          <p:nvPr userDrawn="1"/>
        </p:nvGrpSpPr>
        <p:grpSpPr bwMode="auto">
          <a:xfrm>
            <a:off x="250825" y="6308725"/>
            <a:ext cx="3384550" cy="360363"/>
            <a:chOff x="113" y="4020"/>
            <a:chExt cx="1678" cy="227"/>
          </a:xfrm>
        </p:grpSpPr>
        <p:grpSp>
          <p:nvGrpSpPr>
            <p:cNvPr id="9242" name="Group 26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9244" name="AutoShape 28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9245" name="AutoShape 29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9243" name="Text Box 27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DUC Anthony &amp; RIVIER Cédric</a:t>
              </a:r>
            </a:p>
          </p:txBody>
        </p:sp>
      </p:grpSp>
      <p:grpSp>
        <p:nvGrpSpPr>
          <p:cNvPr id="9232" name="Group 16"/>
          <p:cNvGrpSpPr>
            <a:grpSpLocks/>
          </p:cNvGrpSpPr>
          <p:nvPr userDrawn="1"/>
        </p:nvGrpSpPr>
        <p:grpSpPr bwMode="auto">
          <a:xfrm>
            <a:off x="5651500" y="6308725"/>
            <a:ext cx="3240088" cy="360363"/>
            <a:chOff x="113" y="4020"/>
            <a:chExt cx="1678" cy="227"/>
          </a:xfrm>
        </p:grpSpPr>
        <p:grpSp>
          <p:nvGrpSpPr>
            <p:cNvPr id="9238" name="Group 22"/>
            <p:cNvGrpSpPr>
              <a:grpSpLocks/>
            </p:cNvGrpSpPr>
            <p:nvPr userDrawn="1"/>
          </p:nvGrpSpPr>
          <p:grpSpPr bwMode="auto">
            <a:xfrm>
              <a:off x="113" y="4020"/>
              <a:ext cx="1678" cy="227"/>
              <a:chOff x="113" y="4020"/>
              <a:chExt cx="1678" cy="227"/>
            </a:xfrm>
          </p:grpSpPr>
          <p:sp>
            <p:nvSpPr>
              <p:cNvPr id="9240" name="AutoShape 24"/>
              <p:cNvSpPr>
                <a:spLocks/>
              </p:cNvSpPr>
              <p:nvPr userDrawn="1"/>
            </p:nvSpPr>
            <p:spPr bwMode="auto">
              <a:xfrm>
                <a:off x="113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  <p:sp>
            <p:nvSpPr>
              <p:cNvPr id="9241" name="AutoShape 25"/>
              <p:cNvSpPr>
                <a:spLocks/>
              </p:cNvSpPr>
              <p:nvPr userDrawn="1"/>
            </p:nvSpPr>
            <p:spPr bwMode="auto">
              <a:xfrm rot="10800000">
                <a:off x="1746" y="4020"/>
                <a:ext cx="45" cy="227"/>
              </a:xfrm>
              <a:prstGeom prst="leftBracket">
                <a:avLst>
                  <a:gd name="adj" fmla="val 4203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150800" prstMaterial="legacyMatte">
                <a:bevelT w="13500" h="13500" prst="angle"/>
                <a:bevelB w="13500" h="13500" prst="angle"/>
                <a:extrusionClr>
                  <a:schemeClr val="tx1"/>
                </a:extrusionClr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>
                <a:lvl1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endParaRPr lang="fr-FR" altLang="fr-FR"/>
              </a:p>
            </p:txBody>
          </p:sp>
        </p:grpSp>
        <p:sp>
          <p:nvSpPr>
            <p:cNvPr id="9239" name="Text Box 23"/>
            <p:cNvSpPr txBox="1">
              <a:spLocks noChangeArrowheads="1"/>
            </p:cNvSpPr>
            <p:nvPr userDrawn="1"/>
          </p:nvSpPr>
          <p:spPr bwMode="auto">
            <a:xfrm>
              <a:off x="249" y="4039"/>
              <a:ext cx="140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 anchorCtr="1"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fr-FR" altLang="fr-FR" sz="1400">
                  <a:latin typeface="Times New Roman"/>
                </a:rPr>
                <a:t>Licence Pro Plasturgie 2005-2006</a:t>
              </a:r>
            </a:p>
          </p:txBody>
        </p:sp>
      </p:grpSp>
      <p:sp>
        <p:nvSpPr>
          <p:cNvPr id="9233" name="Rectangle 17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  <a:endParaRPr lang="en-US" altLang="fr-FR" smtClean="0"/>
          </a:p>
        </p:txBody>
      </p:sp>
      <p:sp>
        <p:nvSpPr>
          <p:cNvPr id="9234" name="Rectangle 18"/>
          <p:cNvSpPr>
            <a:spLocks noGrp="1"/>
          </p:cNvSpPr>
          <p:nvPr>
            <p:ph type="body" idx="1"/>
          </p:nvPr>
        </p:nvSpPr>
        <p:spPr bwMode="auto">
          <a:xfrm>
            <a:off x="1500188" y="1935163"/>
            <a:ext cx="7186612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9235" name="Rectangle 19"/>
          <p:cNvSpPr>
            <a:spLocks noGrp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10/03/2010</a:t>
            </a:r>
          </a:p>
        </p:txBody>
      </p:sp>
      <p:sp>
        <p:nvSpPr>
          <p:cNvPr id="9236" name="Rectangle 20"/>
          <p:cNvSpPr>
            <a:spLocks noGrp="1"/>
          </p:cNvSpPr>
          <p:nvPr>
            <p:ph type="ftr" sz="quarter" idx="3"/>
          </p:nvPr>
        </p:nvSpPr>
        <p:spPr bwMode="auto">
          <a:xfrm>
            <a:off x="2667000" y="6356350"/>
            <a:ext cx="44053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9237" name="Rectangle 21"/>
          <p:cNvSpPr>
            <a:spLocks noGrp="1"/>
          </p:cNvSpPr>
          <p:nvPr>
            <p:ph type="sldNum" sz="quarter" idx="4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fontAlgn="base">
              <a:spcBef>
                <a:spcPct val="0"/>
              </a:spcBef>
              <a:spcAft>
                <a:spcPct val="0"/>
              </a:spcAft>
              <a:defRPr sz="1200">
                <a:solidFill>
                  <a:srgbClr val="1D4577"/>
                </a:solidFill>
                <a:latin typeface="+mn-lt"/>
                <a:cs typeface="+mn-cs"/>
              </a:defRPr>
            </a:lvl1pPr>
          </a:lstStyle>
          <a:p>
            <a:r>
              <a:rPr lang="fr-FR" altLang="fr-FR"/>
              <a:t>‹N°›</a:t>
            </a:r>
          </a:p>
        </p:txBody>
      </p:sp>
    </p:spTree>
    <p:extLst>
      <p:ext uri="{BB962C8B-B14F-4D97-AF65-F5344CB8AC3E}">
        <p14:creationId xmlns:p14="http://schemas.microsoft.com/office/powerpoint/2010/main" val="186610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09DD9"/>
        </a:buClr>
        <a:buSzPct val="95000"/>
        <a:buFont typeface="Wingdings 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09DD9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FFFFFF"/>
        </a:buClr>
        <a:buSzPct val="65000"/>
        <a:buFont typeface="Wingdings 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0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urface.com/xps/index.php" TargetMode="External"/><Relationship Id="rId2" Type="http://schemas.openxmlformats.org/officeDocument/2006/relationships/hyperlink" Target="http://www.biophyresearch.com/esca.htm" TargetMode="External"/><Relationship Id="rId1" Type="http://schemas.openxmlformats.org/officeDocument/2006/relationships/slideLayout" Target="../slideLayouts/slideLayout304.xml"/><Relationship Id="rId5" Type="http://schemas.openxmlformats.org/officeDocument/2006/relationships/image" Target="../media/image9.png"/><Relationship Id="rId4" Type="http://schemas.openxmlformats.org/officeDocument/2006/relationships/hyperlink" Target="http://www.sgm.univ-savoie.fr/LP/Caraterisations-mat&#233;riaux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mailto:Lionel.Flandin(at)univ-savoie.fr?subject=Probl%E8me%20sur%20le%20site%20web%20LP%20-%20Caract&#233;risation&amp;Body=Bonjour%20Monsieur," TargetMode="External"/><Relationship Id="rId1" Type="http://schemas.openxmlformats.org/officeDocument/2006/relationships/slideLayout" Target="../slideLayouts/slideLayout304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0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304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0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04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24510" y="3284984"/>
            <a:ext cx="8229600" cy="2087563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lnSpcReduction="10000"/>
          </a:bodyPr>
          <a:lstStyle/>
          <a:p>
            <a:pPr algn="ctr">
              <a:buFontTx/>
              <a:buNone/>
            </a:pPr>
            <a:r>
              <a:rPr lang="fr-FR" altLang="fr-FR" sz="4400" i="1" dirty="0"/>
              <a:t>-</a:t>
            </a:r>
          </a:p>
          <a:p>
            <a:pPr algn="ctr">
              <a:buFontTx/>
              <a:buNone/>
            </a:pPr>
            <a:r>
              <a:rPr lang="fr-FR" altLang="fr-FR" sz="4400" i="1" dirty="0"/>
              <a:t>X-Ray </a:t>
            </a:r>
            <a:r>
              <a:rPr lang="fr-FR" altLang="fr-FR" sz="4400" i="1" dirty="0" err="1"/>
              <a:t>photoelectron</a:t>
            </a:r>
            <a:r>
              <a:rPr lang="fr-FR" altLang="fr-FR" sz="4400" i="1" dirty="0"/>
              <a:t> </a:t>
            </a:r>
            <a:r>
              <a:rPr lang="fr-FR" altLang="fr-FR" sz="4400" i="1" dirty="0" err="1"/>
              <a:t>spectrometry</a:t>
            </a:r>
            <a:r>
              <a:rPr lang="fr-FR" altLang="fr-FR" sz="4400" dirty="0">
                <a:solidFill>
                  <a:srgbClr val="000000"/>
                </a:solidFill>
                <a:latin typeface="Arial Unicode MS"/>
              </a:rPr>
              <a:t> (XPS)</a:t>
            </a:r>
          </a:p>
        </p:txBody>
      </p:sp>
      <p:sp>
        <p:nvSpPr>
          <p:cNvPr id="28675" name="Rectangle 3"/>
          <p:cNvSpPr>
            <a:spLocks noGrp="1"/>
          </p:cNvSpPr>
          <p:nvPr>
            <p:ph type="title" idx="4294967295"/>
          </p:nvPr>
        </p:nvSpPr>
        <p:spPr>
          <a:xfrm>
            <a:off x="449416" y="1839121"/>
            <a:ext cx="8229600" cy="2151063"/>
          </a:xfrm>
        </p:spPr>
        <p:txBody>
          <a:bodyPr/>
          <a:lstStyle/>
          <a:p>
            <a:r>
              <a:rPr lang="en-US" altLang="fr-FR" sz="4400" i="1" dirty="0">
                <a:solidFill>
                  <a:srgbClr val="000000"/>
                </a:solidFill>
              </a:rPr>
              <a:t>Electron spectroscopy for chemical analysis</a:t>
            </a:r>
            <a:r>
              <a:rPr lang="fr-FR" altLang="fr-FR" sz="4400" dirty="0">
                <a:solidFill>
                  <a:srgbClr val="000000"/>
                </a:solidFill>
                <a:latin typeface="Arial Unicode MS"/>
              </a:rPr>
              <a:t>(ESCA)</a:t>
            </a:r>
            <a:r>
              <a:rPr lang="fr-FR" altLang="fr-FR" dirty="0"/>
              <a:t/>
            </a:r>
            <a:br>
              <a:rPr lang="fr-FR" altLang="fr-FR" dirty="0"/>
            </a:br>
            <a:r>
              <a:rPr lang="fr-FR" altLang="fr-FR" dirty="0"/>
              <a:t>			</a:t>
            </a:r>
          </a:p>
        </p:txBody>
      </p:sp>
      <p:sp>
        <p:nvSpPr>
          <p:cNvPr id="28677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-3" y="5750007"/>
            <a:ext cx="9144003" cy="110799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Alexandre </a:t>
            </a:r>
            <a:r>
              <a:rPr lang="fr-FR" sz="2000" b="1" dirty="0" err="1" smtClean="0">
                <a:solidFill>
                  <a:srgbClr val="10069F"/>
                </a:solidFill>
              </a:rPr>
              <a:t>Ceppi</a:t>
            </a:r>
            <a:r>
              <a:rPr lang="fr-FR" sz="2000" b="1" dirty="0" smtClean="0">
                <a:solidFill>
                  <a:srgbClr val="10069F"/>
                </a:solidFill>
              </a:rPr>
              <a:t> – Adrien </a:t>
            </a:r>
            <a:r>
              <a:rPr lang="fr-FR" sz="2000" b="1" dirty="0" err="1" smtClean="0">
                <a:solidFill>
                  <a:srgbClr val="10069F"/>
                </a:solidFill>
              </a:rPr>
              <a:t>Rodde</a:t>
            </a:r>
            <a:endParaRPr lang="fr-FR" sz="2000" b="1" dirty="0" smtClean="0">
              <a:solidFill>
                <a:srgbClr val="10069F"/>
              </a:solidFill>
            </a:endParaRPr>
          </a:p>
          <a:p>
            <a:pPr algn="ctr"/>
            <a:endParaRPr lang="fr-FR" sz="600" b="1" dirty="0" smtClean="0">
              <a:solidFill>
                <a:srgbClr val="10069F"/>
              </a:solidFill>
            </a:endParaRPr>
          </a:p>
          <a:p>
            <a:pPr algn="ctr"/>
            <a:r>
              <a:rPr lang="fr-FR" sz="2000" b="1" dirty="0" smtClean="0">
                <a:solidFill>
                  <a:srgbClr val="10069F"/>
                </a:solidFill>
              </a:rPr>
              <a:t>Licence professionnelle </a:t>
            </a:r>
            <a:r>
              <a:rPr lang="fr-FR" sz="2000" b="1" dirty="0" err="1" smtClean="0">
                <a:solidFill>
                  <a:srgbClr val="10069F"/>
                </a:solidFill>
              </a:rPr>
              <a:t>Polymer</a:t>
            </a:r>
            <a:r>
              <a:rPr lang="fr-FR" sz="2000" b="1" dirty="0" smtClean="0">
                <a:solidFill>
                  <a:srgbClr val="10069F"/>
                </a:solidFill>
              </a:rPr>
              <a:t> Engineering – 2015-2016</a:t>
            </a:r>
          </a:p>
          <a:p>
            <a:pPr algn="ctr"/>
            <a:endParaRPr lang="fr-FR" sz="2000" b="1" dirty="0" smtClean="0">
              <a:solidFill>
                <a:srgbClr val="100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17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451854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Exemples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085260" y="1484784"/>
            <a:ext cx="7186612" cy="4389438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Wingdings 2"/>
              <a:buChar char="—"/>
            </a:pPr>
            <a:r>
              <a:rPr lang="fr-FR" altLang="fr-FR" sz="1800" dirty="0"/>
              <a:t>   </a:t>
            </a:r>
            <a:r>
              <a:rPr lang="fr-FR" altLang="fr-FR" sz="1800" i="1" u="sng" dirty="0"/>
              <a:t>Spectre XPS général d’un échantillon de carbone oxydé</a:t>
            </a:r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800" i="1" u="sng" dirty="0"/>
          </a:p>
          <a:p>
            <a:pPr>
              <a:lnSpc>
                <a:spcPct val="80000"/>
              </a:lnSpc>
              <a:buFont typeface="Wingdings 2"/>
              <a:buChar char="—"/>
            </a:pPr>
            <a:r>
              <a:rPr lang="fr-FR" altLang="fr-FR" sz="1800" dirty="0"/>
              <a:t>Ce spectre général présente 3 pics de natures différentes :</a:t>
            </a:r>
          </a:p>
          <a:p>
            <a:pPr>
              <a:lnSpc>
                <a:spcPct val="80000"/>
              </a:lnSpc>
              <a:buFont typeface="Wingdings 2"/>
              <a:buChar char="—"/>
            </a:pPr>
            <a:r>
              <a:rPr lang="fr-FR" altLang="fr-FR" sz="1800" dirty="0"/>
              <a:t>2 pics de cœur Carbone 1s et Oxygène 1s</a:t>
            </a:r>
          </a:p>
          <a:p>
            <a:pPr>
              <a:lnSpc>
                <a:spcPct val="80000"/>
              </a:lnSpc>
              <a:buFont typeface="Wingdings 2"/>
              <a:buChar char="—"/>
            </a:pPr>
            <a:r>
              <a:rPr lang="fr-FR" altLang="fr-FR" sz="1800" dirty="0"/>
              <a:t>1 transition Auger KLL du Carbone</a:t>
            </a:r>
          </a:p>
        </p:txBody>
      </p:sp>
      <p:pic>
        <p:nvPicPr>
          <p:cNvPr id="37892" name="Picture 6" descr="art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23857"/>
            <a:ext cx="7272337" cy="28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894" name="Text Box 6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10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1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62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altLang="fr-FR"/>
              <a:t>CHARROIN Julien - SENG Kes Albert</a:t>
            </a:r>
            <a:endParaRPr lang="fr-FR" altLang="fr-FR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7000" y="48535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Exploitation des résultats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781050" y="1196974"/>
            <a:ext cx="7524750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fr-FR" altLang="fr-FR" sz="2000" i="1" dirty="0"/>
              <a:t>Étude qualitative</a:t>
            </a:r>
            <a:r>
              <a:rPr lang="fr-FR" altLang="fr-FR" sz="2000" b="1" i="1" dirty="0"/>
              <a:t> :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altLang="fr-FR" sz="2000" b="1" i="1" dirty="0"/>
          </a:p>
          <a:p>
            <a:pPr>
              <a:spcBef>
                <a:spcPct val="20000"/>
              </a:spcBef>
            </a:pPr>
            <a:r>
              <a:rPr lang="fr-FR" altLang="fr-FR" dirty="0"/>
              <a:t>On peut donc déterminer la nature chimique des atomes présents en</a:t>
            </a:r>
          </a:p>
          <a:p>
            <a:pPr>
              <a:spcBef>
                <a:spcPct val="20000"/>
              </a:spcBef>
            </a:pPr>
            <a:r>
              <a:rPr lang="fr-FR" altLang="fr-FR" dirty="0"/>
              <a:t>surface du matériau analysé.</a:t>
            </a:r>
          </a:p>
          <a:p>
            <a:pPr>
              <a:spcBef>
                <a:spcPct val="20000"/>
              </a:spcBef>
            </a:pPr>
            <a:r>
              <a:rPr lang="fr-FR" altLang="fr-FR" dirty="0"/>
              <a:t>Énergie de liaison de chaque pic             Type d’atome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 altLang="fr-FR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altLang="fr-FR" sz="2000" i="1" dirty="0"/>
              <a:t>Étude quantitative ou semi quantitative :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altLang="fr-FR" sz="2000" i="1" dirty="0"/>
          </a:p>
          <a:p>
            <a:pPr>
              <a:spcBef>
                <a:spcPct val="20000"/>
              </a:spcBef>
            </a:pPr>
            <a:r>
              <a:rPr lang="fr-FR" altLang="fr-FR" dirty="0"/>
              <a:t>Cette méthode consiste à compter les électrons émis par les différents</a:t>
            </a:r>
          </a:p>
          <a:p>
            <a:pPr>
              <a:spcBef>
                <a:spcPct val="20000"/>
              </a:spcBef>
            </a:pPr>
            <a:r>
              <a:rPr lang="fr-FR" altLang="fr-FR" dirty="0"/>
              <a:t>constituants du matériau.             Pourcentages atomiques pour chacun des</a:t>
            </a:r>
          </a:p>
          <a:p>
            <a:pPr>
              <a:spcBef>
                <a:spcPct val="20000"/>
              </a:spcBef>
            </a:pPr>
            <a:r>
              <a:rPr lang="fr-FR" altLang="fr-FR" dirty="0"/>
              <a:t>constituants.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endParaRPr lang="fr-FR" altLang="fr-FR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fr-FR" altLang="fr-FR" sz="2000" i="1" dirty="0"/>
              <a:t>Les liaisons chimiques :</a:t>
            </a:r>
          </a:p>
          <a:p>
            <a:pPr>
              <a:lnSpc>
                <a:spcPct val="50000"/>
              </a:lnSpc>
              <a:spcBef>
                <a:spcPct val="20000"/>
              </a:spcBef>
            </a:pPr>
            <a:endParaRPr lang="fr-FR" altLang="fr-FR" b="1" i="1" dirty="0"/>
          </a:p>
          <a:p>
            <a:pPr>
              <a:spcBef>
                <a:spcPct val="20000"/>
              </a:spcBef>
            </a:pPr>
            <a:r>
              <a:rPr lang="fr-FR" altLang="fr-FR" dirty="0"/>
              <a:t>	 La modélisation des résultats permet de définir le type de liaisons</a:t>
            </a:r>
          </a:p>
          <a:p>
            <a:pPr>
              <a:spcBef>
                <a:spcPct val="20000"/>
              </a:spcBef>
            </a:pPr>
            <a:r>
              <a:rPr lang="fr-FR" altLang="fr-FR" dirty="0"/>
              <a:t>inter atomiques.</a:t>
            </a:r>
          </a:p>
          <a:p>
            <a:pPr>
              <a:spcBef>
                <a:spcPct val="20000"/>
              </a:spcBef>
            </a:pPr>
            <a:endParaRPr lang="fr-FR" altLang="fr-FR" b="1" i="1" dirty="0"/>
          </a:p>
          <a:p>
            <a:pPr>
              <a:spcBef>
                <a:spcPct val="20000"/>
              </a:spcBef>
            </a:pPr>
            <a:r>
              <a:rPr lang="fr-FR" altLang="fr-FR" dirty="0"/>
              <a:t>	</a:t>
            </a:r>
          </a:p>
          <a:p>
            <a:pPr>
              <a:spcBef>
                <a:spcPct val="20000"/>
              </a:spcBef>
            </a:pPr>
            <a:r>
              <a:rPr lang="fr-FR" altLang="fr-FR" b="1" i="1" dirty="0"/>
              <a:t>	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4357484" y="2420888"/>
            <a:ext cx="574675" cy="360363"/>
          </a:xfrm>
          <a:custGeom>
            <a:avLst/>
            <a:gdLst>
              <a:gd name="T0" fmla="*/ 431006 w 21600"/>
              <a:gd name="T1" fmla="*/ 0 h 21600"/>
              <a:gd name="T2" fmla="*/ 0 w 21600"/>
              <a:gd name="T3" fmla="*/ 180182 h 21600"/>
              <a:gd name="T4" fmla="*/ 431006 w 21600"/>
              <a:gd name="T5" fmla="*/ 360363 h 21600"/>
              <a:gd name="T6" fmla="*/ 574675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7" name="AutoShape 5"/>
          <p:cNvSpPr>
            <a:spLocks noChangeArrowheads="1"/>
          </p:cNvSpPr>
          <p:nvPr/>
        </p:nvSpPr>
        <p:spPr bwMode="auto">
          <a:xfrm>
            <a:off x="3563888" y="3949224"/>
            <a:ext cx="574675" cy="360363"/>
          </a:xfrm>
          <a:custGeom>
            <a:avLst/>
            <a:gdLst>
              <a:gd name="T0" fmla="*/ 431006 w 21600"/>
              <a:gd name="T1" fmla="*/ 0 h 21600"/>
              <a:gd name="T2" fmla="*/ 0 w 21600"/>
              <a:gd name="T3" fmla="*/ 180182 h 21600"/>
              <a:gd name="T4" fmla="*/ 431006 w 21600"/>
              <a:gd name="T5" fmla="*/ 360363 h 21600"/>
              <a:gd name="T6" fmla="*/ 574675 w 21600"/>
              <a:gd name="T7" fmla="*/ 180182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8919" name="Text Box 7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11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145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513702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Conclusion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59530" y="1556792"/>
            <a:ext cx="7561262" cy="4525962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fr-FR" altLang="fr-FR" sz="1800" b="1" i="1" dirty="0"/>
              <a:t>L’ESCA est une méthode d’analyse élémentaire</a:t>
            </a:r>
          </a:p>
          <a:p>
            <a:pPr>
              <a:buFont typeface="Wingdings 2"/>
              <a:buChar char="—"/>
            </a:pPr>
            <a:endParaRPr lang="fr-FR" altLang="fr-FR" sz="1800" b="1" i="1" dirty="0"/>
          </a:p>
          <a:p>
            <a:pPr>
              <a:buFont typeface="Wingdings 2"/>
              <a:buChar char="—"/>
            </a:pPr>
            <a:r>
              <a:rPr lang="fr-FR" altLang="fr-FR" sz="1800" dirty="0"/>
              <a:t>Identification d’un atome grâce au spectre des énergies de liaison des électrons de cœur </a:t>
            </a:r>
          </a:p>
          <a:p>
            <a:pPr>
              <a:buFont typeface="Wingdings 2"/>
              <a:buChar char="—"/>
            </a:pPr>
            <a:endParaRPr lang="fr-FR" altLang="fr-FR" sz="1800" dirty="0"/>
          </a:p>
          <a:p>
            <a:pPr>
              <a:buFont typeface="Wingdings 2"/>
              <a:buChar char="—"/>
            </a:pPr>
            <a:endParaRPr lang="fr-FR" altLang="fr-FR" sz="1800" dirty="0"/>
          </a:p>
          <a:p>
            <a:pPr>
              <a:buFontTx/>
              <a:buNone/>
            </a:pPr>
            <a:r>
              <a:rPr lang="fr-FR" altLang="fr-FR" sz="1800" b="1" i="1" dirty="0"/>
              <a:t>L’ESCA est une méthode d’analyse de surface</a:t>
            </a:r>
          </a:p>
          <a:p>
            <a:pPr>
              <a:buFont typeface="Wingdings 2"/>
              <a:buChar char="—"/>
            </a:pPr>
            <a:endParaRPr lang="fr-FR" altLang="fr-FR" sz="1800" b="1" i="1" dirty="0"/>
          </a:p>
          <a:p>
            <a:pPr>
              <a:buFont typeface="Wingdings 2"/>
              <a:buChar char="—"/>
            </a:pPr>
            <a:r>
              <a:rPr lang="fr-FR" altLang="fr-FR" sz="1800" dirty="0"/>
              <a:t>Caractérisation de petites surfaces (</a:t>
            </a:r>
            <a:r>
              <a:rPr lang="fr-FR" altLang="fr-FR" sz="1800" dirty="0" err="1"/>
              <a:t>qq</a:t>
            </a:r>
            <a:r>
              <a:rPr lang="fr-FR" altLang="fr-FR" sz="1800" dirty="0"/>
              <a:t>. </a:t>
            </a:r>
            <a:r>
              <a:rPr lang="el-GR" altLang="fr-FR" sz="1800" dirty="0"/>
              <a:t>μ</a:t>
            </a:r>
            <a:r>
              <a:rPr lang="fr-FR" altLang="fr-FR" sz="1800" dirty="0"/>
              <a:t>m de côté et </a:t>
            </a:r>
            <a:r>
              <a:rPr lang="fr-FR" altLang="fr-FR" sz="1800" dirty="0" err="1"/>
              <a:t>qq</a:t>
            </a:r>
            <a:r>
              <a:rPr lang="fr-FR" altLang="fr-FR" sz="1800" dirty="0"/>
              <a:t>. mm Ultra surface)</a:t>
            </a:r>
          </a:p>
          <a:p>
            <a:pPr>
              <a:buFontTx/>
              <a:buNone/>
            </a:pPr>
            <a:r>
              <a:rPr lang="fr-FR" altLang="fr-FR" dirty="0"/>
              <a:t> </a:t>
            </a:r>
          </a:p>
          <a:p>
            <a:pPr algn="just">
              <a:lnSpc>
                <a:spcPct val="90000"/>
              </a:lnSpc>
              <a:buFontTx/>
              <a:buNone/>
            </a:pPr>
            <a:endParaRPr lang="fr-FR" altLang="fr-FR" sz="1800" dirty="0"/>
          </a:p>
        </p:txBody>
      </p:sp>
      <p:sp>
        <p:nvSpPr>
          <p:cNvPr id="39941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12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7974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98214"/>
            <a:ext cx="8229600" cy="1143000"/>
          </a:xfrm>
        </p:spPr>
        <p:txBody>
          <a:bodyPr/>
          <a:lstStyle/>
          <a:p>
            <a:r>
              <a:rPr lang="fr-FR" altLang="fr-FR" sz="4000" dirty="0"/>
              <a:t>Interrelations</a:t>
            </a:r>
          </a:p>
        </p:txBody>
      </p:sp>
      <p:sp>
        <p:nvSpPr>
          <p:cNvPr id="40963" name="Rectangle 3"/>
          <p:cNvSpPr>
            <a:spLocks noGrp="1"/>
          </p:cNvSpPr>
          <p:nvPr>
            <p:ph idx="4294967295"/>
          </p:nvPr>
        </p:nvSpPr>
        <p:spPr>
          <a:xfrm>
            <a:off x="2267744" y="1556792"/>
            <a:ext cx="4824413" cy="4525963"/>
          </a:xfrm>
        </p:spPr>
        <p:txBody>
          <a:bodyPr/>
          <a:lstStyle/>
          <a:p>
            <a:pPr>
              <a:buFont typeface="Wingdings 2"/>
              <a:buChar char="—"/>
            </a:pPr>
            <a:r>
              <a:rPr lang="fr-FR" altLang="fr-FR" sz="1800" dirty="0"/>
              <a:t>Microscope électronique à balayage (MEB)</a:t>
            </a:r>
          </a:p>
          <a:p>
            <a:pPr>
              <a:buFont typeface="Wingdings 2"/>
              <a:buChar char="—"/>
            </a:pPr>
            <a:endParaRPr lang="fr-FR" altLang="fr-FR" sz="1800" dirty="0"/>
          </a:p>
          <a:p>
            <a:pPr>
              <a:buFont typeface="Wingdings 2"/>
              <a:buChar char="—"/>
            </a:pPr>
            <a:r>
              <a:rPr lang="fr-FR" altLang="fr-FR" sz="1800" dirty="0"/>
              <a:t>Microscope Électronique à Transmission (MET)</a:t>
            </a:r>
          </a:p>
          <a:p>
            <a:pPr>
              <a:buFont typeface="Wingdings 2"/>
              <a:buChar char="—"/>
            </a:pPr>
            <a:endParaRPr lang="fr-FR" altLang="fr-FR" sz="1800" dirty="0"/>
          </a:p>
          <a:p>
            <a:pPr>
              <a:buFont typeface="Wingdings 2"/>
              <a:buChar char="—"/>
            </a:pPr>
            <a:r>
              <a:rPr lang="fr-FR" altLang="fr-FR" sz="1800" dirty="0"/>
              <a:t>Infrarouge</a:t>
            </a:r>
          </a:p>
        </p:txBody>
      </p:sp>
      <p:sp>
        <p:nvSpPr>
          <p:cNvPr id="40965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13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949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492018"/>
            <a:ext cx="8229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/>
              </a:defRPr>
            </a:lvl9pPr>
          </a:lstStyle>
          <a:p>
            <a:r>
              <a:rPr lang="fr-FR" altLang="fr-FR" sz="4000" dirty="0" smtClean="0"/>
              <a:t>Lexique</a:t>
            </a:r>
            <a:endParaRPr lang="fr-FR" altLang="fr-FR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0848" y="1585278"/>
            <a:ext cx="338455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altLang="fr-FR" b="1" i="1" smtClean="0"/>
              <a:t>English</a:t>
            </a:r>
          </a:p>
          <a:p>
            <a:pPr algn="ctr">
              <a:buFontTx/>
              <a:buNone/>
            </a:pPr>
            <a:endParaRPr lang="en-US" altLang="fr-FR" sz="1800" b="1" i="1" smtClean="0"/>
          </a:p>
          <a:p>
            <a:pPr algn="ctr">
              <a:buFontTx/>
              <a:buNone/>
            </a:pPr>
            <a:endParaRPr lang="en-US" altLang="fr-FR" sz="1800" b="1" i="1" smtClean="0"/>
          </a:p>
          <a:p>
            <a:pPr>
              <a:buFont typeface="Wingdings 2"/>
              <a:buChar char="—"/>
            </a:pPr>
            <a:r>
              <a:rPr lang="en-US" altLang="fr-FR" sz="1800" smtClean="0"/>
              <a:t>Chemical analysis</a:t>
            </a:r>
          </a:p>
          <a:p>
            <a:pPr>
              <a:buFont typeface="Wingdings 2"/>
              <a:buChar char="—"/>
            </a:pPr>
            <a:endParaRPr lang="en-US" altLang="fr-FR" sz="1800" smtClean="0"/>
          </a:p>
          <a:p>
            <a:pPr>
              <a:buFont typeface="Wingdings 2"/>
              <a:buChar char="—"/>
            </a:pPr>
            <a:r>
              <a:rPr lang="en-US" altLang="fr-FR" sz="1800" i="1" smtClean="0"/>
              <a:t>Electron spectroscopy for chemical analysis</a:t>
            </a:r>
          </a:p>
          <a:p>
            <a:pPr>
              <a:buFont typeface="Wingdings 2"/>
              <a:buChar char="—"/>
            </a:pPr>
            <a:endParaRPr lang="en-US" altLang="fr-FR" sz="1800" smtClean="0"/>
          </a:p>
          <a:p>
            <a:pPr>
              <a:buFont typeface="Wingdings 2"/>
              <a:buChar char="—"/>
            </a:pPr>
            <a:r>
              <a:rPr lang="fr-FR" altLang="fr-FR" sz="1800" i="1" smtClean="0"/>
              <a:t>X-Ray photoelectron spectrometry</a:t>
            </a:r>
            <a:r>
              <a:rPr lang="fr-FR" altLang="fr-FR" sz="1800" smtClean="0">
                <a:solidFill>
                  <a:srgbClr val="000000"/>
                </a:solidFill>
                <a:latin typeface="Arial Unicode MS"/>
              </a:rPr>
              <a:t> (XPS)</a:t>
            </a:r>
            <a:endParaRPr lang="fr-FR" altLang="fr-FR" sz="1800" dirty="0"/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4067944" y="1772816"/>
            <a:ext cx="4038600" cy="471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fr-FR" altLang="fr-FR" b="1" i="1" dirty="0" smtClean="0"/>
              <a:t>Français</a:t>
            </a:r>
          </a:p>
          <a:p>
            <a:pPr algn="ctr">
              <a:lnSpc>
                <a:spcPct val="50000"/>
              </a:lnSpc>
              <a:buFontTx/>
              <a:buNone/>
            </a:pPr>
            <a:endParaRPr lang="fr-FR" altLang="fr-FR" b="1" dirty="0" smtClean="0"/>
          </a:p>
          <a:p>
            <a:pPr algn="ctr">
              <a:lnSpc>
                <a:spcPct val="50000"/>
              </a:lnSpc>
              <a:buFontTx/>
              <a:buNone/>
            </a:pPr>
            <a:endParaRPr lang="fr-FR" altLang="fr-FR" sz="1800" b="1" dirty="0" smtClean="0"/>
          </a:p>
          <a:p>
            <a:pPr>
              <a:buFont typeface="Wingdings 2"/>
              <a:buChar char="—"/>
            </a:pPr>
            <a:r>
              <a:rPr lang="fr-FR" altLang="fr-FR" sz="1800" dirty="0" smtClean="0"/>
              <a:t>Analyse chimique </a:t>
            </a:r>
          </a:p>
          <a:p>
            <a:pPr>
              <a:buFont typeface="Wingdings 2"/>
              <a:buChar char="—"/>
            </a:pPr>
            <a:endParaRPr lang="fr-FR" altLang="fr-FR" sz="1800" dirty="0" smtClean="0"/>
          </a:p>
          <a:p>
            <a:pPr>
              <a:buFont typeface="Wingdings 2"/>
              <a:buChar char="—"/>
            </a:pPr>
            <a:r>
              <a:rPr lang="fr-FR" altLang="fr-FR" sz="1800" dirty="0" smtClean="0"/>
              <a:t>Spectroscopie d'électron pour l'analyse chimique</a:t>
            </a:r>
          </a:p>
          <a:p>
            <a:pPr>
              <a:buFont typeface="Wingdings 2"/>
              <a:buChar char="—"/>
            </a:pPr>
            <a:endParaRPr lang="fr-FR" altLang="fr-FR" sz="1800" dirty="0" smtClean="0"/>
          </a:p>
          <a:p>
            <a:pPr>
              <a:buFont typeface="Wingdings 2"/>
              <a:buChar char="—"/>
            </a:pPr>
            <a:r>
              <a:rPr lang="fr-FR" altLang="fr-FR" sz="1800" dirty="0" smtClean="0"/>
              <a:t>Spectrométrie photo électronique X</a:t>
            </a:r>
            <a:endParaRPr lang="fr-FR" altLang="fr-FR" sz="1800" dirty="0"/>
          </a:p>
        </p:txBody>
      </p:sp>
      <p:sp>
        <p:nvSpPr>
          <p:cNvPr id="7" name="Rectangle 6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51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6416" y="590314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Sources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99592" y="1844824"/>
            <a:ext cx="7632700" cy="3649663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80000"/>
              </a:lnSpc>
              <a:buFont typeface="Wingdings 2"/>
              <a:buChar char="—"/>
            </a:pPr>
            <a:r>
              <a:rPr lang="fr-FR" altLang="fr-FR" sz="1800" dirty="0">
                <a:hlinkClick r:id="rId2"/>
              </a:rPr>
              <a:t>http://www.biophyresearch.com/esca.htm</a:t>
            </a:r>
            <a:endParaRPr lang="fr-FR" altLang="fr-FR" sz="1800" dirty="0"/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fr-FR" altLang="fr-FR" sz="1800" dirty="0"/>
              <a:t>	Principe et fonctionnement</a:t>
            </a:r>
          </a:p>
          <a:p>
            <a:pPr>
              <a:lnSpc>
                <a:spcPct val="80000"/>
              </a:lnSpc>
              <a:buFont typeface="Wingdings 2"/>
              <a:buNone/>
            </a:pPr>
            <a:endParaRPr lang="fr-FR" altLang="fr-FR" sz="1800" dirty="0"/>
          </a:p>
          <a:p>
            <a:pPr>
              <a:lnSpc>
                <a:spcPct val="80000"/>
              </a:lnSpc>
              <a:buFont typeface="Wingdings 2"/>
              <a:buChar char="—"/>
            </a:pPr>
            <a:r>
              <a:rPr lang="fr-FR" altLang="fr-FR" sz="1800" dirty="0">
                <a:hlinkClick r:id="rId3"/>
              </a:rPr>
              <a:t>http://www.lasurface.com/xps/index.php</a:t>
            </a:r>
            <a:endParaRPr lang="fr-FR" altLang="fr-FR" sz="1800" dirty="0"/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fr-FR" altLang="fr-FR" sz="1800" dirty="0"/>
              <a:t>	Information sur XPS.</a:t>
            </a:r>
          </a:p>
          <a:p>
            <a:pPr>
              <a:lnSpc>
                <a:spcPct val="80000"/>
              </a:lnSpc>
              <a:buFont typeface="Wingdings 2"/>
              <a:buNone/>
            </a:pPr>
            <a:endParaRPr lang="fr-FR" altLang="fr-FR" sz="1800" dirty="0"/>
          </a:p>
          <a:p>
            <a:pPr>
              <a:lnSpc>
                <a:spcPct val="80000"/>
              </a:lnSpc>
              <a:buFont typeface="Wingdings 2"/>
              <a:buChar char="—"/>
            </a:pPr>
            <a:r>
              <a:rPr lang="fr-FR" altLang="fr-FR" sz="1800" dirty="0">
                <a:hlinkClick r:id="rId4"/>
              </a:rPr>
              <a:t>http://www.sgm.univ-savoie.fr/LP/Caraterisations-matériaux.html</a:t>
            </a:r>
            <a:endParaRPr lang="fr-FR" altLang="fr-FR" sz="1800" dirty="0"/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fr-FR" altLang="fr-FR" sz="1800" dirty="0"/>
              <a:t>	Présentation de DECIMA &amp; JIMENEZ (2003/2004)</a:t>
            </a:r>
          </a:p>
          <a:p>
            <a:pPr>
              <a:lnSpc>
                <a:spcPct val="80000"/>
              </a:lnSpc>
              <a:buFont typeface="Wingdings 2"/>
              <a:buNone/>
            </a:pPr>
            <a:r>
              <a:rPr lang="fr-FR" altLang="fr-FR" sz="1800" dirty="0"/>
              <a:t>	Présentation de </a:t>
            </a:r>
            <a:r>
              <a:rPr lang="fr-FR" altLang="fr-FR" sz="1800" dirty="0" err="1"/>
              <a:t>RIVIER.Cedric</a:t>
            </a:r>
            <a:r>
              <a:rPr lang="fr-FR" altLang="fr-FR" sz="1800" dirty="0"/>
              <a:t>--</a:t>
            </a:r>
            <a:r>
              <a:rPr lang="fr-FR" altLang="fr-FR" sz="1800" dirty="0" err="1"/>
              <a:t>DUC.Anthony</a:t>
            </a:r>
            <a:r>
              <a:rPr lang="fr-FR" altLang="fr-FR" sz="1800" dirty="0"/>
              <a:t> (2005/2006)</a:t>
            </a:r>
          </a:p>
          <a:p>
            <a:pPr lvl="0">
              <a:lnSpc>
                <a:spcPct val="80000"/>
              </a:lnSpc>
              <a:buNone/>
            </a:pPr>
            <a:r>
              <a:rPr lang="fr-FR" altLang="fr-FR" sz="1800" dirty="0"/>
              <a:t>	</a:t>
            </a:r>
            <a:r>
              <a:rPr lang="fr-FR" altLang="fr-FR" sz="1800" dirty="0">
                <a:solidFill>
                  <a:prstClr val="black"/>
                </a:solidFill>
                <a:cs typeface="Arial" panose="020B0604020202020204" pitchFamily="34" charset="0"/>
              </a:rPr>
              <a:t>Présentation de </a:t>
            </a:r>
            <a:r>
              <a:rPr lang="de-DE" altLang="fr-FR" sz="1800" dirty="0">
                <a:solidFill>
                  <a:prstClr val="black"/>
                </a:solidFill>
              </a:rPr>
              <a:t>CHARROIN Julien - SENG </a:t>
            </a:r>
            <a:r>
              <a:rPr lang="de-DE" altLang="fr-FR" sz="1800" dirty="0" err="1">
                <a:solidFill>
                  <a:prstClr val="black"/>
                </a:solidFill>
              </a:rPr>
              <a:t>Kes</a:t>
            </a:r>
            <a:r>
              <a:rPr lang="de-DE" altLang="fr-FR" sz="1800" dirty="0">
                <a:solidFill>
                  <a:prstClr val="black"/>
                </a:solidFill>
              </a:rPr>
              <a:t> Albert</a:t>
            </a:r>
            <a:r>
              <a:rPr lang="fr-FR" altLang="fr-FR" sz="1800" dirty="0">
                <a:solidFill>
                  <a:prstClr val="black"/>
                </a:solidFill>
              </a:rPr>
              <a:t> </a:t>
            </a:r>
            <a:r>
              <a:rPr lang="fr-FR" altLang="fr-FR" sz="1800" dirty="0">
                <a:solidFill>
                  <a:prstClr val="black"/>
                </a:solidFill>
                <a:cs typeface="Arial" panose="020B0604020202020204" pitchFamily="34" charset="0"/>
              </a:rPr>
              <a:t>(</a:t>
            </a:r>
            <a:r>
              <a:rPr lang="fr-FR" altLang="fr-FR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2013-2014</a:t>
            </a:r>
            <a:r>
              <a:rPr lang="fr-FR" altLang="fr-FR" sz="1800" dirty="0">
                <a:solidFill>
                  <a:prstClr val="black"/>
                </a:solidFill>
                <a:cs typeface="Arial" panose="020B0604020202020204" pitchFamily="34" charset="0"/>
              </a:rPr>
              <a:t>)</a:t>
            </a:r>
          </a:p>
          <a:p>
            <a:pPr>
              <a:lnSpc>
                <a:spcPct val="80000"/>
              </a:lnSpc>
              <a:buFont typeface="Wingdings 2"/>
              <a:buNone/>
            </a:pPr>
            <a:endParaRPr lang="fr-FR" altLang="fr-FR" sz="1800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2400" dirty="0"/>
          </a:p>
          <a:p>
            <a:pPr>
              <a:lnSpc>
                <a:spcPct val="80000"/>
              </a:lnSpc>
              <a:buFont typeface="Wingdings 2"/>
              <a:buNone/>
            </a:pPr>
            <a:endParaRPr lang="fr-FR" altLang="fr-FR" sz="2400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2400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2400" dirty="0"/>
          </a:p>
          <a:p>
            <a:pPr>
              <a:lnSpc>
                <a:spcPct val="80000"/>
              </a:lnSpc>
              <a:buFont typeface="Wingdings 2"/>
              <a:buChar char="—"/>
            </a:pPr>
            <a:endParaRPr lang="fr-FR" altLang="fr-FR" sz="1400" dirty="0"/>
          </a:p>
        </p:txBody>
      </p:sp>
      <p:sp>
        <p:nvSpPr>
          <p:cNvPr id="43013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15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26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>
          <a:xfrm>
            <a:off x="562471" y="260648"/>
            <a:ext cx="8229600" cy="1143000"/>
          </a:xfrm>
        </p:spPr>
        <p:txBody>
          <a:bodyPr/>
          <a:lstStyle/>
          <a:p>
            <a:r>
              <a:rPr lang="fr-FR" altLang="fr-FR" sz="4000" dirty="0"/>
              <a:t>Mise en garde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4294967295"/>
          </p:nvPr>
        </p:nvSpPr>
        <p:spPr>
          <a:xfrm>
            <a:off x="899592" y="1412776"/>
            <a:ext cx="4071938" cy="4387850"/>
          </a:xfrm>
        </p:spPr>
        <p:txBody>
          <a:bodyPr/>
          <a:lstStyle/>
          <a:p>
            <a:pPr>
              <a:buFont typeface="Wingdings 2"/>
              <a:buChar char="—"/>
            </a:pPr>
            <a:r>
              <a:rPr lang="fr-FR" altLang="fr-FR" sz="1200" dirty="0"/>
              <a:t>Cette présentation à été réalisée dans le cadre de notre formation en licence professionnelle plasturgie ; elle résulte de la synthèse des sources (Cf. fin de présentation) que nous avons pu trouver, et nous ne pouvons en aucun cas être tenu responsable des éventuelles erreurs techniques.</a:t>
            </a:r>
          </a:p>
          <a:p>
            <a:pPr>
              <a:buFont typeface="Wingdings 2"/>
              <a:buChar char="—"/>
            </a:pPr>
            <a:r>
              <a:rPr lang="fr-FR" altLang="fr-FR" sz="1200" dirty="0"/>
              <a:t>Vous devrez être critique quand à l’utilisation de ce support, et nous vous invitons à vous référer directement aux sources citées.	</a:t>
            </a:r>
          </a:p>
          <a:p>
            <a:pPr>
              <a:buFont typeface="Wingdings 2"/>
              <a:buChar char="—"/>
            </a:pPr>
            <a:r>
              <a:rPr lang="fr-FR" altLang="fr-FR" sz="1200" dirty="0"/>
              <a:t>•Si ... </a:t>
            </a:r>
            <a:br>
              <a:rPr lang="fr-FR" altLang="fr-FR" sz="1200" dirty="0"/>
            </a:br>
            <a:r>
              <a:rPr lang="fr-FR" altLang="fr-FR" sz="1200" dirty="0"/>
              <a:t> </a:t>
            </a:r>
            <a:r>
              <a:rPr lang="fr-FR" altLang="fr-FR" sz="1200" b="1" dirty="0"/>
              <a:t>- vous rencontrez un problème de navigation (type </a:t>
            </a:r>
            <a:r>
              <a:rPr lang="fr-FR" altLang="fr-FR" sz="1200" b="1" dirty="0" err="1"/>
              <a:t>error</a:t>
            </a:r>
            <a:r>
              <a:rPr lang="fr-FR" altLang="fr-FR" sz="1200" b="1" dirty="0"/>
              <a:t> 404),</a:t>
            </a:r>
            <a:br>
              <a:rPr lang="fr-FR" altLang="fr-FR" sz="1200" b="1" dirty="0"/>
            </a:br>
            <a:r>
              <a:rPr lang="fr-FR" altLang="fr-FR" sz="1200" b="1" dirty="0"/>
              <a:t> - vous tombez sur une faute ... de frappe,</a:t>
            </a:r>
            <a:br>
              <a:rPr lang="fr-FR" altLang="fr-FR" sz="1200" b="1" dirty="0"/>
            </a:br>
            <a:r>
              <a:rPr lang="fr-FR" altLang="fr-FR" sz="1200" b="1" dirty="0"/>
              <a:t>  - vous pensez que des choses manques ou sont en trop,</a:t>
            </a:r>
            <a:br>
              <a:rPr lang="fr-FR" altLang="fr-FR" sz="1200" b="1" dirty="0"/>
            </a:br>
            <a:r>
              <a:rPr lang="fr-FR" altLang="fr-FR" sz="1200" b="1" dirty="0"/>
              <a:t>  - vous pensez que nous ne respectons pas vos droits d'auteur,</a:t>
            </a:r>
            <a:br>
              <a:rPr lang="fr-FR" altLang="fr-FR" sz="1200" b="1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>en d'autres termes si vous pensez que ce site doit être modifié.</a:t>
            </a:r>
            <a:br>
              <a:rPr lang="fr-FR" altLang="fr-FR" sz="1200" dirty="0"/>
            </a:br>
            <a:r>
              <a:rPr lang="fr-FR" altLang="fr-FR" sz="1200" dirty="0"/>
              <a:t/>
            </a:r>
            <a:br>
              <a:rPr lang="fr-FR" altLang="fr-FR" sz="1200" dirty="0"/>
            </a:br>
            <a:r>
              <a:rPr lang="fr-FR" altLang="fr-FR" sz="1200" dirty="0"/>
              <a:t>Merci de </a:t>
            </a:r>
            <a:r>
              <a:rPr lang="fr-FR" altLang="fr-FR" sz="1200" dirty="0">
                <a:hlinkClick r:id="rId2"/>
              </a:rPr>
              <a:t>nous contacter </a:t>
            </a:r>
            <a:r>
              <a:rPr lang="fr-FR" altLang="fr-FR" sz="1200" dirty="0"/>
              <a:t>pour nous suggérer vos modifications, nous corrigerons ... </a:t>
            </a:r>
          </a:p>
          <a:p>
            <a:pPr>
              <a:buFont typeface="Wingdings 2"/>
              <a:buChar char="—"/>
            </a:pPr>
            <a:endParaRPr lang="fr-FR" altLang="fr-FR" dirty="0"/>
          </a:p>
        </p:txBody>
      </p:sp>
      <p:pic>
        <p:nvPicPr>
          <p:cNvPr id="29700" name="Picture 1" descr="attention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3355975" cy="460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2" name="Text Box 6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1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599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9952" y="477502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Plan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187624" y="1340768"/>
            <a:ext cx="7354887" cy="4525962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1800" dirty="0"/>
              <a:t>Historique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1800" dirty="0"/>
              <a:t>Principe de l’ESCA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1800" dirty="0"/>
              <a:t>Appareillage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1800" dirty="0"/>
              <a:t>La Photo émission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1800" dirty="0"/>
              <a:t>Analyseur hémisphérique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1800" dirty="0"/>
              <a:t>Exploitation des résultats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1800" dirty="0"/>
              <a:t>Conclusion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1800" dirty="0"/>
              <a:t>Interrelations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1800" dirty="0"/>
              <a:t>Lexique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Font typeface="Wingdings 2"/>
              <a:buChar char="—"/>
            </a:pPr>
            <a:r>
              <a:rPr lang="fr-FR" altLang="fr-FR" sz="1800" dirty="0"/>
              <a:t>Sources</a:t>
            </a:r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 dirty="0"/>
          </a:p>
          <a:p>
            <a:pPr marL="0" indent="0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fr-FR" altLang="fr-FR" sz="1800" dirty="0">
              <a:latin typeface="Comic Sans MS"/>
            </a:endParaRPr>
          </a:p>
        </p:txBody>
      </p:sp>
      <p:sp>
        <p:nvSpPr>
          <p:cNvPr id="30725" name="Text Box 5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0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726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48535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Historique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2438" y="1174750"/>
            <a:ext cx="8229600" cy="4525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indent="0" algn="ctr">
              <a:buFont typeface="Wingdings 2"/>
              <a:buNone/>
            </a:pPr>
            <a:endParaRPr lang="en-US" altLang="fr-FR" sz="1800" dirty="0"/>
          </a:p>
          <a:p>
            <a:pPr marL="0" indent="0" algn="ctr">
              <a:buFont typeface="Wingdings 2"/>
              <a:buChar char="—"/>
            </a:pPr>
            <a:r>
              <a:rPr lang="fr-FR" altLang="fr-FR" sz="1800" dirty="0"/>
              <a:t>Développée à partir des années 50 </a:t>
            </a:r>
          </a:p>
          <a:p>
            <a:pPr marL="0" indent="0" algn="ctr">
              <a:buFontTx/>
              <a:buNone/>
            </a:pPr>
            <a:r>
              <a:rPr lang="fr-FR" altLang="fr-FR" sz="1800" dirty="0"/>
              <a:t>par l’équipe du professeur K. Siegbahn</a:t>
            </a:r>
            <a:r>
              <a:rPr lang="en-US" altLang="fr-FR" sz="1800" dirty="0"/>
              <a:t>.</a:t>
            </a:r>
          </a:p>
          <a:p>
            <a:pPr marL="0" indent="0" algn="ctr">
              <a:buFontTx/>
              <a:buNone/>
            </a:pPr>
            <a:r>
              <a:rPr lang="en-US" altLang="fr-FR" sz="2800" dirty="0"/>
              <a:t>   </a:t>
            </a:r>
          </a:p>
          <a:p>
            <a:pPr marL="0" indent="0" algn="ctr">
              <a:buFontTx/>
              <a:buNone/>
            </a:pPr>
            <a:endParaRPr lang="en-US" altLang="fr-FR" sz="2800" dirty="0"/>
          </a:p>
        </p:txBody>
      </p:sp>
      <p:pic>
        <p:nvPicPr>
          <p:cNvPr id="31748" name="Picture 2" descr="File:Kai Manne Börje Siegbah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348880"/>
            <a:ext cx="2260600" cy="306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436938" y="5700713"/>
            <a:ext cx="2260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fr-FR" altLang="fr-FR"/>
              <a:t>K. Siegbahn</a:t>
            </a:r>
          </a:p>
        </p:txBody>
      </p:sp>
      <p:sp>
        <p:nvSpPr>
          <p:cNvPr id="31751" name="Text Box 7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4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08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20970" y="48535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3600" dirty="0"/>
              <a:t>Principe de l’ESCA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66738" y="1196752"/>
            <a:ext cx="7921625" cy="4525962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lang="fr-FR" altLang="fr-FR" sz="1800" dirty="0"/>
              <a:t>Cette technique nécessite l’emploi de l’ultravide (~ 10-10 mbar)</a:t>
            </a:r>
          </a:p>
          <a:p>
            <a:pPr>
              <a:lnSpc>
                <a:spcPct val="130000"/>
              </a:lnSpc>
              <a:buFont typeface="Wingdings 2"/>
              <a:buChar char="—"/>
            </a:pPr>
            <a:r>
              <a:rPr lang="fr-FR" altLang="fr-FR" sz="1800" dirty="0"/>
              <a:t>Irradiation de l’échantillon à analyser par des rayons X (Magnésium ou Aluminium)</a:t>
            </a:r>
          </a:p>
          <a:p>
            <a:pPr>
              <a:lnSpc>
                <a:spcPct val="130000"/>
              </a:lnSpc>
              <a:buFont typeface="Wingdings 2"/>
              <a:buChar char="—"/>
            </a:pPr>
            <a:r>
              <a:rPr lang="fr-FR" altLang="fr-FR" sz="1800" dirty="0"/>
              <a:t>Photo émission </a:t>
            </a:r>
          </a:p>
          <a:p>
            <a:pPr>
              <a:lnSpc>
                <a:spcPct val="130000"/>
              </a:lnSpc>
              <a:buFont typeface="Wingdings 2"/>
              <a:buChar char="—"/>
            </a:pPr>
            <a:r>
              <a:rPr lang="fr-FR" altLang="fr-FR" sz="1800" dirty="0"/>
              <a:t>Analyse énergétique des photoélectrons</a:t>
            </a:r>
          </a:p>
          <a:p>
            <a:pPr>
              <a:lnSpc>
                <a:spcPct val="130000"/>
              </a:lnSpc>
              <a:buFont typeface="Wingdings 2"/>
              <a:buChar char="—"/>
            </a:pPr>
            <a:r>
              <a:rPr lang="fr-FR" altLang="fr-FR" sz="1800" dirty="0"/>
              <a:t>Détection et comptage des électrons</a:t>
            </a:r>
          </a:p>
          <a:p>
            <a:pPr>
              <a:lnSpc>
                <a:spcPct val="130000"/>
              </a:lnSpc>
              <a:buFont typeface="Wingdings 2"/>
              <a:buChar char="—"/>
            </a:pPr>
            <a:r>
              <a:rPr lang="fr-FR" altLang="fr-FR" sz="1800" dirty="0"/>
              <a:t>Obtention d’un spectre </a:t>
            </a:r>
          </a:p>
          <a:p>
            <a:pPr>
              <a:buFontTx/>
              <a:buNone/>
            </a:pPr>
            <a:endParaRPr lang="fr-FR" altLang="fr-FR" sz="1800" dirty="0"/>
          </a:p>
        </p:txBody>
      </p:sp>
      <p:pic>
        <p:nvPicPr>
          <p:cNvPr id="32772" name="Picture 6" descr="http://www.lasurface.com/xps/images_XPS/XPS_anime_legen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092575"/>
            <a:ext cx="2663825" cy="1376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"/>
          <a:stretch>
            <a:fillRect/>
          </a:stretch>
        </p:blipFill>
        <p:spPr bwMode="auto">
          <a:xfrm>
            <a:off x="4572000" y="3645024"/>
            <a:ext cx="4057650" cy="255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5" name="Text Box 7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879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560" y="48535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Appareillage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396552" y="1196752"/>
            <a:ext cx="8229600" cy="4525962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>
              <a:buFontTx/>
              <a:buNone/>
            </a:pPr>
            <a:r>
              <a:rPr lang="fr-FR" altLang="fr-FR" i="1" u="sng" dirty="0"/>
              <a:t>Schéma de principe d’un appareil ESCA</a:t>
            </a: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899715" y="1831340"/>
            <a:ext cx="4824413" cy="397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u="sng" dirty="0"/>
              <a:t>Les principaux éléments d’un spectromètre de photoélectrons sont</a:t>
            </a:r>
            <a:r>
              <a:rPr lang="fr-FR" altLang="fr-FR" dirty="0"/>
              <a:t> :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fr-FR" altLang="fr-FR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dirty="0"/>
              <a:t>  Une source de RX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fr-FR" altLang="fr-FR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dirty="0"/>
              <a:t>  Un analyseur permettant</a:t>
            </a:r>
          </a:p>
          <a:p>
            <a:pPr>
              <a:spcBef>
                <a:spcPct val="50000"/>
              </a:spcBef>
            </a:pPr>
            <a:r>
              <a:rPr lang="fr-FR" altLang="fr-FR" dirty="0"/>
              <a:t>    la mesure de l’énergie </a:t>
            </a:r>
          </a:p>
          <a:p>
            <a:pPr>
              <a:spcBef>
                <a:spcPct val="50000"/>
              </a:spcBef>
            </a:pPr>
            <a:r>
              <a:rPr lang="fr-FR" altLang="fr-FR" dirty="0"/>
              <a:t>    cinétique des électrons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</a:pPr>
            <a:endParaRPr lang="fr-FR" altLang="fr-FR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fr-FR" altLang="fr-FR" dirty="0"/>
              <a:t>  Un système de détection </a:t>
            </a:r>
          </a:p>
          <a:p>
            <a:pPr>
              <a:spcBef>
                <a:spcPct val="50000"/>
              </a:spcBef>
            </a:pPr>
            <a:r>
              <a:rPr lang="fr-FR" altLang="fr-FR" dirty="0"/>
              <a:t>    et de comptage</a:t>
            </a:r>
          </a:p>
        </p:txBody>
      </p:sp>
      <p:pic>
        <p:nvPicPr>
          <p:cNvPr id="3379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843405"/>
            <a:ext cx="2879725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2" descr="http://upload.wikimedia.org/wikipedia/commons/thumb/8/83/ARPESgeneral.png/340px-ARPESgen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64" y="4437111"/>
            <a:ext cx="2809875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Text Box 8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26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59333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La photo émission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12775" y="1830387"/>
            <a:ext cx="3959225" cy="4525963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 2"/>
              <a:buChar char="—"/>
            </a:pPr>
            <a:r>
              <a:rPr lang="fr-FR" altLang="fr-FR" sz="1800" dirty="0"/>
              <a:t>Irradiation du solide par </a:t>
            </a:r>
          </a:p>
          <a:p>
            <a:pPr>
              <a:buFontTx/>
              <a:buNone/>
            </a:pPr>
            <a:r>
              <a:rPr lang="fr-FR" altLang="fr-FR" sz="1800" dirty="0"/>
              <a:t>des photons X.  </a:t>
            </a:r>
          </a:p>
          <a:p>
            <a:pPr>
              <a:buFont typeface="Wingdings 2"/>
              <a:buChar char="—"/>
            </a:pPr>
            <a:endParaRPr lang="fr-FR" altLang="fr-FR" sz="1800" dirty="0"/>
          </a:p>
          <a:p>
            <a:pPr>
              <a:buFont typeface="Wingdings 2"/>
              <a:buChar char="—"/>
            </a:pPr>
            <a:r>
              <a:rPr lang="fr-FR" altLang="fr-FR" sz="1800" dirty="0"/>
              <a:t>Les atomes du solide</a:t>
            </a:r>
          </a:p>
          <a:p>
            <a:pPr>
              <a:buFontTx/>
              <a:buNone/>
            </a:pPr>
            <a:r>
              <a:rPr lang="fr-FR" altLang="fr-FR" sz="1800" dirty="0"/>
              <a:t>émettent des photoélectrons.</a:t>
            </a:r>
          </a:p>
          <a:p>
            <a:pPr>
              <a:buFont typeface="Wingdings 2"/>
              <a:buChar char="—"/>
            </a:pPr>
            <a:endParaRPr lang="fr-FR" altLang="fr-FR" sz="1800" dirty="0"/>
          </a:p>
          <a:p>
            <a:pPr>
              <a:buFont typeface="Wingdings 2"/>
              <a:buChar char="—"/>
            </a:pPr>
            <a:r>
              <a:rPr lang="fr-FR" altLang="fr-FR" sz="1800" dirty="0"/>
              <a:t>Tout électron dont</a:t>
            </a:r>
          </a:p>
          <a:p>
            <a:pPr>
              <a:buFontTx/>
              <a:buNone/>
            </a:pPr>
            <a:r>
              <a:rPr lang="fr-FR" altLang="fr-FR" sz="1800" dirty="0"/>
              <a:t>l’énergie de liaison est </a:t>
            </a:r>
          </a:p>
          <a:p>
            <a:pPr>
              <a:buFontTx/>
              <a:buNone/>
            </a:pPr>
            <a:r>
              <a:rPr lang="fr-FR" altLang="fr-FR" sz="1800" dirty="0"/>
              <a:t>inférieure à </a:t>
            </a:r>
            <a:r>
              <a:rPr lang="fr-FR" altLang="fr-FR" sz="1800" dirty="0" err="1"/>
              <a:t>hv</a:t>
            </a:r>
            <a:r>
              <a:rPr lang="fr-FR" altLang="fr-FR" sz="1800" dirty="0"/>
              <a:t> peut être </a:t>
            </a:r>
          </a:p>
          <a:p>
            <a:pPr>
              <a:buFontTx/>
              <a:buNone/>
            </a:pPr>
            <a:r>
              <a:rPr lang="fr-FR" altLang="fr-FR" sz="1800" dirty="0"/>
              <a:t>extrait. </a:t>
            </a: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3290739" y="1448436"/>
            <a:ext cx="5364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b="1" i="1" u="sng" dirty="0"/>
              <a:t>Diagramme énergétique de la photo émission</a:t>
            </a:r>
          </a:p>
        </p:txBody>
      </p:sp>
      <p:pic>
        <p:nvPicPr>
          <p:cNvPr id="3482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897063"/>
            <a:ext cx="424180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259632" y="5278438"/>
            <a:ext cx="6408738" cy="127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400" b="1" dirty="0" err="1"/>
              <a:t>Eb</a:t>
            </a:r>
            <a:r>
              <a:rPr lang="fr-FR" altLang="fr-FR" sz="1400" dirty="0"/>
              <a:t> : Énergie de liaison de l’électron dans l’atome</a:t>
            </a:r>
          </a:p>
          <a:p>
            <a:pPr>
              <a:spcBef>
                <a:spcPct val="50000"/>
              </a:spcBef>
            </a:pPr>
            <a:r>
              <a:rPr lang="fr-FR" altLang="fr-FR" sz="1400" b="1" dirty="0" err="1"/>
              <a:t>Ec</a:t>
            </a:r>
            <a:r>
              <a:rPr lang="fr-FR" altLang="fr-FR" sz="1400" dirty="0"/>
              <a:t> : Énergie cinétique de l’électron mesurée à la sortie de l’échantillon</a:t>
            </a:r>
          </a:p>
          <a:p>
            <a:pPr>
              <a:spcBef>
                <a:spcPct val="50000"/>
              </a:spcBef>
            </a:pPr>
            <a:r>
              <a:rPr lang="fr-FR" altLang="fr-FR" sz="1400" b="1" dirty="0" err="1"/>
              <a:t>hv</a:t>
            </a:r>
            <a:r>
              <a:rPr lang="fr-FR" altLang="fr-FR" sz="1400" dirty="0"/>
              <a:t> : Énergie des photons X incidents</a:t>
            </a:r>
          </a:p>
          <a:p>
            <a:pPr>
              <a:spcBef>
                <a:spcPct val="50000"/>
              </a:spcBef>
            </a:pPr>
            <a:endParaRPr lang="fr-FR" altLang="fr-FR" sz="1400" dirty="0"/>
          </a:p>
        </p:txBody>
      </p:sp>
      <p:sp>
        <p:nvSpPr>
          <p:cNvPr id="34824" name="Text Box 8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7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3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229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08520" y="58722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Analyseur hémisphérique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32063" y="1412776"/>
            <a:ext cx="7667625" cy="4525962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 typeface="Wingdings 2"/>
              <a:buChar char="—"/>
            </a:pPr>
            <a:r>
              <a:rPr lang="fr-FR" altLang="fr-FR" sz="1800" dirty="0"/>
              <a:t>Une fois dans le vide les électrons sont analysés pour déterminer leur énergie de liaison, </a:t>
            </a:r>
            <a:r>
              <a:rPr lang="fr-FR" altLang="fr-FR" sz="1800" b="1" dirty="0" err="1"/>
              <a:t>Eb</a:t>
            </a:r>
            <a:r>
              <a:rPr lang="fr-FR" altLang="fr-FR" sz="1800" dirty="0"/>
              <a:t>.</a:t>
            </a:r>
          </a:p>
          <a:p>
            <a:pPr>
              <a:buFont typeface="Wingdings 2"/>
              <a:buChar char="—"/>
            </a:pPr>
            <a:r>
              <a:rPr lang="fr-FR" altLang="fr-FR" sz="1800" dirty="0"/>
              <a:t>L’analyseur se compose de 2 électrodes hémisphériques de potentiels différents.</a:t>
            </a:r>
          </a:p>
          <a:p>
            <a:pPr>
              <a:buFont typeface="Wingdings 2"/>
              <a:buChar char="—"/>
            </a:pPr>
            <a:r>
              <a:rPr lang="fr-FR" altLang="fr-FR" sz="1800" dirty="0"/>
              <a:t>Les électrons sont collectés et comptés en fonction de leurs énergies cinétiques. </a:t>
            </a:r>
          </a:p>
          <a:p>
            <a:pPr>
              <a:buFont typeface="Wingdings 2"/>
              <a:buChar char="—"/>
            </a:pPr>
            <a:r>
              <a:rPr lang="fr-FR" altLang="fr-FR" sz="1800" dirty="0"/>
              <a:t>On en déduit </a:t>
            </a:r>
            <a:r>
              <a:rPr lang="fr-FR" altLang="fr-FR" sz="1800" b="1" dirty="0" err="1"/>
              <a:t>Eb</a:t>
            </a:r>
            <a:r>
              <a:rPr lang="fr-FR" altLang="fr-FR" sz="1800" dirty="0"/>
              <a:t> :</a:t>
            </a:r>
          </a:p>
        </p:txBody>
      </p:sp>
      <p:pic>
        <p:nvPicPr>
          <p:cNvPr id="35844" name="Picture 6" descr="hemispher.gif (7286 octet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263" y="3284538"/>
            <a:ext cx="4427537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971600" y="4476750"/>
            <a:ext cx="2519362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400" b="1"/>
              <a:t>Eb </a:t>
            </a:r>
            <a:r>
              <a:rPr lang="en-US" altLang="fr-FR" sz="2400" b="1"/>
              <a:t>= hv - Ec</a:t>
            </a:r>
          </a:p>
        </p:txBody>
      </p:sp>
      <p:sp>
        <p:nvSpPr>
          <p:cNvPr id="35847" name="Text Box 7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8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2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1667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1663" y="593330"/>
            <a:ext cx="8229600" cy="1143000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0" rIns="91440" bIns="45720" anchor="t"/>
          <a:lstStyle/>
          <a:p>
            <a:r>
              <a:rPr lang="fr-FR" altLang="fr-FR" sz="4000" dirty="0"/>
              <a:t>Spectre obtenu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55751"/>
            <a:ext cx="8229600" cy="4525962"/>
          </a:xfr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buFont typeface="Wingdings 2"/>
              <a:buChar char="—"/>
            </a:pPr>
            <a:r>
              <a:rPr lang="fr-FR" altLang="fr-FR" sz="1800" dirty="0"/>
              <a:t>Les spectres des photoélectrons sont représentés directement en énergie de liaison et l’identification des éléments présents en surface du matériau est effectuée à partir des pics photoélectriques qui apparaissent sur le spectre.</a:t>
            </a:r>
          </a:p>
        </p:txBody>
      </p:sp>
      <p:pic>
        <p:nvPicPr>
          <p:cNvPr id="36868" name="Picture 6" descr="Spect_niveau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24225"/>
            <a:ext cx="424815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3923928" y="5878513"/>
            <a:ext cx="2879725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fr-FR" altLang="fr-FR" sz="2000"/>
              <a:t>Pics photoélectriques</a:t>
            </a:r>
          </a:p>
        </p:txBody>
      </p:sp>
      <p:sp>
        <p:nvSpPr>
          <p:cNvPr id="36870" name="Line 6"/>
          <p:cNvSpPr>
            <a:spLocks noChangeShapeType="1"/>
          </p:cNvSpPr>
          <p:nvPr/>
        </p:nvSpPr>
        <p:spPr bwMode="auto">
          <a:xfrm flipH="1" flipV="1">
            <a:off x="2699792" y="4510088"/>
            <a:ext cx="1370013" cy="13684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36871" name="Line 7"/>
          <p:cNvSpPr>
            <a:spLocks noChangeShapeType="1"/>
          </p:cNvSpPr>
          <p:nvPr/>
        </p:nvSpPr>
        <p:spPr bwMode="auto">
          <a:xfrm flipH="1" flipV="1">
            <a:off x="3564980" y="4221163"/>
            <a:ext cx="504825" cy="16573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3687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3213100"/>
            <a:ext cx="282892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Text Box 10"/>
          <p:cNvSpPr txBox="1">
            <a:spLocks noGrp="1"/>
          </p:cNvSpPr>
          <p:nvPr/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fr-FR" altLang="fr-FR" sz="1200">
                <a:solidFill>
                  <a:srgbClr val="1D4577"/>
                </a:solidFill>
              </a:rPr>
              <a:t>9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377371"/>
            <a:ext cx="9144000" cy="215959"/>
          </a:xfrm>
          <a:prstGeom prst="rect">
            <a:avLst/>
          </a:prstGeom>
          <a:solidFill>
            <a:srgbClr val="10069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0" y="29117"/>
            <a:ext cx="2381250" cy="1238250"/>
          </a:xfrm>
          <a:prstGeom prst="rect">
            <a:avLst/>
          </a:prstGeom>
        </p:spPr>
      </p:pic>
      <p:sp>
        <p:nvSpPr>
          <p:cNvPr id="15" name="Sous-titre 2"/>
          <p:cNvSpPr txBox="1">
            <a:spLocks/>
          </p:cNvSpPr>
          <p:nvPr/>
        </p:nvSpPr>
        <p:spPr>
          <a:xfrm rot="16200000">
            <a:off x="-2039938" y="2878456"/>
            <a:ext cx="5735639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FR" sz="2800" b="1" dirty="0" smtClean="0">
                <a:solidFill>
                  <a:sysClr val="window" lastClr="FFFFFF">
                    <a:lumMod val="65000"/>
                  </a:sysClr>
                </a:solidFill>
                <a:latin typeface="Calibri"/>
              </a:rPr>
              <a:t>ESCA</a:t>
            </a:r>
            <a:endParaRPr kumimoji="0" lang="fr-FR" sz="2800" b="1" i="0" u="none" strike="noStrike" kern="1200" cap="none" spc="0" normalizeH="0" baseline="0" noProof="0" dirty="0">
              <a:ln>
                <a:noFill/>
              </a:ln>
              <a:solidFill>
                <a:sysClr val="window" lastClr="FFFFFF">
                  <a:lumMod val="65000"/>
                </a:sysClr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483768" y="6406029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tx2"/>
                </a:solidFill>
                <a:latin typeface="+mj-lt"/>
              </a:rPr>
              <a:t>CEPPI Alexandre - RODDE Adrien</a:t>
            </a:r>
            <a:endParaRPr lang="fr-FR" sz="1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4157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5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7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8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8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9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9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0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0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1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1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2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2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3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4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4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onception personnalisé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5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5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6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6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7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7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18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8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19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9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0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0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1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1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2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2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hème-caracterisatio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hème-caracteris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Conception personnalisé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Conception personnalisé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hème-caracterisation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-caracteris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4_Thème1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Thème1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Thème1</Template>
  <TotalTime>763</TotalTime>
  <Words>682</Words>
  <Application>Microsoft Office PowerPoint</Application>
  <PresentationFormat>Affichage à l'écran (4:3)</PresentationFormat>
  <Paragraphs>204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28</vt:i4>
      </vt:variant>
      <vt:variant>
        <vt:lpstr>Titres des diapositives</vt:lpstr>
      </vt:variant>
      <vt:variant>
        <vt:i4>15</vt:i4>
      </vt:variant>
    </vt:vector>
  </HeadingPairs>
  <TitlesOfParts>
    <vt:vector size="43" baseType="lpstr">
      <vt:lpstr>Thème1</vt:lpstr>
      <vt:lpstr>Conception personnalisée</vt:lpstr>
      <vt:lpstr>1_Thème-caracterisation</vt:lpstr>
      <vt:lpstr>1_Thème1</vt:lpstr>
      <vt:lpstr>1_Conception personnalisée</vt:lpstr>
      <vt:lpstr>2_Thème-caracterisation</vt:lpstr>
      <vt:lpstr>2_Thème1</vt:lpstr>
      <vt:lpstr>3_Thème1</vt:lpstr>
      <vt:lpstr>4_Thème1</vt:lpstr>
      <vt:lpstr>5_Thème1</vt:lpstr>
      <vt:lpstr>6_Thème1</vt:lpstr>
      <vt:lpstr>7_Thème1</vt:lpstr>
      <vt:lpstr>8_Thème1</vt:lpstr>
      <vt:lpstr>9_Thème1</vt:lpstr>
      <vt:lpstr>10_Thème1</vt:lpstr>
      <vt:lpstr>11_Thème1</vt:lpstr>
      <vt:lpstr>12_Thème1</vt:lpstr>
      <vt:lpstr>13_Thème1</vt:lpstr>
      <vt:lpstr>14_Thème1</vt:lpstr>
      <vt:lpstr>15_Thème1</vt:lpstr>
      <vt:lpstr>16_Thème1</vt:lpstr>
      <vt:lpstr>17_Thème1</vt:lpstr>
      <vt:lpstr>18_Thème1</vt:lpstr>
      <vt:lpstr>19_Thème1</vt:lpstr>
      <vt:lpstr>20_Thème1</vt:lpstr>
      <vt:lpstr>21_Thème1</vt:lpstr>
      <vt:lpstr>22_Thème1</vt:lpstr>
      <vt:lpstr>Thème Office</vt:lpstr>
      <vt:lpstr>Electron spectroscopy for chemical analysis(ESCA)    </vt:lpstr>
      <vt:lpstr>Mise en garde</vt:lpstr>
      <vt:lpstr>Plan</vt:lpstr>
      <vt:lpstr>Historique</vt:lpstr>
      <vt:lpstr>Principe de l’ESCA</vt:lpstr>
      <vt:lpstr>Appareillage</vt:lpstr>
      <vt:lpstr>La photo émission</vt:lpstr>
      <vt:lpstr>Analyseur hémisphérique</vt:lpstr>
      <vt:lpstr>Spectre obtenu</vt:lpstr>
      <vt:lpstr>Exemples</vt:lpstr>
      <vt:lpstr>Exploitation des résultats</vt:lpstr>
      <vt:lpstr>Conclusion</vt:lpstr>
      <vt:lpstr>Interrelations</vt:lpstr>
      <vt:lpstr>Présentation PowerPoint</vt:lpstr>
      <vt:lpstr>Sources</vt:lpstr>
    </vt:vector>
  </TitlesOfParts>
  <Company>ID kommunikation 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Albert</dc:creator>
  <cp:lastModifiedBy>alexandre</cp:lastModifiedBy>
  <cp:revision>86</cp:revision>
  <dcterms:created xsi:type="dcterms:W3CDTF">2005-06-23T09:01:43Z</dcterms:created>
  <dcterms:modified xsi:type="dcterms:W3CDTF">2016-05-22T13:46:58Z</dcterms:modified>
</cp:coreProperties>
</file>