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87" r:id="rId2"/>
    <p:sldMasterId id="2147483699" r:id="rId3"/>
    <p:sldMasterId id="2147483711" r:id="rId4"/>
    <p:sldMasterId id="2147483712" r:id="rId5"/>
    <p:sldMasterId id="2147483780" r:id="rId6"/>
  </p:sldMasterIdLst>
  <p:notesMasterIdLst>
    <p:notesMasterId r:id="rId23"/>
  </p:notesMasterIdLst>
  <p:handoutMasterIdLst>
    <p:handoutMasterId r:id="rId24"/>
  </p:handoutMasterIdLst>
  <p:sldIdLst>
    <p:sldId id="256" r:id="rId7"/>
    <p:sldId id="273" r:id="rId8"/>
    <p:sldId id="257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5" r:id="rId19"/>
    <p:sldId id="270" r:id="rId20"/>
    <p:sldId id="274" r:id="rId21"/>
    <p:sldId id="272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00" autoAdjust="0"/>
    <p:restoredTop sz="94619" autoAdjust="0"/>
  </p:normalViewPr>
  <p:slideViewPr>
    <p:cSldViewPr>
      <p:cViewPr>
        <p:scale>
          <a:sx n="85" d="100"/>
          <a:sy n="85" d="100"/>
        </p:scale>
        <p:origin x="-14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26964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21507" name="Rectangle 3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21508" name="Rectangle 4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21509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1510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21511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9436815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fr-FR" altLang="fr-FR"/>
              <a:t>16/05/2014</a:t>
            </a: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22532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latin typeface="Calibri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85355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1481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5072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0032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99008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7624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12186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28167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60026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33099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07312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7157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18886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75993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36134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37741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12577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46885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46359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743670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102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033757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4039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557538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70202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344830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908024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466784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73453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149337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846418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521186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607589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6757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63160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133706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28855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49389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491123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618754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682319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750178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727719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814589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5410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21780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084949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747306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648219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542865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452659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459449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387554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6615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06921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7636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117695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63211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953396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29645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748191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150757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2120555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0117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3976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06359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3357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02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1030" name="Rectangle 6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31" name="Rectangle 7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032" name="Rectangle 8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1033" name="Rectangle 9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034" name="Rectangle 10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03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39" name="Text Box 15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04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42" name="Text Box 18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036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AutoShape 13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5361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2053" name="Rectangle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054" name="Rectangle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7218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0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3077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3080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3081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3082" name="Rectangle 1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3083" name="Rectangle 1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3084" name="Rectangle 12"/>
          <p:cNvSpPr>
            <a:spLocks noGrp="1"/>
          </p:cNvSpPr>
          <p:nvPr>
            <p:ph type="sldNum" sz="quarter" idx="4"/>
          </p:nvPr>
        </p:nvSpPr>
        <p:spPr bwMode="auto"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2491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409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4111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2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4114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5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410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2924175"/>
            <a:ext cx="16192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Principe</a:t>
            </a:r>
          </a:p>
          <a:p>
            <a:r>
              <a:rPr lang="fr-FR" altLang="fr-FR" sz="1400"/>
              <a:t>2/ Machine d’essai</a:t>
            </a:r>
          </a:p>
          <a:p>
            <a:r>
              <a:rPr lang="fr-FR" altLang="fr-FR" sz="1400"/>
              <a:t>3/ Type d’éprouvettes</a:t>
            </a:r>
          </a:p>
          <a:p>
            <a:r>
              <a:rPr lang="fr-FR" altLang="fr-FR" sz="1400"/>
              <a:t>4/ Choc Charpy instrumenté</a:t>
            </a:r>
          </a:p>
          <a:p>
            <a:r>
              <a:rPr lang="fr-FR" altLang="fr-FR" sz="1400"/>
              <a:t>5/ Interrelations</a:t>
            </a:r>
          </a:p>
          <a:p>
            <a:r>
              <a:rPr lang="fr-FR" altLang="fr-FR" sz="1400"/>
              <a:t>6/ Lexique</a:t>
            </a:r>
          </a:p>
          <a:p>
            <a:r>
              <a:rPr lang="fr-FR" altLang="fr-FR" sz="1400"/>
              <a:t>7/ Sources</a:t>
            </a:r>
          </a:p>
        </p:txBody>
      </p:sp>
      <p:sp>
        <p:nvSpPr>
          <p:cNvPr id="4106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4107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108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4109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110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231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512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5135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36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5138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39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512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0" y="2781300"/>
            <a:ext cx="17272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Définition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Caractérisation</a:t>
            </a:r>
          </a:p>
          <a:p>
            <a:r>
              <a:rPr lang="fr-FR" altLang="fr-FR" sz="1400"/>
              <a:t>4/ Exemple</a:t>
            </a:r>
          </a:p>
          <a:p>
            <a:r>
              <a:rPr lang="fr-FR" altLang="fr-FR" sz="1400"/>
              <a:t>5/ Conclusion</a:t>
            </a:r>
          </a:p>
          <a:p>
            <a:r>
              <a:rPr lang="fr-FR" altLang="fr-FR" sz="1400"/>
              <a:t>6/ Interrelation</a:t>
            </a:r>
          </a:p>
          <a:p>
            <a:r>
              <a:rPr lang="fr-FR" altLang="fr-FR" sz="1400"/>
              <a:t>7/ Lexique</a:t>
            </a:r>
          </a:p>
          <a:p>
            <a:r>
              <a:rPr lang="fr-FR" altLang="fr-FR" sz="1400"/>
              <a:t>8/ Sources</a:t>
            </a:r>
          </a:p>
          <a:p>
            <a:endParaRPr lang="fr-FR" altLang="fr-FR"/>
          </a:p>
        </p:txBody>
      </p:sp>
      <p:sp>
        <p:nvSpPr>
          <p:cNvPr id="5130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5131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5132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16/05/2014</a:t>
            </a:r>
          </a:p>
        </p:txBody>
      </p:sp>
      <p:sp>
        <p:nvSpPr>
          <p:cNvPr id="5133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134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2819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16/05/2014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7637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embres.lycos.fr/juliendevalloir/monographies/tre/tre_charpy.pdf" TargetMode="External"/><Relationship Id="rId2" Type="http://schemas.openxmlformats.org/officeDocument/2006/relationships/hyperlink" Target="http://www-lgm2b.iut.u-bordeaux1.fr/charpy.htm" TargetMode="Externa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6.png"/><Relationship Id="rId4" Type="http://schemas.openxmlformats.org/officeDocument/2006/relationships/hyperlink" Target="http://www.sgm.univ-savoie.fr/LP/Caraterisations-mat&#233;riaux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mailto:Lionel.Flandin(at)univ-savoie.fr?subject=Probl%E8me%20sur%20le%20site%20web%20LP%20-%20Caract&#233;risation&amp;Body=Bonjour%20Monsieur," TargetMode="Externa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/>
          </p:cNvSpPr>
          <p:nvPr>
            <p:ph type="title" idx="4294967295"/>
          </p:nvPr>
        </p:nvSpPr>
        <p:spPr>
          <a:xfrm>
            <a:off x="611560" y="2492896"/>
            <a:ext cx="8229600" cy="1143000"/>
          </a:xfrm>
        </p:spPr>
        <p:txBody>
          <a:bodyPr/>
          <a:lstStyle/>
          <a:p>
            <a:pPr algn="ctr"/>
            <a:r>
              <a:rPr lang="fr-FR" altLang="fr-FR" dirty="0"/>
              <a:t>Choc Charpy</a:t>
            </a:r>
          </a:p>
        </p:txBody>
      </p:sp>
      <p:sp>
        <p:nvSpPr>
          <p:cNvPr id="6147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-3" y="5750007"/>
            <a:ext cx="9144003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Alexandre </a:t>
            </a:r>
            <a:r>
              <a:rPr lang="fr-FR" sz="2000" b="1" dirty="0" err="1" smtClean="0">
                <a:solidFill>
                  <a:srgbClr val="10069F"/>
                </a:solidFill>
              </a:rPr>
              <a:t>Ceppi</a:t>
            </a:r>
            <a:r>
              <a:rPr lang="fr-FR" sz="2000" b="1" dirty="0" smtClean="0">
                <a:solidFill>
                  <a:srgbClr val="10069F"/>
                </a:solidFill>
              </a:rPr>
              <a:t> – Adrien </a:t>
            </a:r>
            <a:r>
              <a:rPr lang="fr-FR" sz="2000" b="1" dirty="0" err="1" smtClean="0">
                <a:solidFill>
                  <a:srgbClr val="10069F"/>
                </a:solidFill>
              </a:rPr>
              <a:t>Rodde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78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704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Données extraites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89767" y="1220469"/>
            <a:ext cx="7920038" cy="525621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Calcul de la résilience (kJ/m²) :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Eprouvettes non entaillées :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endParaRPr lang="fr-FR" alt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R = ( W / (h . b)) . 10</a:t>
            </a:r>
            <a:r>
              <a:rPr lang="fr-FR" altLang="fr-FR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 avec : W = énergie absorbée par l’éprouvette (J)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h = épaisseur de l’éprouvette (mm)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b = largeur de l’éprouvette (mm)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Eprouvettes entaillées : 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R = ( W /(h .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)) . 10</a:t>
            </a:r>
            <a:r>
              <a:rPr lang="fr-FR" altLang="fr-FR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endParaRPr lang="fr-FR" altLang="fr-FR" sz="1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avec : W = énergie absorbée par l’éprouvette (J)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h = épaisseur de l’éprouvette (mm)</a:t>
            </a:r>
          </a:p>
          <a:p>
            <a:pPr marL="457200" lvl="1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r>
              <a:rPr lang="fr-FR" altLang="fr-FR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= largeur restante à la base de l’entaille de l’éprouvette (mm)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5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10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92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4001" y="453568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Avantages et limites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187" y="1700808"/>
            <a:ext cx="7921625" cy="45259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Rapide </a:t>
            </a: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et simple à mettre en </a:t>
            </a:r>
            <a:r>
              <a:rPr lang="fr-FR" alt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oeuvre</a:t>
            </a: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Comparaison </a:t>
            </a: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avec d’autres résultats aisée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Nombreuses </a:t>
            </a: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bases de données matériaux incluant cet essai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Résultats </a:t>
            </a: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dépendent de la géométrie de l’entaille.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L’énergie </a:t>
            </a: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nécessaire à la rupture de l’éprouvette, doit être corrigée pour tenir compte des pertes dues aux frottements et à la résistance de l’air.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9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11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683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91577" y="474921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Choc Charpy Instrumenté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61764" y="1216412"/>
            <a:ext cx="8820472" cy="2016125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L’évolution de la force appliquée sur l’éprouvette en fonction du déplacement du marteau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Caractériser le type de rupture, ainsi que les différents phénomènes qui interviennent pendant cette rupture (initiation, propagation de la fissure, pics d’inertie …)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Accéder aux propriétés intrinsèques du matériau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fr-FR" altLang="fr-FR" sz="2000" dirty="0"/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1331640" y="3377322"/>
            <a:ext cx="6808787" cy="2959100"/>
            <a:chOff x="9001" y="32131"/>
            <a:chExt cx="68087" cy="29591"/>
          </a:xfrm>
        </p:grpSpPr>
        <p:pic>
          <p:nvPicPr>
            <p:cNvPr id="1741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5" y="32131"/>
              <a:ext cx="22304" cy="266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41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1" y="32131"/>
              <a:ext cx="23448" cy="26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9001" y="35734"/>
              <a:ext cx="14763" cy="3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fr-FR" altLang="fr-FR" dirty="0"/>
                <a:t>Force en N</a:t>
              </a:r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24844" y="58054"/>
              <a:ext cx="18717" cy="3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fr-FR" altLang="fr-FR"/>
                <a:t>Flèche en mm</a:t>
              </a:r>
            </a:p>
          </p:txBody>
        </p:sp>
        <p:sp>
          <p:nvSpPr>
            <p:cNvPr id="17419" name="Text Box 11"/>
            <p:cNvSpPr txBox="1">
              <a:spLocks noChangeArrowheads="1"/>
            </p:cNvSpPr>
            <p:nvPr/>
          </p:nvSpPr>
          <p:spPr bwMode="auto">
            <a:xfrm>
              <a:off x="29876" y="35734"/>
              <a:ext cx="10081" cy="3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fr-FR" altLang="fr-FR">
                  <a:solidFill>
                    <a:srgbClr val="000000"/>
                  </a:solidFill>
                  <a:latin typeface="Comic Sans MS"/>
                </a:rPr>
                <a:t>Tenace</a:t>
              </a:r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60118" y="35004"/>
              <a:ext cx="11510" cy="3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fr-FR" altLang="fr-FR">
                  <a:solidFill>
                    <a:srgbClr val="000000"/>
                  </a:solidFill>
                  <a:latin typeface="Comic Sans MS"/>
                </a:rPr>
                <a:t>Fragile</a:t>
              </a:r>
            </a:p>
          </p:txBody>
        </p:sp>
      </p:grpSp>
      <p:sp>
        <p:nvSpPr>
          <p:cNvPr id="17414" name="Text Box 6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16" name="Sous-titre 2"/>
          <p:cNvSpPr txBox="1">
            <a:spLocks/>
          </p:cNvSpPr>
          <p:nvPr/>
        </p:nvSpPr>
        <p:spPr>
          <a:xfrm rot="16200000">
            <a:off x="-2039938" y="3251974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933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42" y="1928528"/>
            <a:ext cx="4337326" cy="291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672" y="2105204"/>
            <a:ext cx="4238945" cy="274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773975" y="123825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PS choc : matériau ductile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508104" y="124206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PPS : matériau fragile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372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Interrelations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655762" y="1727743"/>
            <a:ext cx="58324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Tx/>
              <a:buChar char="•"/>
            </a:pPr>
            <a:r>
              <a:rPr lang="fr-FR" altLang="fr-FR" dirty="0" err="1"/>
              <a:t>Izod</a:t>
            </a:r>
            <a:endParaRPr lang="fr-FR" altLang="fr-FR" dirty="0"/>
          </a:p>
          <a:p>
            <a:endParaRPr lang="fr-FR" altLang="fr-FR" dirty="0"/>
          </a:p>
          <a:p>
            <a:pPr>
              <a:buFontTx/>
              <a:buChar char="•"/>
            </a:pPr>
            <a:r>
              <a:rPr lang="fr-FR" altLang="fr-FR" dirty="0"/>
              <a:t>Essai de choc-traction</a:t>
            </a:r>
          </a:p>
          <a:p>
            <a:endParaRPr lang="fr-FR" altLang="fr-FR" dirty="0"/>
          </a:p>
          <a:p>
            <a:pPr>
              <a:buFontTx/>
              <a:buChar char="•"/>
            </a:pPr>
            <a:r>
              <a:rPr lang="fr-FR" altLang="fr-FR" dirty="0"/>
              <a:t>Choc multiaxial</a:t>
            </a:r>
          </a:p>
          <a:p>
            <a:endParaRPr lang="fr-FR" altLang="fr-FR" dirty="0"/>
          </a:p>
          <a:p>
            <a:pPr>
              <a:buFontTx/>
              <a:buChar char="•"/>
            </a:pPr>
            <a:r>
              <a:rPr lang="fr-FR" altLang="fr-FR" dirty="0"/>
              <a:t>Eprouvette en porte-à-faux</a:t>
            </a:r>
          </a:p>
          <a:p>
            <a:endParaRPr lang="fr-FR" altLang="fr-FR" dirty="0"/>
          </a:p>
        </p:txBody>
      </p:sp>
      <p:sp>
        <p:nvSpPr>
          <p:cNvPr id="18437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13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890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464719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Lexique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54293" y="1556792"/>
            <a:ext cx="7186613" cy="4389438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Français				Anglais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Percuteur				</a:t>
            </a:r>
            <a:r>
              <a:rPr lang="fr-FR" alt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Striker</a:t>
            </a: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Entaille					</a:t>
            </a:r>
            <a:r>
              <a:rPr lang="fr-FR" alt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Notch</a:t>
            </a: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Tenace					Tough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fr-FR" alt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fr-FR" alt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Eprouvette</a:t>
            </a: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fr-FR" alt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9461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14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69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5910" y="46982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Sources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19137" y="1628800"/>
            <a:ext cx="7705725" cy="45259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>
              <a:lnSpc>
                <a:spcPct val="90000"/>
              </a:lnSpc>
              <a:spcBef>
                <a:spcPct val="0"/>
              </a:spcBef>
            </a:pPr>
            <a:r>
              <a:rPr lang="fr-FR" altLang="fr-FR" sz="1800" dirty="0" smtClean="0">
                <a:hlinkClick r:id="rId2"/>
              </a:rPr>
              <a:t>http</a:t>
            </a:r>
            <a:r>
              <a:rPr lang="fr-FR" altLang="fr-FR" sz="1800" dirty="0">
                <a:hlinkClick r:id="rId2"/>
              </a:rPr>
              <a:t>://www-lgm2b.iut.u-bordeaux1.fr/charpy.htm</a:t>
            </a:r>
            <a:r>
              <a:rPr lang="fr-FR" altLang="fr-FR" sz="1800" dirty="0"/>
              <a:t> </a:t>
            </a:r>
          </a:p>
          <a:p>
            <a:pPr marL="0" indent="-33337">
              <a:lnSpc>
                <a:spcPct val="90000"/>
              </a:lnSpc>
              <a:spcBef>
                <a:spcPct val="0"/>
              </a:spcBef>
              <a:buFont typeface="Wingdings 2"/>
              <a:buNone/>
            </a:pPr>
            <a:r>
              <a:rPr lang="fr-FR" altLang="fr-FR" sz="1800" dirty="0"/>
              <a:t>	Photos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1800" dirty="0" smtClean="0"/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fr-FR" altLang="fr-FR" sz="1800" dirty="0">
                <a:hlinkClick r:id="rId3"/>
              </a:rPr>
              <a:t>http://membres.lycos.fr/juliendevalloir/monographies/tre/tre_charpy.pdf</a:t>
            </a:r>
            <a:r>
              <a:rPr lang="fr-FR" altLang="fr-FR" sz="1800" dirty="0"/>
              <a:t> </a:t>
            </a:r>
            <a:endParaRPr lang="fr-FR" altLang="fr-FR" sz="1800" dirty="0" smtClean="0"/>
          </a:p>
          <a:p>
            <a:pPr marL="0" indent="0">
              <a:lnSpc>
                <a:spcPct val="9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8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fr-FR" altLang="fr-FR" sz="1800" dirty="0">
                <a:hlinkClick r:id="rId4"/>
              </a:rPr>
              <a:t>http://www.sgm.univ-savoie.fr/LP/Caraterisations-matériaux.html</a:t>
            </a:r>
            <a:endParaRPr lang="fr-FR" altLang="fr-FR" sz="1800" dirty="0"/>
          </a:p>
          <a:p>
            <a:pPr marL="0" indent="0">
              <a:lnSpc>
                <a:spcPct val="90000"/>
              </a:lnSpc>
              <a:spcBef>
                <a:spcPct val="0"/>
              </a:spcBef>
              <a:buFont typeface="Wingdings 2"/>
              <a:buNone/>
            </a:pPr>
            <a:r>
              <a:rPr lang="fr-FR" altLang="fr-FR" sz="1800" dirty="0"/>
              <a:t>	</a:t>
            </a:r>
            <a:r>
              <a:rPr lang="fr-FR" alt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RIVIER.Cedric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fr-FR" alt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DUC.Anthony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alt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ChocCharpy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(2005-2006)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fr-FR" altLang="fr-FR" sz="1800" dirty="0"/>
              <a:t>	</a:t>
            </a:r>
            <a:r>
              <a:rPr lang="de-DE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CHARROIN </a:t>
            </a:r>
            <a:r>
              <a:rPr lang="de-DE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Julien - SENG </a:t>
            </a:r>
            <a:r>
              <a:rPr lang="de-DE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Kes</a:t>
            </a:r>
            <a:r>
              <a:rPr lang="de-DE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Albert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(2013-2014)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 typeface="Wingdings 2"/>
              <a:buNone/>
            </a:pPr>
            <a:endParaRPr lang="fr-FR" altLang="fr-FR" sz="1800" dirty="0"/>
          </a:p>
        </p:txBody>
      </p:sp>
      <p:sp>
        <p:nvSpPr>
          <p:cNvPr id="20485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15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397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1835696" y="1628800"/>
            <a:ext cx="5688012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Principe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Machine d’essai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Types d’éprouvettes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Expressions des résultats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Choc Charpy instrumenté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Interrelations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Lexique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2400" dirty="0"/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2800" dirty="0">
              <a:latin typeface="Comic Sans MS"/>
            </a:endParaRPr>
          </a:p>
        </p:txBody>
      </p:sp>
      <p:sp>
        <p:nvSpPr>
          <p:cNvPr id="7172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2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30262" y="575389"/>
            <a:ext cx="3673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fontAlgn="base">
              <a:spcBef>
                <a:spcPct val="20000"/>
              </a:spcBef>
              <a:spcAft>
                <a:spcPct val="0"/>
              </a:spcAft>
              <a:buClr>
                <a:srgbClr val="009DD9"/>
              </a:buClr>
              <a:buSzPct val="95000"/>
              <a:buFont typeface="Wingdings 2"/>
              <a:buChar char=""/>
              <a:defRPr sz="2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39763" indent="-2460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indent="-246063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/>
              <a:buChar char=""/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87450" indent="-209550" fontAlgn="base">
              <a:spcBef>
                <a:spcPct val="20000"/>
              </a:spcBef>
              <a:spcAft>
                <a:spcPct val="0"/>
              </a:spcAft>
              <a:buClr>
                <a:srgbClr val="009DD9"/>
              </a:buClr>
              <a:buSzPct val="65000"/>
              <a:buFont typeface="Wingdings 2"/>
              <a:buChar char="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62088" indent="-209550" fontAlgn="base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65000"/>
              <a:buFont typeface="Wingdings 2"/>
              <a:buChar char="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19288" indent="-209550" fontAlgn="base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65000"/>
              <a:buFont typeface="Wingdings 2"/>
              <a:buChar char="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76488" indent="-209550" fontAlgn="base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65000"/>
              <a:buFont typeface="Wingdings 2"/>
              <a:buChar char="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33688" indent="-209550" fontAlgn="base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65000"/>
              <a:buFont typeface="Wingdings 2"/>
              <a:buChar char="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0888" indent="-209550" fontAlgn="base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65000"/>
              <a:buFont typeface="Wingdings 2"/>
              <a:buChar char="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5000" u="sng" dirty="0"/>
              <a:t>Plan</a:t>
            </a:r>
            <a:endParaRPr lang="fr-BE" altLang="fr-FR" sz="5000" u="sng" dirty="0"/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05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8196" name="Rectangle 4"/>
          <p:cNvSpPr>
            <a:spLocks noGrp="1"/>
          </p:cNvSpPr>
          <p:nvPr>
            <p:ph type="title" idx="4294967295"/>
          </p:nvPr>
        </p:nvSpPr>
        <p:spPr>
          <a:xfrm>
            <a:off x="-3799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altLang="fr-FR" sz="4000" dirty="0" smtClean="0"/>
              <a:t>	Mise </a:t>
            </a:r>
            <a:r>
              <a:rPr lang="fr-FR" altLang="fr-FR" sz="4000" dirty="0"/>
              <a:t>en garde</a:t>
            </a:r>
          </a:p>
        </p:txBody>
      </p:sp>
      <p:sp>
        <p:nvSpPr>
          <p:cNvPr id="8197" name="Rectangle 5"/>
          <p:cNvSpPr>
            <a:spLocks noGrp="1"/>
          </p:cNvSpPr>
          <p:nvPr>
            <p:ph idx="4294967295"/>
          </p:nvPr>
        </p:nvSpPr>
        <p:spPr>
          <a:xfrm>
            <a:off x="683568" y="1557338"/>
            <a:ext cx="4071938" cy="4389437"/>
          </a:xfrm>
        </p:spPr>
        <p:txBody>
          <a:bodyPr/>
          <a:lstStyle/>
          <a:p>
            <a:pPr>
              <a:buFont typeface="Wingdings 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Cette présentation à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>
              <a:buFont typeface="Wingdings 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Vous devrez être critique quand à l’utilisation de ce support, et nous vous invitons à vous référer directement aux sources citées.	</a:t>
            </a:r>
          </a:p>
          <a:p>
            <a:pPr>
              <a:buFont typeface="Wingdings 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•Si ... </a:t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- vous rencontrez un problème de navigation (type </a:t>
            </a:r>
            <a:r>
              <a:rPr lang="fr-FR" alt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error</a:t>
            </a: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404),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- vous tombez sur une faute ... de frappe,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 - vous pensez que des choses manques ou sont en trop,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 - vous pensez que nous ne respectons pas vos droits d'auteur,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en d'autres termes si vous pensez que ce site doit être modifié.</a:t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Merci de </a:t>
            </a: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nous contacter </a:t>
            </a: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pour nous suggérer vos modifications, nous corrigerons ... </a:t>
            </a:r>
          </a:p>
          <a:p>
            <a:pPr>
              <a:buFont typeface="Wingdings 2"/>
              <a:buChar char="—"/>
            </a:pPr>
            <a:endParaRPr lang="fr-FR" altLang="fr-FR" dirty="0"/>
          </a:p>
        </p:txBody>
      </p:sp>
      <p:sp>
        <p:nvSpPr>
          <p:cNvPr id="8195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3</a:t>
            </a:r>
          </a:p>
        </p:txBody>
      </p:sp>
      <p:pic>
        <p:nvPicPr>
          <p:cNvPr id="8198" name="Picture 1" descr="attention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35597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09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2549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Principe du Choc Charpy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59569" y="1462881"/>
            <a:ext cx="8424862" cy="4795837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résilience caractérise la capacité d’un matériau à absorber les chocs sans se rompre.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Elle est mesurée sur des machines du type Charpy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But : Déterminer la résistance au choc de chaque matériau (Résilience)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997200"/>
            <a:ext cx="2151063" cy="224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57263" y="3571875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dirty="0"/>
              <a:t>Appuis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H="1">
            <a:off x="4714875" y="3798888"/>
            <a:ext cx="10795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flipH="1">
            <a:off x="4714875" y="4230688"/>
            <a:ext cx="10080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2038350" y="3860800"/>
            <a:ext cx="1511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2038350" y="3860800"/>
            <a:ext cx="2808288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867400" y="3509963"/>
            <a:ext cx="12239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dirty="0"/>
              <a:t>Percuteur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795963" y="4086225"/>
            <a:ext cx="14398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dirty="0"/>
              <a:t>Éprouvette</a:t>
            </a:r>
          </a:p>
        </p:txBody>
      </p:sp>
      <p:sp>
        <p:nvSpPr>
          <p:cNvPr id="9229" name="Text Box 1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17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364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64719"/>
            <a:ext cx="6731794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>
            <a:normAutofit fontScale="90000"/>
          </a:bodyPr>
          <a:lstStyle/>
          <a:p>
            <a:r>
              <a:rPr lang="fr-FR" altLang="fr-FR" sz="4000" dirty="0"/>
              <a:t>Machine d’essai : le Mouton de Charpy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9750" y="1658938"/>
            <a:ext cx="8147050" cy="7493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L’essai mesure l’énergie qu’il faut fournir à un pendule pesant pour briser une éprouvette entaillée ou non du matériau à tester.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366285"/>
            <a:ext cx="3889375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3199842" y="2494601"/>
            <a:ext cx="720725" cy="215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912617" y="2357282"/>
            <a:ext cx="15843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>
                <a:solidFill>
                  <a:srgbClr val="000000"/>
                </a:solidFill>
              </a:rPr>
              <a:t>Pendule de poids P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3059832" y="3062152"/>
            <a:ext cx="0" cy="33131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5903250" y="4627562"/>
            <a:ext cx="0" cy="17287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232025" y="4646612"/>
            <a:ext cx="647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dirty="0">
                <a:solidFill>
                  <a:srgbClr val="000000"/>
                </a:solidFill>
              </a:rPr>
              <a:t>h0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6012160" y="5331522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dirty="0">
                <a:solidFill>
                  <a:srgbClr val="000000"/>
                </a:solidFill>
              </a:rPr>
              <a:t>h1</a:t>
            </a:r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V="1">
            <a:off x="3851275" y="5159354"/>
            <a:ext cx="762508" cy="5052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2983942" y="5527287"/>
            <a:ext cx="936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rgbClr val="000000"/>
                </a:solidFill>
              </a:rPr>
              <a:t>Éprouvette</a:t>
            </a:r>
          </a:p>
        </p:txBody>
      </p:sp>
      <p:sp>
        <p:nvSpPr>
          <p:cNvPr id="10254" name="Text Box 1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18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282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Éprouvette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216260" y="1412776"/>
            <a:ext cx="7056438" cy="31670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Selon le type d’essai réalisé, les éprouvettes peuvent être disposées de différentes façons sur le bâti et posséder ou non une entaille.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Il existe plusieurs types d’éprouvettes selon le type de matériau testé.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Dans le cas d’essais sur des thermoplastiques, les dimensions sont les suivantes :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05" y="4437112"/>
            <a:ext cx="7550150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0" name="Text Box 6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017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0050" y="440635"/>
            <a:ext cx="6853322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>
            <a:noAutofit/>
          </a:bodyPr>
          <a:lstStyle/>
          <a:p>
            <a:pPr algn="ctr"/>
            <a:r>
              <a:rPr lang="fr-FR" altLang="fr-FR" sz="3600" dirty="0"/>
              <a:t>Principaux types de chocs sur éprouvettes thermoplastiques et types d’entailles.</a:t>
            </a: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1187450" y="2132856"/>
            <a:ext cx="3384550" cy="3914775"/>
            <a:chOff x="4683" y="14843"/>
            <a:chExt cx="38147" cy="44386"/>
          </a:xfrm>
        </p:grpSpPr>
        <p:pic>
          <p:nvPicPr>
            <p:cNvPr id="12297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" y="14843"/>
              <a:ext cx="36734" cy="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4683" y="48688"/>
              <a:ext cx="37433" cy="10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fr-FR" altLang="fr-FR" i="1" dirty="0"/>
                <a:t>Choc Charpy en position debout</a:t>
              </a:r>
            </a:p>
            <a:p>
              <a:r>
                <a:rPr lang="fr-FR" altLang="fr-FR" i="1" dirty="0"/>
                <a:t>avec éprouvette à simple entaille</a:t>
              </a:r>
              <a:endParaRPr lang="fr-FR" altLang="fr-FR" dirty="0"/>
            </a:p>
            <a:p>
              <a:pPr>
                <a:spcBef>
                  <a:spcPct val="50000"/>
                </a:spcBef>
              </a:pPr>
              <a:endParaRPr lang="fr-FR" altLang="fr-FR" dirty="0"/>
            </a:p>
          </p:txBody>
        </p:sp>
      </p:grp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5538726" y="2132856"/>
            <a:ext cx="2960688" cy="3495675"/>
            <a:chOff x="48593" y="13747"/>
            <a:chExt cx="33766" cy="38608"/>
          </a:xfrm>
        </p:grpSpPr>
        <p:pic>
          <p:nvPicPr>
            <p:cNvPr id="12295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3" y="13747"/>
              <a:ext cx="33766" cy="33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52197" y="48688"/>
              <a:ext cx="22320" cy="3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i="1"/>
                <a:t>Choc Charpy à plat</a:t>
              </a:r>
              <a:endParaRPr lang="fr-FR" altLang="fr-FR"/>
            </a:p>
          </p:txBody>
        </p:sp>
      </p:grpSp>
      <p:sp>
        <p:nvSpPr>
          <p:cNvPr id="12294" name="Text Box 6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332656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14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32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39750" y="1340768"/>
            <a:ext cx="7704138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fr-FR" altLang="fr-FR" dirty="0"/>
              <a:t>   2 types d’éprouvettes :</a:t>
            </a:r>
          </a:p>
          <a:p>
            <a:pPr lvl="2">
              <a:spcBef>
                <a:spcPct val="50000"/>
              </a:spcBef>
              <a:buFontTx/>
              <a:buChar char="-"/>
            </a:pPr>
            <a:r>
              <a:rPr lang="fr-FR" altLang="fr-FR" dirty="0"/>
              <a:t> non entaillées</a:t>
            </a:r>
          </a:p>
          <a:p>
            <a:pPr lvl="2">
              <a:spcBef>
                <a:spcPct val="50000"/>
              </a:spcBef>
              <a:buFontTx/>
              <a:buChar char="-"/>
            </a:pPr>
            <a:r>
              <a:rPr lang="fr-FR" altLang="fr-FR" dirty="0"/>
              <a:t> entaillées</a:t>
            </a:r>
          </a:p>
        </p:txBody>
      </p:sp>
      <p:pic>
        <p:nvPicPr>
          <p:cNvPr id="1331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052574"/>
            <a:ext cx="7054850" cy="232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8</a:t>
            </a:r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596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–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85350"/>
            <a:ext cx="7020272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3600" dirty="0"/>
              <a:t>Calcul et expression des résultats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9552" y="1498600"/>
            <a:ext cx="8280400" cy="485775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L’énergie absorbée par l’éprouvette (W) est égale à la différence des énergies potentielles du pendule entre le départ (W0) et l’arrivée (W1).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On a donc : </a:t>
            </a: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W0 = P.h0</a:t>
            </a: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W1 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= P.h1</a:t>
            </a: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W = P.(h0 - h1)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Énergie absorbée = Énergie potentielle initiale du pendule – Énergie résiduelle après rupture de l’éprouvette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L’observation de l’éprouvette rompue permet de déterminer le type de rupture :</a:t>
            </a: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3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Rupture fragile = sans déformation plastique</a:t>
            </a:r>
          </a:p>
          <a:p>
            <a:pPr marL="1371600" lvl="3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Rupture ductile = avec déformation plastique</a:t>
            </a:r>
          </a:p>
        </p:txBody>
      </p:sp>
      <p:sp>
        <p:nvSpPr>
          <p:cNvPr id="14341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9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6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Choc Charpy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925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-caracterisation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372</TotalTime>
  <Words>737</Words>
  <Application>Microsoft Office PowerPoint</Application>
  <PresentationFormat>Affichage à l'écran (4:3)</PresentationFormat>
  <Paragraphs>183</Paragraphs>
  <Slides>16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6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Thème1</vt:lpstr>
      <vt:lpstr>Conception personnalisée</vt:lpstr>
      <vt:lpstr>1_Thème-caracterisation</vt:lpstr>
      <vt:lpstr>1_Thème1</vt:lpstr>
      <vt:lpstr>2_Thème1</vt:lpstr>
      <vt:lpstr>Thème Office</vt:lpstr>
      <vt:lpstr>Choc Charpy</vt:lpstr>
      <vt:lpstr>Présentation PowerPoint</vt:lpstr>
      <vt:lpstr> Mise en garde</vt:lpstr>
      <vt:lpstr>Principe du Choc Charpy</vt:lpstr>
      <vt:lpstr>Machine d’essai : le Mouton de Charpy</vt:lpstr>
      <vt:lpstr>Éprouvette</vt:lpstr>
      <vt:lpstr>Principaux types de chocs sur éprouvettes thermoplastiques et types d’entailles.</vt:lpstr>
      <vt:lpstr>Présentation PowerPoint</vt:lpstr>
      <vt:lpstr>Calcul et expression des résultats</vt:lpstr>
      <vt:lpstr>Données extraites</vt:lpstr>
      <vt:lpstr>Avantages et limites</vt:lpstr>
      <vt:lpstr>Choc Charpy Instrumenté</vt:lpstr>
      <vt:lpstr>Présentation PowerPoint</vt:lpstr>
      <vt:lpstr>Interrelations</vt:lpstr>
      <vt:lpstr>Lexique</vt:lpstr>
      <vt:lpstr>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Albert</dc:creator>
  <cp:lastModifiedBy>alexandre</cp:lastModifiedBy>
  <cp:revision>60</cp:revision>
  <dcterms:created xsi:type="dcterms:W3CDTF">2005-12-05T20:14:29Z</dcterms:created>
  <dcterms:modified xsi:type="dcterms:W3CDTF">2016-05-22T13:46:27Z</dcterms:modified>
</cp:coreProperties>
</file>