
<file path=[Content_Types].xml><?xml version="1.0" encoding="utf-8"?>
<Types xmlns="http://schemas.openxmlformats.org/package/2006/content-types">
  <Default Extension="png" ContentType="image/png"/>
  <Default Extension="jpeg" ContentType="image/jpeg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Masters/slideMaster25.xml" ContentType="application/vnd.openxmlformats-officedocument.presentationml.slideMaster+xml"/>
  <Override PartName="/ppt/slideMasters/slideMaster2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13.xml" ContentType="application/vnd.openxmlformats-officedocument.theme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theme/theme14.xml" ContentType="application/vnd.openxmlformats-officedocument.theme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theme/theme15.xml" ContentType="application/vnd.openxmlformats-officedocument.theme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theme/theme16.xml" ContentType="application/vnd.openxmlformats-officedocument.theme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theme/theme17.xml" ContentType="application/vnd.openxmlformats-officedocument.theme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theme/theme18.xml" ContentType="application/vnd.openxmlformats-officedocument.theme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theme/theme19.xml" ContentType="application/vnd.openxmlformats-officedocument.theme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theme/theme20.xml" ContentType="application/vnd.openxmlformats-officedocument.theme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theme/theme21.xml" ContentType="application/vnd.openxmlformats-officedocument.theme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theme/theme22.xml" ContentType="application/vnd.openxmlformats-officedocument.theme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theme/theme23.xml" ContentType="application/vnd.openxmlformats-officedocument.theme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theme/theme24.xml" ContentType="application/vnd.openxmlformats-officedocument.theme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theme/theme25.xml" ContentType="application/vnd.openxmlformats-officedocument.theme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theme/theme26.xml" ContentType="application/vnd.openxmlformats-officedocument.theme+xml"/>
  <Override PartName="/ppt/theme/theme2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4" r:id="rId1"/>
    <p:sldMasterId id="2147483678" r:id="rId2"/>
    <p:sldMasterId id="2147483690" r:id="rId3"/>
    <p:sldMasterId id="2147483704" r:id="rId4"/>
    <p:sldMasterId id="2147483718" r:id="rId5"/>
    <p:sldMasterId id="2147483730" r:id="rId6"/>
    <p:sldMasterId id="2147483742" r:id="rId7"/>
    <p:sldMasterId id="2147483743" r:id="rId8"/>
    <p:sldMasterId id="2147483744" r:id="rId9"/>
    <p:sldMasterId id="2147483745" r:id="rId10"/>
    <p:sldMasterId id="2147483746" r:id="rId11"/>
    <p:sldMasterId id="2147483747" r:id="rId12"/>
    <p:sldMasterId id="2147483748" r:id="rId13"/>
    <p:sldMasterId id="2147483749" r:id="rId14"/>
    <p:sldMasterId id="2147483750" r:id="rId15"/>
    <p:sldMasterId id="2147483751" r:id="rId16"/>
    <p:sldMasterId id="2147483752" r:id="rId17"/>
    <p:sldMasterId id="2147483753" r:id="rId18"/>
    <p:sldMasterId id="2147483754" r:id="rId19"/>
    <p:sldMasterId id="2147483755" r:id="rId20"/>
    <p:sldMasterId id="2147483756" r:id="rId21"/>
    <p:sldMasterId id="2147483757" r:id="rId22"/>
    <p:sldMasterId id="2147483758" r:id="rId23"/>
    <p:sldMasterId id="2147483759" r:id="rId24"/>
    <p:sldMasterId id="2147483760" r:id="rId25"/>
    <p:sldMasterId id="2147484060" r:id="rId26"/>
  </p:sldMasterIdLst>
  <p:notesMasterIdLst>
    <p:notesMasterId r:id="rId43"/>
  </p:notesMasterIdLst>
  <p:sldIdLst>
    <p:sldId id="260" r:id="rId27"/>
    <p:sldId id="259" r:id="rId28"/>
    <p:sldId id="262" r:id="rId29"/>
    <p:sldId id="263" r:id="rId30"/>
    <p:sldId id="264" r:id="rId31"/>
    <p:sldId id="265" r:id="rId32"/>
    <p:sldId id="266" r:id="rId33"/>
    <p:sldId id="267" r:id="rId34"/>
    <p:sldId id="280" r:id="rId35"/>
    <p:sldId id="281" r:id="rId36"/>
    <p:sldId id="279" r:id="rId37"/>
    <p:sldId id="272" r:id="rId38"/>
    <p:sldId id="273" r:id="rId39"/>
    <p:sldId id="274" r:id="rId40"/>
    <p:sldId id="278" r:id="rId41"/>
    <p:sldId id="276" r:id="rId4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60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00" autoAdjust="0"/>
    <p:restoredTop sz="91600" autoAdjust="0"/>
  </p:normalViewPr>
  <p:slideViewPr>
    <p:cSldViewPr snapToGrid="0">
      <p:cViewPr varScale="1">
        <p:scale>
          <a:sx n="81" d="100"/>
          <a:sy n="81" d="100"/>
        </p:scale>
        <p:origin x="-175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Master" Target="slideMasters/slideMaster26.xml"/><Relationship Id="rId39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slideMaster" Target="slideMasters/slideMaster21.xml"/><Relationship Id="rId34" Type="http://schemas.openxmlformats.org/officeDocument/2006/relationships/slide" Target="slides/slide8.xml"/><Relationship Id="rId42" Type="http://schemas.openxmlformats.org/officeDocument/2006/relationships/slide" Target="slides/slide16.xml"/><Relationship Id="rId47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Master" Target="slideMasters/slideMaster25.xml"/><Relationship Id="rId33" Type="http://schemas.openxmlformats.org/officeDocument/2006/relationships/slide" Target="slides/slide7.xml"/><Relationship Id="rId38" Type="http://schemas.openxmlformats.org/officeDocument/2006/relationships/slide" Target="slides/slide12.xml"/><Relationship Id="rId46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Master" Target="slideMasters/slideMaster20.xml"/><Relationship Id="rId29" Type="http://schemas.openxmlformats.org/officeDocument/2006/relationships/slide" Target="slides/slide3.xml"/><Relationship Id="rId41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Master" Target="slideMasters/slideMaster24.xml"/><Relationship Id="rId32" Type="http://schemas.openxmlformats.org/officeDocument/2006/relationships/slide" Target="slides/slide6.xml"/><Relationship Id="rId37" Type="http://schemas.openxmlformats.org/officeDocument/2006/relationships/slide" Target="slides/slide11.xml"/><Relationship Id="rId40" Type="http://schemas.openxmlformats.org/officeDocument/2006/relationships/slide" Target="slides/slide14.xml"/><Relationship Id="rId45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Master" Target="slideMasters/slideMaster23.xml"/><Relationship Id="rId28" Type="http://schemas.openxmlformats.org/officeDocument/2006/relationships/slide" Target="slides/slide2.xml"/><Relationship Id="rId36" Type="http://schemas.openxmlformats.org/officeDocument/2006/relationships/slide" Target="slides/slide10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5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" Target="slides/slide1.xml"/><Relationship Id="rId30" Type="http://schemas.openxmlformats.org/officeDocument/2006/relationships/slide" Target="slides/slide4.xml"/><Relationship Id="rId35" Type="http://schemas.openxmlformats.org/officeDocument/2006/relationships/slide" Target="slides/slide9.xml"/><Relationship Id="rId43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fr-FR" altLang="fr-FR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base">
              <a:spcBef>
                <a:spcPct val="0"/>
              </a:spcBef>
              <a:spcAft>
                <a:spcPct val="0"/>
              </a:spcAft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fr-FR" altLang="fr-FR"/>
          </a:p>
        </p:txBody>
      </p:sp>
      <p:sp>
        <p:nvSpPr>
          <p:cNvPr id="430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30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  <p:sp>
        <p:nvSpPr>
          <p:cNvPr id="430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fr-FR" altLang="fr-FR"/>
          </a:p>
        </p:txBody>
      </p:sp>
      <p:sp>
        <p:nvSpPr>
          <p:cNvPr id="430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fontAlgn="base">
              <a:spcBef>
                <a:spcPct val="0"/>
              </a:spcBef>
              <a:spcAft>
                <a:spcPct val="0"/>
              </a:spcAft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6820712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r>
              <a:rPr lang="fr-FR" altLang="fr-FR"/>
              <a:t>‹N°›</a:t>
            </a:r>
          </a:p>
        </p:txBody>
      </p:sp>
      <p:sp>
        <p:nvSpPr>
          <p:cNvPr id="44034" name="Text Box 2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r>
              <a:rPr lang="fr-FR" altLang="fr-FR" sz="1200"/>
              <a:t>1</a:t>
            </a:r>
          </a:p>
        </p:txBody>
      </p:sp>
      <p:sp>
        <p:nvSpPr>
          <p:cNvPr id="44035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6316403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r>
              <a:rPr lang="fr-FR" altLang="fr-FR">
                <a:solidFill>
                  <a:prstClr val="black"/>
                </a:solidFill>
              </a:rPr>
              <a:t>‹N°›</a:t>
            </a:r>
          </a:p>
        </p:txBody>
      </p:sp>
      <p:sp>
        <p:nvSpPr>
          <p:cNvPr id="53250" name="Text Box 2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r>
              <a:rPr lang="fr-FR" altLang="fr-FR" sz="1200">
                <a:solidFill>
                  <a:prstClr val="black"/>
                </a:solidFill>
              </a:rPr>
              <a:t>10</a:t>
            </a:r>
          </a:p>
        </p:txBody>
      </p:sp>
      <p:sp>
        <p:nvSpPr>
          <p:cNvPr id="53251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322814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r>
              <a:rPr lang="fr-FR" altLang="fr-FR"/>
              <a:t>‹N°›</a:t>
            </a:r>
          </a:p>
        </p:txBody>
      </p:sp>
      <p:sp>
        <p:nvSpPr>
          <p:cNvPr id="55298" name="Text Box 2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r>
              <a:rPr lang="fr-FR" altLang="fr-FR" sz="1200"/>
              <a:t>12</a:t>
            </a:r>
          </a:p>
        </p:txBody>
      </p:sp>
      <p:sp>
        <p:nvSpPr>
          <p:cNvPr id="55299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2906857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r>
              <a:rPr lang="fr-FR" altLang="fr-FR"/>
              <a:t>‹N°›</a:t>
            </a:r>
          </a:p>
        </p:txBody>
      </p:sp>
      <p:sp>
        <p:nvSpPr>
          <p:cNvPr id="56322" name="Text Box 2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r>
              <a:rPr lang="fr-FR" altLang="fr-FR" sz="1200"/>
              <a:t>13</a:t>
            </a:r>
          </a:p>
        </p:txBody>
      </p:sp>
      <p:sp>
        <p:nvSpPr>
          <p:cNvPr id="56323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6645650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r>
              <a:rPr lang="fr-FR" altLang="fr-FR"/>
              <a:t>‹N°›</a:t>
            </a:r>
          </a:p>
        </p:txBody>
      </p:sp>
      <p:sp>
        <p:nvSpPr>
          <p:cNvPr id="57346" name="Text Box 2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r>
              <a:rPr lang="fr-FR" altLang="fr-FR" sz="1200"/>
              <a:t>14</a:t>
            </a:r>
          </a:p>
        </p:txBody>
      </p:sp>
      <p:sp>
        <p:nvSpPr>
          <p:cNvPr id="57347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4248770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r>
              <a:rPr lang="fr-FR" altLang="fr-FR"/>
              <a:t>‹N°›</a:t>
            </a:r>
          </a:p>
        </p:txBody>
      </p:sp>
      <p:sp>
        <p:nvSpPr>
          <p:cNvPr id="59394" name="Text Box 2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r>
              <a:rPr lang="fr-FR" altLang="fr-FR" sz="1200"/>
              <a:t>16</a:t>
            </a:r>
          </a:p>
        </p:txBody>
      </p:sp>
      <p:sp>
        <p:nvSpPr>
          <p:cNvPr id="59395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531049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r>
              <a:rPr lang="fr-FR" altLang="fr-FR"/>
              <a:t>‹N°›</a:t>
            </a:r>
          </a:p>
        </p:txBody>
      </p:sp>
      <p:sp>
        <p:nvSpPr>
          <p:cNvPr id="45058" name="Text Box 2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r>
              <a:rPr lang="fr-FR" altLang="fr-FR" sz="1200"/>
              <a:t>2</a:t>
            </a:r>
          </a:p>
        </p:txBody>
      </p:sp>
      <p:sp>
        <p:nvSpPr>
          <p:cNvPr id="45059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800477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r>
              <a:rPr lang="fr-FR" altLang="fr-FR"/>
              <a:t>‹N°›</a:t>
            </a:r>
          </a:p>
        </p:txBody>
      </p:sp>
      <p:sp>
        <p:nvSpPr>
          <p:cNvPr id="46082" name="Text Box 2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r>
              <a:rPr lang="fr-FR" altLang="fr-FR" sz="1200"/>
              <a:t>3</a:t>
            </a:r>
          </a:p>
        </p:txBody>
      </p:sp>
      <p:sp>
        <p:nvSpPr>
          <p:cNvPr id="46083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2881653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r>
              <a:rPr lang="fr-FR" altLang="fr-FR"/>
              <a:t>‹N°›</a:t>
            </a:r>
          </a:p>
        </p:txBody>
      </p:sp>
      <p:sp>
        <p:nvSpPr>
          <p:cNvPr id="47106" name="Text Box 2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r>
              <a:rPr lang="fr-FR" altLang="fr-FR" sz="1200"/>
              <a:t>4</a:t>
            </a:r>
          </a:p>
        </p:txBody>
      </p:sp>
      <p:sp>
        <p:nvSpPr>
          <p:cNvPr id="47107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3163632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r>
              <a:rPr lang="fr-FR" altLang="fr-FR"/>
              <a:t>‹N°›</a:t>
            </a:r>
          </a:p>
        </p:txBody>
      </p:sp>
      <p:sp>
        <p:nvSpPr>
          <p:cNvPr id="48130" name="Text Box 2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r>
              <a:rPr lang="fr-FR" altLang="fr-FR" sz="1200"/>
              <a:t>5</a:t>
            </a:r>
          </a:p>
        </p:txBody>
      </p:sp>
      <p:sp>
        <p:nvSpPr>
          <p:cNvPr id="48131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6014233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r>
              <a:rPr lang="fr-FR" altLang="fr-FR"/>
              <a:t>‹N°›</a:t>
            </a:r>
          </a:p>
        </p:txBody>
      </p:sp>
      <p:sp>
        <p:nvSpPr>
          <p:cNvPr id="49154" name="Text Box 2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r>
              <a:rPr lang="fr-FR" altLang="fr-FR" sz="1200"/>
              <a:t>6</a:t>
            </a:r>
          </a:p>
        </p:txBody>
      </p:sp>
      <p:sp>
        <p:nvSpPr>
          <p:cNvPr id="49155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4652009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r>
              <a:rPr lang="fr-FR" altLang="fr-FR"/>
              <a:t>‹N°›</a:t>
            </a:r>
          </a:p>
        </p:txBody>
      </p:sp>
      <p:sp>
        <p:nvSpPr>
          <p:cNvPr id="50178" name="Text Box 2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r>
              <a:rPr lang="fr-FR" altLang="fr-FR" sz="1200"/>
              <a:t>7</a:t>
            </a:r>
          </a:p>
        </p:txBody>
      </p:sp>
      <p:sp>
        <p:nvSpPr>
          <p:cNvPr id="50179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4225187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r>
              <a:rPr lang="fr-FR" altLang="fr-FR"/>
              <a:t>‹N°›</a:t>
            </a:r>
          </a:p>
        </p:txBody>
      </p:sp>
      <p:sp>
        <p:nvSpPr>
          <p:cNvPr id="51202" name="Text Box 2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r>
              <a:rPr lang="fr-FR" altLang="fr-FR" sz="1200"/>
              <a:t>8</a:t>
            </a:r>
          </a:p>
        </p:txBody>
      </p:sp>
      <p:sp>
        <p:nvSpPr>
          <p:cNvPr id="51203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9339444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r>
              <a:rPr lang="fr-FR" altLang="fr-FR">
                <a:solidFill>
                  <a:prstClr val="black"/>
                </a:solidFill>
              </a:rPr>
              <a:t>‹N°›</a:t>
            </a:r>
          </a:p>
        </p:txBody>
      </p:sp>
      <p:sp>
        <p:nvSpPr>
          <p:cNvPr id="52226" name="Text Box 2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r>
              <a:rPr lang="fr-FR" altLang="fr-FR" sz="1200">
                <a:solidFill>
                  <a:prstClr val="black"/>
                </a:solidFill>
              </a:rPr>
              <a:t>9</a:t>
            </a:r>
          </a:p>
        </p:txBody>
      </p:sp>
      <p:sp>
        <p:nvSpPr>
          <p:cNvPr id="52227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9175872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785748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343865220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4191295290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79999700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148724245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500188" y="1935163"/>
            <a:ext cx="3516312" cy="4389437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168900" y="1935163"/>
            <a:ext cx="3517900" cy="4389437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506341003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4564238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850714731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939447373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409319659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413087560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2296770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704850"/>
            <a:ext cx="2057400" cy="561975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704850"/>
            <a:ext cx="6019800" cy="56197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723106611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704850"/>
            <a:ext cx="2057400" cy="561975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704850"/>
            <a:ext cx="6019800" cy="56197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416758454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793500591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480840652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918921761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500188" y="1935163"/>
            <a:ext cx="3516312" cy="4389437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168900" y="1935163"/>
            <a:ext cx="3517900" cy="4389437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19379000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517684458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424750877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943171170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405476487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486645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678131329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972906001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704850"/>
            <a:ext cx="2057400" cy="561975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704850"/>
            <a:ext cx="6019800" cy="56197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876288931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399669280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447395230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048926204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500188" y="1935163"/>
            <a:ext cx="3516312" cy="4389437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168900" y="1935163"/>
            <a:ext cx="3517900" cy="4389437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610157338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520503618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528722195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890304759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3843409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496726279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4271547025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461812446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704850"/>
            <a:ext cx="2057400" cy="561975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704850"/>
            <a:ext cx="6019800" cy="56197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534697426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fr-FR"/>
              <a:t>‹N°›</a:t>
            </a:r>
          </a:p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091695975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fr-FR"/>
              <a:t>‹N°›</a:t>
            </a:r>
          </a:p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214827558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fr-FR"/>
              <a:t>‹N°›</a:t>
            </a:r>
          </a:p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361308685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500188" y="1935163"/>
            <a:ext cx="3516312" cy="4389437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168900" y="1935163"/>
            <a:ext cx="3517900" cy="4389437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fr-FR"/>
              <a:t>‹N°›</a:t>
            </a:r>
          </a:p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705596397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fr-FR"/>
              <a:t>‹N°›</a:t>
            </a:r>
          </a:p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028315644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fr-FR"/>
              <a:t>‹N°›</a:t>
            </a:r>
          </a:p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623728407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fr-FR"/>
              <a:t>‹N°›</a:t>
            </a:r>
          </a:p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0490144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876035479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fr-FR"/>
              <a:t>‹N°›</a:t>
            </a:r>
          </a:p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859721737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fr-FR"/>
              <a:t>‹N°›</a:t>
            </a:r>
          </a:p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801988866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fr-FR"/>
              <a:t>‹N°›</a:t>
            </a:r>
          </a:p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522884048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704850"/>
            <a:ext cx="2057400" cy="561975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704850"/>
            <a:ext cx="6019800" cy="56197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fr-FR"/>
              <a:t>‹N°›</a:t>
            </a:r>
          </a:p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03191533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4245752148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692989368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521789194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500188" y="1935163"/>
            <a:ext cx="3516312" cy="4389437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168900" y="1935163"/>
            <a:ext cx="3517900" cy="4389437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129642556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650206726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870326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962237032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936150720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4213220065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080391431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883288708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704850"/>
            <a:ext cx="2057400" cy="561975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704850"/>
            <a:ext cx="6019800" cy="56197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959815561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210192498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805057548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777060218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500188" y="1935163"/>
            <a:ext cx="3516312" cy="4389437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168900" y="1935163"/>
            <a:ext cx="3517900" cy="4389437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118398888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7044008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4040563364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999901523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423344148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949264085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96587584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776563743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704850"/>
            <a:ext cx="2057400" cy="561975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704850"/>
            <a:ext cx="6019800" cy="56197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559470041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944444227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505017613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077436454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500188" y="1935163"/>
            <a:ext cx="3516312" cy="4389437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168900" y="1935163"/>
            <a:ext cx="3517900" cy="4389437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8838629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271127850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818134034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786449243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83483748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029399426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598736065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996120953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704850"/>
            <a:ext cx="2057400" cy="561975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704850"/>
            <a:ext cx="6019800" cy="56197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215149908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409739031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967370722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42559842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547749821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500188" y="1935163"/>
            <a:ext cx="3516312" cy="4389437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168900" y="1935163"/>
            <a:ext cx="3517900" cy="4389437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899537862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450733066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55565874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849245075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778516209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736952603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4274999387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704850"/>
            <a:ext cx="2057400" cy="561975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704850"/>
            <a:ext cx="6019800" cy="56197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335973438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0629936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54639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4164964728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575105191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500188" y="1935163"/>
            <a:ext cx="3516312" cy="4389437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168900" y="1935163"/>
            <a:ext cx="3517900" cy="4389437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7381998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4575252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95302935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6305927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08297067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82524211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5458659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704850"/>
            <a:ext cx="2057400" cy="561975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704850"/>
            <a:ext cx="6019800" cy="56197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0656342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06284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0941448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523770799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3143768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66828522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500188" y="1935163"/>
            <a:ext cx="3516312" cy="4389437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168900" y="1935163"/>
            <a:ext cx="3517900" cy="4389437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3078608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6634402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2040293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7165384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684895021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245031756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240908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704850"/>
            <a:ext cx="2057400" cy="561975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704850"/>
            <a:ext cx="6019800" cy="56197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627582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834717392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7877346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8704677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945206277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500188" y="1935163"/>
            <a:ext cx="3516312" cy="4389437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168900" y="1935163"/>
            <a:ext cx="3517900" cy="4389437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5279706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8118862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8042794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1848301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571817912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62961470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593859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72911336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704850"/>
            <a:ext cx="2057400" cy="561975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704850"/>
            <a:ext cx="6019800" cy="56197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2395734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4102252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2390085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518146988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500188" y="1935163"/>
            <a:ext cx="3516312" cy="4389437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168900" y="1935163"/>
            <a:ext cx="3517900" cy="4389437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0594698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1683608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07878222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7829330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312421049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7060503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845208620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04040349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704850"/>
            <a:ext cx="2057400" cy="561975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704850"/>
            <a:ext cx="6019800" cy="56197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5851355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4129854473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160631355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227199004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500188" y="1935163"/>
            <a:ext cx="3516312" cy="4389437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168900" y="1935163"/>
            <a:ext cx="3517900" cy="4389437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541331671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368411724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826253195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786091038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91278137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228327431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302540444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867181776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704850"/>
            <a:ext cx="2057400" cy="561975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704850"/>
            <a:ext cx="6019800" cy="56197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790935916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408195982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095103249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912670292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500188" y="1935163"/>
            <a:ext cx="3516312" cy="4389437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168900" y="1935163"/>
            <a:ext cx="3517900" cy="4389437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324705092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153906129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415452463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429245138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005037011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4069702484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595271429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241975914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704850"/>
            <a:ext cx="2057400" cy="561975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704850"/>
            <a:ext cx="6019800" cy="56197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681983224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1137293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5224733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610981117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500188" y="1935163"/>
            <a:ext cx="3516312" cy="4389437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168900" y="1935163"/>
            <a:ext cx="3517900" cy="4389437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7759404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1961723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203050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500188" y="1935163"/>
            <a:ext cx="3516312" cy="4389437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168900" y="1935163"/>
            <a:ext cx="3517900" cy="4389437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596091279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74942308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048515219"/>
      </p:ext>
    </p:extLst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142429424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65807149"/>
      </p:ext>
    </p:extLst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704850"/>
            <a:ext cx="2057400" cy="561975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704850"/>
            <a:ext cx="6019800" cy="56197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2083702"/>
      </p:ext>
    </p:extLst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21904185"/>
      </p:ext>
    </p:extLst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5036898"/>
      </p:ext>
    </p:extLst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335145337"/>
      </p:ext>
    </p:extLst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500188" y="1935163"/>
            <a:ext cx="3516312" cy="4389437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168900" y="1935163"/>
            <a:ext cx="3517900" cy="4389437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6360346"/>
      </p:ext>
    </p:extLst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051369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827130023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8508494"/>
      </p:ext>
    </p:extLst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5919598"/>
      </p:ext>
    </p:extLst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364452512"/>
      </p:ext>
    </p:extLst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123552240"/>
      </p:ext>
    </p:extLst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9322877"/>
      </p:ext>
    </p:extLst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704850"/>
            <a:ext cx="2057400" cy="561975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704850"/>
            <a:ext cx="6019800" cy="56197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8062524"/>
      </p:ext>
    </p:extLst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33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F7B44-7D47-4ADC-918C-E34EFA235AAE}" type="datetimeFigureOut">
              <a:rPr lang="fr-FR" smtClean="0"/>
              <a:t>22/05/2016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F290B-20E7-48BB-9CBB-75A00DF8713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468488"/>
      </p:ext>
    </p:extLst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F7B44-7D47-4ADC-918C-E34EFA235AAE}" type="datetimeFigureOut">
              <a:rPr lang="fr-FR" smtClean="0"/>
              <a:t>22/05/2016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F290B-20E7-48BB-9CBB-75A00DF8713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1012542"/>
      </p:ext>
    </p:extLst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8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F7B44-7D47-4ADC-918C-E34EFA235AAE}" type="datetimeFigureOut">
              <a:rPr lang="fr-FR" smtClean="0"/>
              <a:t>22/05/2016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F290B-20E7-48BB-9CBB-75A00DF8713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9655268"/>
      </p:ext>
    </p:extLst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600206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F7B44-7D47-4ADC-918C-E34EFA235AAE}" type="datetimeFigureOut">
              <a:rPr lang="fr-FR" smtClean="0"/>
              <a:t>22/05/2016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F290B-20E7-48BB-9CBB-75A00DF8713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064125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4243772406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F7B44-7D47-4ADC-918C-E34EFA235AAE}" type="datetimeFigureOut">
              <a:rPr lang="fr-FR" smtClean="0"/>
              <a:t>22/05/2016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F290B-20E7-48BB-9CBB-75A00DF8713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9614832"/>
      </p:ext>
    </p:extLst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F7B44-7D47-4ADC-918C-E34EFA235AAE}" type="datetimeFigureOut">
              <a:rPr lang="fr-FR" smtClean="0"/>
              <a:t>22/05/2016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F290B-20E7-48BB-9CBB-75A00DF8713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2216154"/>
      </p:ext>
    </p:extLst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F7B44-7D47-4ADC-918C-E34EFA235AAE}" type="datetimeFigureOut">
              <a:rPr lang="fr-FR" smtClean="0"/>
              <a:t>22/05/2016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F290B-20E7-48BB-9CBB-75A00DF8713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6327385"/>
      </p:ext>
    </p:extLst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F7B44-7D47-4ADC-918C-E34EFA235AAE}" type="datetimeFigureOut">
              <a:rPr lang="fr-FR" smtClean="0"/>
              <a:t>22/05/2016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F290B-20E7-48BB-9CBB-75A00DF8713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216961"/>
      </p:ext>
    </p:extLst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F7B44-7D47-4ADC-918C-E34EFA235AAE}" type="datetimeFigureOut">
              <a:rPr lang="fr-FR" smtClean="0"/>
              <a:t>22/05/2016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F290B-20E7-48BB-9CBB-75A00DF8713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58795323"/>
      </p:ext>
    </p:extLst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F7B44-7D47-4ADC-918C-E34EFA235AAE}" type="datetimeFigureOut">
              <a:rPr lang="fr-FR" smtClean="0"/>
              <a:t>22/05/2016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F290B-20E7-48BB-9CBB-75A00DF8713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8237387"/>
      </p:ext>
    </p:extLst>
  </p:cSld>
  <p:clrMapOvr>
    <a:masterClrMapping/>
  </p:clrMapOvr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839200" y="274646"/>
            <a:ext cx="27432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46"/>
            <a:ext cx="80772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F7B44-7D47-4ADC-918C-E34EFA235AAE}" type="datetimeFigureOut">
              <a:rPr lang="fr-FR" smtClean="0"/>
              <a:t>22/05/2016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F290B-20E7-48BB-9CBB-75A00DF8713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800532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0038471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06902268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8704020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05194551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4144548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704850"/>
            <a:ext cx="2057400" cy="561975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704850"/>
            <a:ext cx="6019800" cy="56197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10718142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83018743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07364348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57095779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500188" y="1935163"/>
            <a:ext cx="3516312" cy="4389437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168900" y="1935163"/>
            <a:ext cx="3517900" cy="4389437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40112584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18158164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8336281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500188" y="1935163"/>
            <a:ext cx="3516312" cy="4389437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168900" y="1935163"/>
            <a:ext cx="3517900" cy="4389437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41096243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00426475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18908223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11342237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47867770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704850"/>
            <a:ext cx="2057400" cy="561975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704850"/>
            <a:ext cx="6019800" cy="56197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26830120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12053914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01729111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56471980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84295331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9521968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09706084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01454640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25753082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96541479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92351210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20832717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47749851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70376858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96550975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49371329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500188" y="1935163"/>
            <a:ext cx="3516312" cy="4389437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168900" y="1935163"/>
            <a:ext cx="3517900" cy="4389437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0734964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21953502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71315330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57026383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424126071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19785666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52054308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81249088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704850"/>
            <a:ext cx="2057400" cy="561975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704850"/>
            <a:ext cx="6019800" cy="56197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89702580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688990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7600226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0790929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77166879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500188" y="1935163"/>
            <a:ext cx="3516312" cy="4389437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168900" y="1935163"/>
            <a:ext cx="3517900" cy="4389437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66947849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26023141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52727382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03812264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44851996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79777613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410178633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704850"/>
            <a:ext cx="2057400" cy="561975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704850"/>
            <a:ext cx="6019800" cy="56197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19198606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77047236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2710557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411956200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4050597840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500188" y="1935163"/>
            <a:ext cx="3516312" cy="4389437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168900" y="1935163"/>
            <a:ext cx="3517900" cy="4389437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24451789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82998833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24313544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21169253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30652339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731226745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408965065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704850"/>
            <a:ext cx="2057400" cy="561975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704850"/>
            <a:ext cx="6019800" cy="56197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14898487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6599056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47645934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03662102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29092566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500188" y="1935163"/>
            <a:ext cx="3516312" cy="4389437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168900" y="1935163"/>
            <a:ext cx="3517900" cy="4389437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610327911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65421506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65948166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412656935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368017098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63321785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618484879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704850"/>
            <a:ext cx="2057400" cy="561975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704850"/>
            <a:ext cx="6019800" cy="56197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127294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eg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19" Type="http://schemas.openxmlformats.org/officeDocument/2006/relationships/hyperlink" Target="http://www.iut-chy.univ-savoie.fr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13" Type="http://schemas.openxmlformats.org/officeDocument/2006/relationships/image" Target="../media/image1.png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101.xml"/><Relationship Id="rId16" Type="http://schemas.openxmlformats.org/officeDocument/2006/relationships/image" Target="../media/image4.jpeg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9.xml"/><Relationship Id="rId19" Type="http://schemas.openxmlformats.org/officeDocument/2006/relationships/hyperlink" Target="http://www.iut-chy.univ-savoie.fr/" TargetMode="Externa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Relationship Id="rId14" Type="http://schemas.openxmlformats.org/officeDocument/2006/relationships/image" Target="../media/image2.pn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13" Type="http://schemas.openxmlformats.org/officeDocument/2006/relationships/image" Target="../media/image1.png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112.xml"/><Relationship Id="rId16" Type="http://schemas.openxmlformats.org/officeDocument/2006/relationships/image" Target="../media/image4.jpeg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20.xml"/><Relationship Id="rId19" Type="http://schemas.openxmlformats.org/officeDocument/2006/relationships/hyperlink" Target="http://www.iut-chy.univ-savoie.fr/" TargetMode="Externa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Relationship Id="rId14" Type="http://schemas.openxmlformats.org/officeDocument/2006/relationships/image" Target="../media/image2.png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13" Type="http://schemas.openxmlformats.org/officeDocument/2006/relationships/image" Target="../media/image1.png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123.xml"/><Relationship Id="rId16" Type="http://schemas.openxmlformats.org/officeDocument/2006/relationships/image" Target="../media/image4.jpeg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31.xml"/><Relationship Id="rId19" Type="http://schemas.openxmlformats.org/officeDocument/2006/relationships/hyperlink" Target="http://www.iut-chy.univ-savoie.fr/" TargetMode="Externa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Relationship Id="rId14" Type="http://schemas.openxmlformats.org/officeDocument/2006/relationships/image" Target="../media/image2.png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13" Type="http://schemas.openxmlformats.org/officeDocument/2006/relationships/image" Target="../media/image1.png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134.xml"/><Relationship Id="rId16" Type="http://schemas.openxmlformats.org/officeDocument/2006/relationships/image" Target="../media/image4.jpeg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42.xml"/><Relationship Id="rId19" Type="http://schemas.openxmlformats.org/officeDocument/2006/relationships/hyperlink" Target="http://www.iut-chy.univ-savoie.fr/" TargetMode="Externa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Relationship Id="rId14" Type="http://schemas.openxmlformats.org/officeDocument/2006/relationships/image" Target="../media/image2.png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13" Type="http://schemas.openxmlformats.org/officeDocument/2006/relationships/image" Target="../media/image1.png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theme" Target="../theme/theme14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145.xml"/><Relationship Id="rId16" Type="http://schemas.openxmlformats.org/officeDocument/2006/relationships/image" Target="../media/image4.jpeg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53.xml"/><Relationship Id="rId19" Type="http://schemas.openxmlformats.org/officeDocument/2006/relationships/hyperlink" Target="http://www.iut-chy.univ-savoie.fr/" TargetMode="Externa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Relationship Id="rId14" Type="http://schemas.openxmlformats.org/officeDocument/2006/relationships/image" Target="../media/image2.png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2.xml"/><Relationship Id="rId13" Type="http://schemas.openxmlformats.org/officeDocument/2006/relationships/image" Target="../media/image1.png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61.xml"/><Relationship Id="rId12" Type="http://schemas.openxmlformats.org/officeDocument/2006/relationships/theme" Target="../theme/theme15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156.xml"/><Relationship Id="rId16" Type="http://schemas.openxmlformats.org/officeDocument/2006/relationships/image" Target="../media/image4.jpeg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155.xml"/><Relationship Id="rId6" Type="http://schemas.openxmlformats.org/officeDocument/2006/relationships/slideLayout" Target="../slideLayouts/slideLayout160.xml"/><Relationship Id="rId11" Type="http://schemas.openxmlformats.org/officeDocument/2006/relationships/slideLayout" Target="../slideLayouts/slideLayout165.xml"/><Relationship Id="rId5" Type="http://schemas.openxmlformats.org/officeDocument/2006/relationships/slideLayout" Target="../slideLayouts/slideLayout159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64.xml"/><Relationship Id="rId19" Type="http://schemas.openxmlformats.org/officeDocument/2006/relationships/hyperlink" Target="http://www.iut-chy.univ-savoie.fr/" TargetMode="External"/><Relationship Id="rId4" Type="http://schemas.openxmlformats.org/officeDocument/2006/relationships/slideLayout" Target="../slideLayouts/slideLayout158.xml"/><Relationship Id="rId9" Type="http://schemas.openxmlformats.org/officeDocument/2006/relationships/slideLayout" Target="../slideLayouts/slideLayout163.xml"/><Relationship Id="rId14" Type="http://schemas.openxmlformats.org/officeDocument/2006/relationships/image" Target="../media/image2.png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3.xml"/><Relationship Id="rId13" Type="http://schemas.openxmlformats.org/officeDocument/2006/relationships/image" Target="../media/image1.png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168.xml"/><Relationship Id="rId7" Type="http://schemas.openxmlformats.org/officeDocument/2006/relationships/slideLayout" Target="../slideLayouts/slideLayout172.xml"/><Relationship Id="rId12" Type="http://schemas.openxmlformats.org/officeDocument/2006/relationships/theme" Target="../theme/theme16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167.xml"/><Relationship Id="rId16" Type="http://schemas.openxmlformats.org/officeDocument/2006/relationships/image" Target="../media/image4.jpeg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166.xml"/><Relationship Id="rId6" Type="http://schemas.openxmlformats.org/officeDocument/2006/relationships/slideLayout" Target="../slideLayouts/slideLayout171.xml"/><Relationship Id="rId11" Type="http://schemas.openxmlformats.org/officeDocument/2006/relationships/slideLayout" Target="../slideLayouts/slideLayout176.xml"/><Relationship Id="rId5" Type="http://schemas.openxmlformats.org/officeDocument/2006/relationships/slideLayout" Target="../slideLayouts/slideLayout170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75.xml"/><Relationship Id="rId19" Type="http://schemas.openxmlformats.org/officeDocument/2006/relationships/hyperlink" Target="http://www.iut-chy.univ-savoie.fr/" TargetMode="External"/><Relationship Id="rId4" Type="http://schemas.openxmlformats.org/officeDocument/2006/relationships/slideLayout" Target="../slideLayouts/slideLayout169.xml"/><Relationship Id="rId9" Type="http://schemas.openxmlformats.org/officeDocument/2006/relationships/slideLayout" Target="../slideLayouts/slideLayout174.xml"/><Relationship Id="rId14" Type="http://schemas.openxmlformats.org/officeDocument/2006/relationships/image" Target="../media/image2.png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4.xml"/><Relationship Id="rId13" Type="http://schemas.openxmlformats.org/officeDocument/2006/relationships/image" Target="../media/image1.png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83.xml"/><Relationship Id="rId12" Type="http://schemas.openxmlformats.org/officeDocument/2006/relationships/theme" Target="../theme/theme17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178.xml"/><Relationship Id="rId16" Type="http://schemas.openxmlformats.org/officeDocument/2006/relationships/image" Target="../media/image4.jpeg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177.xml"/><Relationship Id="rId6" Type="http://schemas.openxmlformats.org/officeDocument/2006/relationships/slideLayout" Target="../slideLayouts/slideLayout182.xml"/><Relationship Id="rId11" Type="http://schemas.openxmlformats.org/officeDocument/2006/relationships/slideLayout" Target="../slideLayouts/slideLayout187.xml"/><Relationship Id="rId5" Type="http://schemas.openxmlformats.org/officeDocument/2006/relationships/slideLayout" Target="../slideLayouts/slideLayout181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86.xml"/><Relationship Id="rId19" Type="http://schemas.openxmlformats.org/officeDocument/2006/relationships/hyperlink" Target="http://www.iut-chy.univ-savoie.fr/" TargetMode="External"/><Relationship Id="rId4" Type="http://schemas.openxmlformats.org/officeDocument/2006/relationships/slideLayout" Target="../slideLayouts/slideLayout180.xml"/><Relationship Id="rId9" Type="http://schemas.openxmlformats.org/officeDocument/2006/relationships/slideLayout" Target="../slideLayouts/slideLayout185.xml"/><Relationship Id="rId14" Type="http://schemas.openxmlformats.org/officeDocument/2006/relationships/image" Target="../media/image2.png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5.xml"/><Relationship Id="rId13" Type="http://schemas.openxmlformats.org/officeDocument/2006/relationships/image" Target="../media/image1.png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190.xml"/><Relationship Id="rId7" Type="http://schemas.openxmlformats.org/officeDocument/2006/relationships/slideLayout" Target="../slideLayouts/slideLayout194.xml"/><Relationship Id="rId12" Type="http://schemas.openxmlformats.org/officeDocument/2006/relationships/theme" Target="../theme/theme18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189.xml"/><Relationship Id="rId16" Type="http://schemas.openxmlformats.org/officeDocument/2006/relationships/image" Target="../media/image4.jpeg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188.xml"/><Relationship Id="rId6" Type="http://schemas.openxmlformats.org/officeDocument/2006/relationships/slideLayout" Target="../slideLayouts/slideLayout193.xml"/><Relationship Id="rId11" Type="http://schemas.openxmlformats.org/officeDocument/2006/relationships/slideLayout" Target="../slideLayouts/slideLayout198.xml"/><Relationship Id="rId5" Type="http://schemas.openxmlformats.org/officeDocument/2006/relationships/slideLayout" Target="../slideLayouts/slideLayout192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97.xml"/><Relationship Id="rId19" Type="http://schemas.openxmlformats.org/officeDocument/2006/relationships/hyperlink" Target="http://www.iut-chy.univ-savoie.fr/" TargetMode="External"/><Relationship Id="rId4" Type="http://schemas.openxmlformats.org/officeDocument/2006/relationships/slideLayout" Target="../slideLayouts/slideLayout191.xml"/><Relationship Id="rId9" Type="http://schemas.openxmlformats.org/officeDocument/2006/relationships/slideLayout" Target="../slideLayouts/slideLayout196.xml"/><Relationship Id="rId14" Type="http://schemas.openxmlformats.org/officeDocument/2006/relationships/image" Target="../media/image2.png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6.xml"/><Relationship Id="rId13" Type="http://schemas.openxmlformats.org/officeDocument/2006/relationships/image" Target="../media/image1.png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201.xml"/><Relationship Id="rId7" Type="http://schemas.openxmlformats.org/officeDocument/2006/relationships/slideLayout" Target="../slideLayouts/slideLayout205.xml"/><Relationship Id="rId12" Type="http://schemas.openxmlformats.org/officeDocument/2006/relationships/theme" Target="../theme/theme19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00.xml"/><Relationship Id="rId16" Type="http://schemas.openxmlformats.org/officeDocument/2006/relationships/image" Target="../media/image4.jpeg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199.xml"/><Relationship Id="rId6" Type="http://schemas.openxmlformats.org/officeDocument/2006/relationships/slideLayout" Target="../slideLayouts/slideLayout204.xml"/><Relationship Id="rId11" Type="http://schemas.openxmlformats.org/officeDocument/2006/relationships/slideLayout" Target="../slideLayouts/slideLayout209.xml"/><Relationship Id="rId5" Type="http://schemas.openxmlformats.org/officeDocument/2006/relationships/slideLayout" Target="../slideLayouts/slideLayout203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08.xml"/><Relationship Id="rId19" Type="http://schemas.openxmlformats.org/officeDocument/2006/relationships/hyperlink" Target="http://www.iut-chy.univ-savoie.fr/" TargetMode="External"/><Relationship Id="rId4" Type="http://schemas.openxmlformats.org/officeDocument/2006/relationships/slideLayout" Target="../slideLayouts/slideLayout202.xml"/><Relationship Id="rId9" Type="http://schemas.openxmlformats.org/officeDocument/2006/relationships/slideLayout" Target="../slideLayouts/slideLayout207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7.xml"/><Relationship Id="rId13" Type="http://schemas.openxmlformats.org/officeDocument/2006/relationships/image" Target="../media/image8.png"/><Relationship Id="rId3" Type="http://schemas.openxmlformats.org/officeDocument/2006/relationships/slideLayout" Target="../slideLayouts/slideLayout212.xml"/><Relationship Id="rId7" Type="http://schemas.openxmlformats.org/officeDocument/2006/relationships/slideLayout" Target="../slideLayouts/slideLayout216.xml"/><Relationship Id="rId12" Type="http://schemas.openxmlformats.org/officeDocument/2006/relationships/theme" Target="../theme/theme20.xml"/><Relationship Id="rId2" Type="http://schemas.openxmlformats.org/officeDocument/2006/relationships/slideLayout" Target="../slideLayouts/slideLayout211.xml"/><Relationship Id="rId1" Type="http://schemas.openxmlformats.org/officeDocument/2006/relationships/slideLayout" Target="../slideLayouts/slideLayout210.xml"/><Relationship Id="rId6" Type="http://schemas.openxmlformats.org/officeDocument/2006/relationships/slideLayout" Target="../slideLayouts/slideLayout215.xml"/><Relationship Id="rId11" Type="http://schemas.openxmlformats.org/officeDocument/2006/relationships/slideLayout" Target="../slideLayouts/slideLayout220.xml"/><Relationship Id="rId5" Type="http://schemas.openxmlformats.org/officeDocument/2006/relationships/slideLayout" Target="../slideLayouts/slideLayout214.xml"/><Relationship Id="rId10" Type="http://schemas.openxmlformats.org/officeDocument/2006/relationships/slideLayout" Target="../slideLayouts/slideLayout219.xml"/><Relationship Id="rId4" Type="http://schemas.openxmlformats.org/officeDocument/2006/relationships/slideLayout" Target="../slideLayouts/slideLayout213.xml"/><Relationship Id="rId9" Type="http://schemas.openxmlformats.org/officeDocument/2006/relationships/slideLayout" Target="../slideLayouts/slideLayout218.xml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8.xml"/><Relationship Id="rId13" Type="http://schemas.openxmlformats.org/officeDocument/2006/relationships/image" Target="../media/image8.png"/><Relationship Id="rId3" Type="http://schemas.openxmlformats.org/officeDocument/2006/relationships/slideLayout" Target="../slideLayouts/slideLayout223.xml"/><Relationship Id="rId7" Type="http://schemas.openxmlformats.org/officeDocument/2006/relationships/slideLayout" Target="../slideLayouts/slideLayout227.xml"/><Relationship Id="rId12" Type="http://schemas.openxmlformats.org/officeDocument/2006/relationships/theme" Target="../theme/theme21.xml"/><Relationship Id="rId2" Type="http://schemas.openxmlformats.org/officeDocument/2006/relationships/slideLayout" Target="../slideLayouts/slideLayout222.xml"/><Relationship Id="rId1" Type="http://schemas.openxmlformats.org/officeDocument/2006/relationships/slideLayout" Target="../slideLayouts/slideLayout221.xml"/><Relationship Id="rId6" Type="http://schemas.openxmlformats.org/officeDocument/2006/relationships/slideLayout" Target="../slideLayouts/slideLayout226.xml"/><Relationship Id="rId11" Type="http://schemas.openxmlformats.org/officeDocument/2006/relationships/slideLayout" Target="../slideLayouts/slideLayout231.xml"/><Relationship Id="rId5" Type="http://schemas.openxmlformats.org/officeDocument/2006/relationships/slideLayout" Target="../slideLayouts/slideLayout225.xml"/><Relationship Id="rId10" Type="http://schemas.openxmlformats.org/officeDocument/2006/relationships/slideLayout" Target="../slideLayouts/slideLayout230.xml"/><Relationship Id="rId4" Type="http://schemas.openxmlformats.org/officeDocument/2006/relationships/slideLayout" Target="../slideLayouts/slideLayout224.xml"/><Relationship Id="rId9" Type="http://schemas.openxmlformats.org/officeDocument/2006/relationships/slideLayout" Target="../slideLayouts/slideLayout229.xml"/></Relationships>
</file>

<file path=ppt/slideMasters/_rels/slideMaster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34.xml"/><Relationship Id="rId7" Type="http://schemas.openxmlformats.org/officeDocument/2006/relationships/slideLayout" Target="../slideLayouts/slideLayout238.xml"/><Relationship Id="rId12" Type="http://schemas.openxmlformats.org/officeDocument/2006/relationships/theme" Target="../theme/theme22.xml"/><Relationship Id="rId2" Type="http://schemas.openxmlformats.org/officeDocument/2006/relationships/slideLayout" Target="../slideLayouts/slideLayout233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232.xml"/><Relationship Id="rId6" Type="http://schemas.openxmlformats.org/officeDocument/2006/relationships/slideLayout" Target="../slideLayouts/slideLayout237.xml"/><Relationship Id="rId11" Type="http://schemas.openxmlformats.org/officeDocument/2006/relationships/slideLayout" Target="../slideLayouts/slideLayout242.xml"/><Relationship Id="rId5" Type="http://schemas.openxmlformats.org/officeDocument/2006/relationships/slideLayout" Target="../slideLayouts/slideLayout23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41.xml"/><Relationship Id="rId4" Type="http://schemas.openxmlformats.org/officeDocument/2006/relationships/slideLayout" Target="../slideLayouts/slideLayout235.xml"/><Relationship Id="rId9" Type="http://schemas.openxmlformats.org/officeDocument/2006/relationships/slideLayout" Target="../slideLayouts/slideLayout240.xml"/><Relationship Id="rId14" Type="http://schemas.openxmlformats.org/officeDocument/2006/relationships/image" Target="../media/image2.png"/></Relationships>
</file>

<file path=ppt/slideMasters/_rels/slideMaster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45.xml"/><Relationship Id="rId7" Type="http://schemas.openxmlformats.org/officeDocument/2006/relationships/slideLayout" Target="../slideLayouts/slideLayout249.xml"/><Relationship Id="rId12" Type="http://schemas.openxmlformats.org/officeDocument/2006/relationships/theme" Target="../theme/theme23.xml"/><Relationship Id="rId2" Type="http://schemas.openxmlformats.org/officeDocument/2006/relationships/slideLayout" Target="../slideLayouts/slideLayout244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243.xml"/><Relationship Id="rId6" Type="http://schemas.openxmlformats.org/officeDocument/2006/relationships/slideLayout" Target="../slideLayouts/slideLayout248.xml"/><Relationship Id="rId11" Type="http://schemas.openxmlformats.org/officeDocument/2006/relationships/slideLayout" Target="../slideLayouts/slideLayout253.xml"/><Relationship Id="rId5" Type="http://schemas.openxmlformats.org/officeDocument/2006/relationships/slideLayout" Target="../slideLayouts/slideLayout247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52.xml"/><Relationship Id="rId4" Type="http://schemas.openxmlformats.org/officeDocument/2006/relationships/slideLayout" Target="../slideLayouts/slideLayout246.xml"/><Relationship Id="rId9" Type="http://schemas.openxmlformats.org/officeDocument/2006/relationships/slideLayout" Target="../slideLayouts/slideLayout251.xml"/><Relationship Id="rId14" Type="http://schemas.openxmlformats.org/officeDocument/2006/relationships/image" Target="../media/image2.png"/></Relationships>
</file>

<file path=ppt/slideMasters/_rels/slideMaster2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6.xml"/><Relationship Id="rId7" Type="http://schemas.openxmlformats.org/officeDocument/2006/relationships/slideLayout" Target="../slideLayouts/slideLayout260.xml"/><Relationship Id="rId12" Type="http://schemas.openxmlformats.org/officeDocument/2006/relationships/theme" Target="../theme/theme24.xml"/><Relationship Id="rId2" Type="http://schemas.openxmlformats.org/officeDocument/2006/relationships/slideLayout" Target="../slideLayouts/slideLayout255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254.xml"/><Relationship Id="rId6" Type="http://schemas.openxmlformats.org/officeDocument/2006/relationships/slideLayout" Target="../slideLayouts/slideLayout259.xml"/><Relationship Id="rId11" Type="http://schemas.openxmlformats.org/officeDocument/2006/relationships/slideLayout" Target="../slideLayouts/slideLayout264.xml"/><Relationship Id="rId5" Type="http://schemas.openxmlformats.org/officeDocument/2006/relationships/slideLayout" Target="../slideLayouts/slideLayout258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63.xml"/><Relationship Id="rId4" Type="http://schemas.openxmlformats.org/officeDocument/2006/relationships/slideLayout" Target="../slideLayouts/slideLayout257.xml"/><Relationship Id="rId9" Type="http://schemas.openxmlformats.org/officeDocument/2006/relationships/slideLayout" Target="../slideLayouts/slideLayout262.xml"/><Relationship Id="rId14" Type="http://schemas.openxmlformats.org/officeDocument/2006/relationships/image" Target="../media/image2.png"/></Relationships>
</file>

<file path=ppt/slideMasters/_rels/slideMaster2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67.xml"/><Relationship Id="rId7" Type="http://schemas.openxmlformats.org/officeDocument/2006/relationships/slideLayout" Target="../slideLayouts/slideLayout271.xml"/><Relationship Id="rId12" Type="http://schemas.openxmlformats.org/officeDocument/2006/relationships/theme" Target="../theme/theme25.xml"/><Relationship Id="rId2" Type="http://schemas.openxmlformats.org/officeDocument/2006/relationships/slideLayout" Target="../slideLayouts/slideLayout266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265.xml"/><Relationship Id="rId6" Type="http://schemas.openxmlformats.org/officeDocument/2006/relationships/slideLayout" Target="../slideLayouts/slideLayout270.xml"/><Relationship Id="rId11" Type="http://schemas.openxmlformats.org/officeDocument/2006/relationships/slideLayout" Target="../slideLayouts/slideLayout275.xml"/><Relationship Id="rId5" Type="http://schemas.openxmlformats.org/officeDocument/2006/relationships/slideLayout" Target="../slideLayouts/slideLayout269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74.xml"/><Relationship Id="rId4" Type="http://schemas.openxmlformats.org/officeDocument/2006/relationships/slideLayout" Target="../slideLayouts/slideLayout268.xml"/><Relationship Id="rId9" Type="http://schemas.openxmlformats.org/officeDocument/2006/relationships/slideLayout" Target="../slideLayouts/slideLayout273.xml"/><Relationship Id="rId14" Type="http://schemas.openxmlformats.org/officeDocument/2006/relationships/image" Target="../media/image2.png"/></Relationships>
</file>

<file path=ppt/slideMasters/_rels/slideMaster2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3.xml"/><Relationship Id="rId3" Type="http://schemas.openxmlformats.org/officeDocument/2006/relationships/slideLayout" Target="../slideLayouts/slideLayout278.xml"/><Relationship Id="rId7" Type="http://schemas.openxmlformats.org/officeDocument/2006/relationships/slideLayout" Target="../slideLayouts/slideLayout282.xml"/><Relationship Id="rId12" Type="http://schemas.openxmlformats.org/officeDocument/2006/relationships/theme" Target="../theme/theme26.xml"/><Relationship Id="rId2" Type="http://schemas.openxmlformats.org/officeDocument/2006/relationships/slideLayout" Target="../slideLayouts/slideLayout277.xml"/><Relationship Id="rId1" Type="http://schemas.openxmlformats.org/officeDocument/2006/relationships/slideLayout" Target="../slideLayouts/slideLayout276.xml"/><Relationship Id="rId6" Type="http://schemas.openxmlformats.org/officeDocument/2006/relationships/slideLayout" Target="../slideLayouts/slideLayout281.xml"/><Relationship Id="rId11" Type="http://schemas.openxmlformats.org/officeDocument/2006/relationships/slideLayout" Target="../slideLayouts/slideLayout286.xml"/><Relationship Id="rId5" Type="http://schemas.openxmlformats.org/officeDocument/2006/relationships/slideLayout" Target="../slideLayouts/slideLayout280.xml"/><Relationship Id="rId10" Type="http://schemas.openxmlformats.org/officeDocument/2006/relationships/slideLayout" Target="../slideLayouts/slideLayout285.xml"/><Relationship Id="rId4" Type="http://schemas.openxmlformats.org/officeDocument/2006/relationships/slideLayout" Target="../slideLayouts/slideLayout279.xml"/><Relationship Id="rId9" Type="http://schemas.openxmlformats.org/officeDocument/2006/relationships/slideLayout" Target="../slideLayouts/slideLayout28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8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8.pn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1.png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68.xml"/><Relationship Id="rId16" Type="http://schemas.openxmlformats.org/officeDocument/2006/relationships/image" Target="../media/image4.jpeg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76.xml"/><Relationship Id="rId19" Type="http://schemas.openxmlformats.org/officeDocument/2006/relationships/hyperlink" Target="http://www.iut-chy.univ-savoie.fr/" TargetMode="Externa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image" Target="../media/image2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1.png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79.xml"/><Relationship Id="rId16" Type="http://schemas.openxmlformats.org/officeDocument/2006/relationships/image" Target="../media/image4.jpeg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87.xml"/><Relationship Id="rId19" Type="http://schemas.openxmlformats.org/officeDocument/2006/relationships/hyperlink" Target="http://www.iut-chy.univ-savoie.fr/" TargetMode="Externa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Relationship Id="rId14" Type="http://schemas.openxmlformats.org/officeDocument/2006/relationships/image" Target="../media/image2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image" Target="../media/image1.png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90.xml"/><Relationship Id="rId16" Type="http://schemas.openxmlformats.org/officeDocument/2006/relationships/image" Target="../media/image4.jpeg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98.xml"/><Relationship Id="rId19" Type="http://schemas.openxmlformats.org/officeDocument/2006/relationships/hyperlink" Target="http://www.iut-chy.univ-savoie.fr/" TargetMode="Externa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/>
            <a:gdLst>
              <a:gd name="T0" fmla="*/ 9525 w 5772"/>
              <a:gd name="T1" fmla="*/ 3175 h 656"/>
              <a:gd name="T2" fmla="*/ 4035425 w 5772"/>
              <a:gd name="T3" fmla="*/ 0 h 656"/>
              <a:gd name="T4" fmla="*/ 6943725 w 5772"/>
              <a:gd name="T5" fmla="*/ 582613 h 656"/>
              <a:gd name="T6" fmla="*/ 9153525 w 5772"/>
              <a:gd name="T7" fmla="*/ 87313 h 656"/>
              <a:gd name="T8" fmla="*/ 9163050 w 5772"/>
              <a:gd name="T9" fmla="*/ 338138 h 656"/>
              <a:gd name="T10" fmla="*/ 6829425 w 5772"/>
              <a:gd name="T11" fmla="*/ 696913 h 656"/>
              <a:gd name="T12" fmla="*/ 2362200 w 5772"/>
              <a:gd name="T13" fmla="*/ 319088 h 656"/>
              <a:gd name="T14" fmla="*/ 0 w 5772"/>
              <a:gd name="T15" fmla="*/ 1041401 h 656"/>
              <a:gd name="T16" fmla="*/ 9525 w 5772"/>
              <a:gd name="T17" fmla="*/ 3175 h 65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5772"/>
              <a:gd name="T28" fmla="*/ 0 h 656"/>
              <a:gd name="T29" fmla="*/ 5772 w 5772"/>
              <a:gd name="T30" fmla="*/ 656 h 65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 rotWithShape="0">
            <a:gsLst>
              <a:gs pos="0">
                <a:srgbClr val="0079AF">
                  <a:alpha val="45000"/>
                </a:srgbClr>
              </a:gs>
              <a:gs pos="100000">
                <a:srgbClr val="00A6FB">
                  <a:alpha val="54999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8" name="AutoShape 3"/>
          <p:cNvGrpSpPr>
            <a:grpSpLocks/>
          </p:cNvGrpSpPr>
          <p:nvPr/>
        </p:nvGrpSpPr>
        <p:grpSpPr bwMode="auto">
          <a:xfrm>
            <a:off x="4383088" y="-6350"/>
            <a:ext cx="4760912" cy="603250"/>
            <a:chOff x="2761" y="-4"/>
            <a:chExt cx="2999" cy="380"/>
          </a:xfrm>
        </p:grpSpPr>
        <p:pic>
          <p:nvPicPr>
            <p:cNvPr id="1027" name="Picture 3"/>
            <p:cNvPicPr>
              <a:picLocks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1" y="-4"/>
              <a:ext cx="2999" cy="3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28" name="Text Box 4"/>
            <p:cNvSpPr txBox="1">
              <a:spLocks noChangeArrowheads="1"/>
            </p:cNvSpPr>
            <p:nvPr/>
          </p:nvSpPr>
          <p:spPr bwMode="auto">
            <a:xfrm>
              <a:off x="2760" y="-5"/>
              <a:ext cx="3000" cy="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fr-FR" altLang="fr-FR"/>
            </a:p>
          </p:txBody>
        </p:sp>
      </p:grpSp>
      <p:sp>
        <p:nvSpPr>
          <p:cNvPr id="1030" name="Rectangle 6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  <a:endParaRPr lang="en-US" altLang="fr-FR" smtClean="0"/>
          </a:p>
        </p:txBody>
      </p:sp>
      <p:sp>
        <p:nvSpPr>
          <p:cNvPr id="1031" name="Rectangle 7"/>
          <p:cNvSpPr>
            <a:spLocks noGrp="1"/>
          </p:cNvSpPr>
          <p:nvPr>
            <p:ph type="body" idx="1"/>
          </p:nvPr>
        </p:nvSpPr>
        <p:spPr bwMode="auto">
          <a:xfrm>
            <a:off x="1500188" y="1935163"/>
            <a:ext cx="7186612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  <a:endParaRPr lang="en-US" altLang="fr-FR" smtClean="0"/>
          </a:p>
        </p:txBody>
      </p:sp>
      <p:sp>
        <p:nvSpPr>
          <p:cNvPr id="1032" name="Rectangle 8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1033" name="Rectangle 9"/>
          <p:cNvSpPr>
            <a:spLocks noGrp="1"/>
          </p:cNvSpPr>
          <p:nvPr>
            <p:ph type="ftr" sz="quarter" idx="3"/>
          </p:nvPr>
        </p:nvSpPr>
        <p:spPr bwMode="auto">
          <a:xfrm>
            <a:off x="2667000" y="6356350"/>
            <a:ext cx="440531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1034" name="Rectangle 10"/>
          <p:cNvSpPr>
            <a:spLocks noGrp="1"/>
          </p:cNvSpPr>
          <p:nvPr>
            <p:ph type="sldNum" sz="quarter" idx="4"/>
          </p:nvPr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‹N°›</a:t>
            </a:r>
          </a:p>
        </p:txBody>
      </p:sp>
      <p:grpSp>
        <p:nvGrpSpPr>
          <p:cNvPr id="1035" name="Group 1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" y="2165"/>
            <a:chExt cx="91805" cy="6492"/>
          </a:xfrm>
        </p:grpSpPr>
        <p:grpSp>
          <p:nvGrpSpPr>
            <p:cNvPr id="12" name="Forme libre 11"/>
            <p:cNvGrpSpPr>
              <a:grpSpLocks/>
            </p:cNvGrpSpPr>
            <p:nvPr/>
          </p:nvGrpSpPr>
          <p:grpSpPr bwMode="auto">
            <a:xfrm>
              <a:off x="-60" y="-115"/>
              <a:ext cx="91317" cy="10509"/>
              <a:chOff x="-60" y="-243"/>
              <a:chExt cx="91318" cy="10485"/>
            </a:xfrm>
          </p:grpSpPr>
          <p:pic>
            <p:nvPicPr>
              <p:cNvPr id="1054" name="Forme libre 11"/>
              <p:cNvPicPr>
                <a:picLocks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-243"/>
                <a:ext cx="91317" cy="1048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055" name="Text Box 31"/>
              <p:cNvSpPr txBox="1">
                <a:spLocks noChangeArrowheads="1"/>
              </p:cNvSpPr>
              <p:nvPr/>
            </p:nvSpPr>
            <p:spPr bwMode="auto">
              <a:xfrm rot="21435692">
                <a:off x="-292" y="4224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en-US" altLang="fr-FR"/>
              </a:p>
            </p:txBody>
          </p:sp>
        </p:grpSp>
        <p:grpSp>
          <p:nvGrpSpPr>
            <p:cNvPr id="13" name="Forme libre 12"/>
            <p:cNvGrpSpPr>
              <a:grpSpLocks/>
            </p:cNvGrpSpPr>
            <p:nvPr/>
          </p:nvGrpSpPr>
          <p:grpSpPr bwMode="auto">
            <a:xfrm>
              <a:off x="-60" y="617"/>
              <a:ext cx="91561" cy="9104"/>
              <a:chOff x="-60" y="487"/>
              <a:chExt cx="91561" cy="9083"/>
            </a:xfrm>
          </p:grpSpPr>
          <p:pic>
            <p:nvPicPr>
              <p:cNvPr id="1057" name="Forme libre 12"/>
              <p:cNvPicPr>
                <a:picLocks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487"/>
                <a:ext cx="91560" cy="908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058" name="Text Box 34"/>
              <p:cNvSpPr txBox="1">
                <a:spLocks noChangeArrowheads="1"/>
              </p:cNvSpPr>
              <p:nvPr/>
            </p:nvSpPr>
            <p:spPr bwMode="auto">
              <a:xfrm rot="21435692">
                <a:off x="-217" y="4959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en-US" altLang="fr-FR"/>
              </a:p>
            </p:txBody>
          </p:sp>
        </p:grpSp>
      </p:grpSp>
      <p:pic>
        <p:nvPicPr>
          <p:cNvPr id="1036" name="Picture 13" descr="Logo_IUT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3" y="6215063"/>
            <a:ext cx="1893887" cy="53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7" name="AutoShape 13"/>
          <p:cNvSpPr>
            <a:spLocks/>
          </p:cNvSpPr>
          <p:nvPr/>
        </p:nvSpPr>
        <p:spPr bwMode="auto">
          <a:xfrm>
            <a:off x="0" y="2357438"/>
            <a:ext cx="1500188" cy="3000375"/>
          </a:xfrm>
          <a:prstGeom prst="rightBracket">
            <a:avLst>
              <a:gd name="adj" fmla="val 46787"/>
            </a:avLst>
          </a:prstGeom>
          <a:noFill/>
          <a:ln w="19050">
            <a:solidFill>
              <a:srgbClr val="0F6FC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endParaRPr lang="fr-FR" altLang="fr-FR"/>
          </a:p>
        </p:txBody>
      </p:sp>
      <p:pic>
        <p:nvPicPr>
          <p:cNvPr id="1038" name="Picture 61" descr="böj1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83"/>
          <a:stretch>
            <a:fillRect/>
          </a:stretch>
        </p:blipFill>
        <p:spPr bwMode="auto">
          <a:xfrm>
            <a:off x="5148263" y="41275"/>
            <a:ext cx="3960812" cy="454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62" descr="böj2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5"/>
          <a:stretch>
            <a:fillRect/>
          </a:stretch>
        </p:blipFill>
        <p:spPr bwMode="auto">
          <a:xfrm>
            <a:off x="0" y="908050"/>
            <a:ext cx="2095500" cy="5949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Box 63"/>
          <p:cNvSpPr txBox="1">
            <a:spLocks noChangeArrowheads="1"/>
          </p:cNvSpPr>
          <p:nvPr userDrawn="1"/>
        </p:nvSpPr>
        <p:spPr bwMode="auto">
          <a:xfrm rot="16200000">
            <a:off x="-2178050" y="3338513"/>
            <a:ext cx="49688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1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fr-FR" sz="2000" b="1">
                <a:latin typeface="Arial" charset="0"/>
              </a:rPr>
              <a:t>ANGLE DE CONTACT</a:t>
            </a:r>
          </a:p>
        </p:txBody>
      </p:sp>
      <p:sp>
        <p:nvSpPr>
          <p:cNvPr id="1041" name="Rectangle 17"/>
          <p:cNvSpPr>
            <a:spLocks noChangeArrowheads="1"/>
          </p:cNvSpPr>
          <p:nvPr userDrawn="1"/>
        </p:nvSpPr>
        <p:spPr bwMode="auto">
          <a:xfrm>
            <a:off x="34925" y="1588"/>
            <a:ext cx="9134475" cy="906462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wrap="none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endParaRPr lang="fr-FR" altLang="fr-FR" sz="2400"/>
          </a:p>
        </p:txBody>
      </p:sp>
      <p:sp>
        <p:nvSpPr>
          <p:cNvPr id="1042" name="Rectangle 18"/>
          <p:cNvSpPr>
            <a:spLocks noChangeArrowheads="1"/>
          </p:cNvSpPr>
          <p:nvPr userDrawn="1"/>
        </p:nvSpPr>
        <p:spPr bwMode="auto">
          <a:xfrm>
            <a:off x="6350" y="9525"/>
            <a:ext cx="1612900" cy="104298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wrap="none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fr-FR" altLang="fr-FR"/>
          </a:p>
        </p:txBody>
      </p:sp>
      <p:pic>
        <p:nvPicPr>
          <p:cNvPr id="1043" name="Picture 66" descr="log_IUT">
            <a:hlinkClick r:id="rId19"/>
          </p:cNvPr>
          <p:cNvPicPr>
            <a:picLocks noChangeAspect="1" noChangeArrowheads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8" y="44450"/>
            <a:ext cx="1585912" cy="93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44" name="Group 20"/>
          <p:cNvGrpSpPr>
            <a:grpSpLocks/>
          </p:cNvGrpSpPr>
          <p:nvPr userDrawn="1"/>
        </p:nvGrpSpPr>
        <p:grpSpPr bwMode="auto">
          <a:xfrm>
            <a:off x="179388" y="6308725"/>
            <a:ext cx="3600450" cy="360363"/>
            <a:chOff x="113" y="4020"/>
            <a:chExt cx="1678" cy="227"/>
          </a:xfrm>
        </p:grpSpPr>
        <p:grpSp>
          <p:nvGrpSpPr>
            <p:cNvPr id="1050" name="Group 26"/>
            <p:cNvGrpSpPr>
              <a:grpSpLocks/>
            </p:cNvGrpSpPr>
            <p:nvPr userDrawn="1"/>
          </p:nvGrpSpPr>
          <p:grpSpPr bwMode="auto">
            <a:xfrm>
              <a:off x="113" y="4020"/>
              <a:ext cx="1678" cy="227"/>
              <a:chOff x="113" y="4020"/>
              <a:chExt cx="1678" cy="227"/>
            </a:xfrm>
          </p:grpSpPr>
          <p:sp>
            <p:nvSpPr>
              <p:cNvPr id="1052" name="AutoShape 28"/>
              <p:cNvSpPr>
                <a:spLocks/>
              </p:cNvSpPr>
              <p:nvPr userDrawn="1"/>
            </p:nvSpPr>
            <p:spPr bwMode="auto">
              <a:xfrm>
                <a:off x="113" y="4020"/>
                <a:ext cx="45" cy="227"/>
              </a:xfrm>
              <a:prstGeom prst="leftBracket">
                <a:avLst>
                  <a:gd name="adj" fmla="val 42037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50800" prstMaterial="legacyMatte">
                <a:bevelT w="13500" h="13500" prst="angle"/>
                <a:bevelB w="13500" h="13500" prst="angle"/>
                <a:extrusionClr>
                  <a:schemeClr val="tx1"/>
                </a:extrusionClr>
                <a:contourClr>
                  <a:schemeClr val="tx1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rgbClr val="4F81BD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flatTx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fr-FR" altLang="fr-FR"/>
              </a:p>
            </p:txBody>
          </p:sp>
          <p:sp>
            <p:nvSpPr>
              <p:cNvPr id="1053" name="AutoShape 29"/>
              <p:cNvSpPr>
                <a:spLocks/>
              </p:cNvSpPr>
              <p:nvPr userDrawn="1"/>
            </p:nvSpPr>
            <p:spPr bwMode="auto">
              <a:xfrm rot="10800000">
                <a:off x="1746" y="4020"/>
                <a:ext cx="45" cy="227"/>
              </a:xfrm>
              <a:prstGeom prst="leftBracket">
                <a:avLst>
                  <a:gd name="adj" fmla="val 42037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50800" prstMaterial="legacyMatte">
                <a:bevelT w="13500" h="13500" prst="angle"/>
                <a:bevelB w="13500" h="13500" prst="angle"/>
                <a:extrusionClr>
                  <a:schemeClr val="tx1"/>
                </a:extrusionClr>
                <a:contourClr>
                  <a:schemeClr val="tx1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rgbClr val="4F81BD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  <p:txBody>
              <a:bodyPr>
                <a:flatTx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fr-FR" altLang="fr-FR"/>
              </a:p>
            </p:txBody>
          </p:sp>
        </p:grpSp>
        <p:sp>
          <p:nvSpPr>
            <p:cNvPr id="1051" name="Text Box 27"/>
            <p:cNvSpPr txBox="1">
              <a:spLocks noChangeArrowheads="1"/>
            </p:cNvSpPr>
            <p:nvPr userDrawn="1"/>
          </p:nvSpPr>
          <p:spPr bwMode="auto">
            <a:xfrm>
              <a:off x="249" y="4039"/>
              <a:ext cx="140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4F81BD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  <p:txBody>
            <a:bodyPr anchor="ctr" anchorCtr="1"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fr-FR" altLang="fr-FR" sz="1400">
                  <a:latin typeface="Times New Roman" panose="02020603050405020304" pitchFamily="18" charset="0"/>
                </a:rPr>
                <a:t>FOUILLET Adrien &amp; BEDEJUS Brice</a:t>
              </a:r>
            </a:p>
          </p:txBody>
        </p:sp>
      </p:grpSp>
      <p:grpSp>
        <p:nvGrpSpPr>
          <p:cNvPr id="1045" name="Group 21"/>
          <p:cNvGrpSpPr>
            <a:grpSpLocks/>
          </p:cNvGrpSpPr>
          <p:nvPr userDrawn="1"/>
        </p:nvGrpSpPr>
        <p:grpSpPr bwMode="auto">
          <a:xfrm>
            <a:off x="5651500" y="6308725"/>
            <a:ext cx="3240088" cy="360363"/>
            <a:chOff x="113" y="4020"/>
            <a:chExt cx="1678" cy="227"/>
          </a:xfrm>
        </p:grpSpPr>
        <p:grpSp>
          <p:nvGrpSpPr>
            <p:cNvPr id="1046" name="Group 22"/>
            <p:cNvGrpSpPr>
              <a:grpSpLocks/>
            </p:cNvGrpSpPr>
            <p:nvPr userDrawn="1"/>
          </p:nvGrpSpPr>
          <p:grpSpPr bwMode="auto">
            <a:xfrm>
              <a:off x="113" y="4020"/>
              <a:ext cx="1678" cy="227"/>
              <a:chOff x="113" y="4020"/>
              <a:chExt cx="1678" cy="227"/>
            </a:xfrm>
          </p:grpSpPr>
          <p:sp>
            <p:nvSpPr>
              <p:cNvPr id="1048" name="AutoShape 24"/>
              <p:cNvSpPr>
                <a:spLocks/>
              </p:cNvSpPr>
              <p:nvPr userDrawn="1"/>
            </p:nvSpPr>
            <p:spPr bwMode="auto">
              <a:xfrm>
                <a:off x="113" y="4020"/>
                <a:ext cx="45" cy="227"/>
              </a:xfrm>
              <a:prstGeom prst="leftBracket">
                <a:avLst>
                  <a:gd name="adj" fmla="val 42037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50800" prstMaterial="legacyMatte">
                <a:bevelT w="13500" h="13500" prst="angle"/>
                <a:bevelB w="13500" h="13500" prst="angle"/>
                <a:extrusionClr>
                  <a:schemeClr val="tx1"/>
                </a:extrusionClr>
                <a:contourClr>
                  <a:schemeClr val="tx1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rgbClr val="4F81BD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flatTx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fr-FR" altLang="fr-FR"/>
              </a:p>
            </p:txBody>
          </p:sp>
          <p:sp>
            <p:nvSpPr>
              <p:cNvPr id="1049" name="AutoShape 25"/>
              <p:cNvSpPr>
                <a:spLocks/>
              </p:cNvSpPr>
              <p:nvPr userDrawn="1"/>
            </p:nvSpPr>
            <p:spPr bwMode="auto">
              <a:xfrm rot="10800000">
                <a:off x="1746" y="4020"/>
                <a:ext cx="45" cy="227"/>
              </a:xfrm>
              <a:prstGeom prst="leftBracket">
                <a:avLst>
                  <a:gd name="adj" fmla="val 42037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50800" prstMaterial="legacyMatte">
                <a:bevelT w="13500" h="13500" prst="angle"/>
                <a:bevelB w="13500" h="13500" prst="angle"/>
                <a:extrusionClr>
                  <a:schemeClr val="tx1"/>
                </a:extrusionClr>
                <a:contourClr>
                  <a:schemeClr val="tx1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rgbClr val="4F81BD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  <p:txBody>
              <a:bodyPr>
                <a:flatTx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fr-FR" altLang="fr-FR"/>
              </a:p>
            </p:txBody>
          </p:sp>
        </p:grpSp>
        <p:sp>
          <p:nvSpPr>
            <p:cNvPr id="1047" name="Text Box 23"/>
            <p:cNvSpPr txBox="1">
              <a:spLocks noChangeArrowheads="1"/>
            </p:cNvSpPr>
            <p:nvPr userDrawn="1"/>
          </p:nvSpPr>
          <p:spPr bwMode="auto">
            <a:xfrm>
              <a:off x="249" y="4039"/>
              <a:ext cx="140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4F81BD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  <p:txBody>
            <a:bodyPr anchor="ctr" anchorCtr="1"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fr-FR" altLang="fr-FR" sz="1400">
                  <a:latin typeface="Times New Roman" panose="02020603050405020304" pitchFamily="18" charset="0"/>
                </a:rPr>
                <a:t>Licence Pro Plasturgie 2005-2006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12125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p:hf sldNum="0" hdr="0"/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09D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09D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FFFFFF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/>
            <a:gdLst>
              <a:gd name="T0" fmla="*/ 9525 w 5772"/>
              <a:gd name="T1" fmla="*/ 3175 h 656"/>
              <a:gd name="T2" fmla="*/ 4035425 w 5772"/>
              <a:gd name="T3" fmla="*/ 0 h 656"/>
              <a:gd name="T4" fmla="*/ 6943725 w 5772"/>
              <a:gd name="T5" fmla="*/ 582613 h 656"/>
              <a:gd name="T6" fmla="*/ 9153525 w 5772"/>
              <a:gd name="T7" fmla="*/ 87313 h 656"/>
              <a:gd name="T8" fmla="*/ 9163050 w 5772"/>
              <a:gd name="T9" fmla="*/ 338138 h 656"/>
              <a:gd name="T10" fmla="*/ 6829425 w 5772"/>
              <a:gd name="T11" fmla="*/ 696913 h 656"/>
              <a:gd name="T12" fmla="*/ 2362200 w 5772"/>
              <a:gd name="T13" fmla="*/ 319088 h 656"/>
              <a:gd name="T14" fmla="*/ 0 w 5772"/>
              <a:gd name="T15" fmla="*/ 1041401 h 656"/>
              <a:gd name="T16" fmla="*/ 9525 w 5772"/>
              <a:gd name="T17" fmla="*/ 3175 h 65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5772"/>
              <a:gd name="T28" fmla="*/ 0 h 656"/>
              <a:gd name="T29" fmla="*/ 5772 w 5772"/>
              <a:gd name="T30" fmla="*/ 656 h 65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 rotWithShape="0">
            <a:gsLst>
              <a:gs pos="0">
                <a:srgbClr val="0079AF">
                  <a:alpha val="45000"/>
                </a:srgbClr>
              </a:gs>
              <a:gs pos="100000">
                <a:srgbClr val="00A6FB">
                  <a:alpha val="54999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8" name="AutoShape 3"/>
          <p:cNvGrpSpPr>
            <a:grpSpLocks/>
          </p:cNvGrpSpPr>
          <p:nvPr/>
        </p:nvGrpSpPr>
        <p:grpSpPr bwMode="auto">
          <a:xfrm>
            <a:off x="4383088" y="-6350"/>
            <a:ext cx="4760912" cy="603250"/>
            <a:chOff x="2761" y="-4"/>
            <a:chExt cx="2999" cy="380"/>
          </a:xfrm>
        </p:grpSpPr>
        <p:pic>
          <p:nvPicPr>
            <p:cNvPr id="10243" name="Picture 3"/>
            <p:cNvPicPr>
              <a:picLocks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1" y="-4"/>
              <a:ext cx="2999" cy="3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244" name="Text Box 4"/>
            <p:cNvSpPr txBox="1">
              <a:spLocks noChangeArrowheads="1"/>
            </p:cNvSpPr>
            <p:nvPr/>
          </p:nvSpPr>
          <p:spPr bwMode="auto">
            <a:xfrm>
              <a:off x="2760" y="-5"/>
              <a:ext cx="3000" cy="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fr-FR" altLang="fr-FR"/>
            </a:p>
          </p:txBody>
        </p:sp>
      </p:grpSp>
      <p:grpSp>
        <p:nvGrpSpPr>
          <p:cNvPr id="10246" name="Group 6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" y="2165"/>
            <a:chExt cx="91805" cy="6492"/>
          </a:xfrm>
        </p:grpSpPr>
        <p:grpSp>
          <p:nvGrpSpPr>
            <p:cNvPr id="12" name="Forme libre 11"/>
            <p:cNvGrpSpPr>
              <a:grpSpLocks/>
            </p:cNvGrpSpPr>
            <p:nvPr/>
          </p:nvGrpSpPr>
          <p:grpSpPr bwMode="auto">
            <a:xfrm>
              <a:off x="-60" y="-115"/>
              <a:ext cx="91317" cy="10509"/>
              <a:chOff x="-60" y="-243"/>
              <a:chExt cx="91318" cy="10485"/>
            </a:xfrm>
          </p:grpSpPr>
          <p:pic>
            <p:nvPicPr>
              <p:cNvPr id="10270" name="Forme libre 11"/>
              <p:cNvPicPr>
                <a:picLocks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-243"/>
                <a:ext cx="91317" cy="1048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0271" name="Text Box 31"/>
              <p:cNvSpPr txBox="1">
                <a:spLocks noChangeArrowheads="1"/>
              </p:cNvSpPr>
              <p:nvPr/>
            </p:nvSpPr>
            <p:spPr bwMode="auto">
              <a:xfrm rot="21435692">
                <a:off x="-292" y="4224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en-US" altLang="fr-FR"/>
              </a:p>
            </p:txBody>
          </p:sp>
        </p:grpSp>
        <p:grpSp>
          <p:nvGrpSpPr>
            <p:cNvPr id="13" name="Forme libre 12"/>
            <p:cNvGrpSpPr>
              <a:grpSpLocks/>
            </p:cNvGrpSpPr>
            <p:nvPr/>
          </p:nvGrpSpPr>
          <p:grpSpPr bwMode="auto">
            <a:xfrm>
              <a:off x="-60" y="617"/>
              <a:ext cx="91561" cy="9104"/>
              <a:chOff x="-60" y="487"/>
              <a:chExt cx="91561" cy="9083"/>
            </a:xfrm>
          </p:grpSpPr>
          <p:pic>
            <p:nvPicPr>
              <p:cNvPr id="10273" name="Forme libre 12"/>
              <p:cNvPicPr>
                <a:picLocks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487"/>
                <a:ext cx="91560" cy="908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0274" name="Text Box 34"/>
              <p:cNvSpPr txBox="1">
                <a:spLocks noChangeArrowheads="1"/>
              </p:cNvSpPr>
              <p:nvPr/>
            </p:nvSpPr>
            <p:spPr bwMode="auto">
              <a:xfrm rot="21435692">
                <a:off x="-217" y="4959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en-US" altLang="fr-FR"/>
              </a:p>
            </p:txBody>
          </p:sp>
        </p:grpSp>
      </p:grpSp>
      <p:pic>
        <p:nvPicPr>
          <p:cNvPr id="10247" name="Picture 13" descr="Logo_IUT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3" y="6215063"/>
            <a:ext cx="1893887" cy="53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48" name="AutoShape 8"/>
          <p:cNvSpPr>
            <a:spLocks/>
          </p:cNvSpPr>
          <p:nvPr/>
        </p:nvSpPr>
        <p:spPr bwMode="auto">
          <a:xfrm>
            <a:off x="0" y="2357438"/>
            <a:ext cx="1500188" cy="3000375"/>
          </a:xfrm>
          <a:prstGeom prst="rightBracket">
            <a:avLst>
              <a:gd name="adj" fmla="val 46787"/>
            </a:avLst>
          </a:prstGeom>
          <a:noFill/>
          <a:ln w="19050">
            <a:solidFill>
              <a:srgbClr val="0F6FC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endParaRPr lang="fr-FR" altLang="fr-FR"/>
          </a:p>
        </p:txBody>
      </p:sp>
      <p:pic>
        <p:nvPicPr>
          <p:cNvPr id="10249" name="Picture 61" descr="böj1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83"/>
          <a:stretch>
            <a:fillRect/>
          </a:stretch>
        </p:blipFill>
        <p:spPr bwMode="auto">
          <a:xfrm>
            <a:off x="5148263" y="41275"/>
            <a:ext cx="3960812" cy="454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0" name="Picture 62" descr="böj2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5"/>
          <a:stretch>
            <a:fillRect/>
          </a:stretch>
        </p:blipFill>
        <p:spPr bwMode="auto">
          <a:xfrm>
            <a:off x="0" y="908050"/>
            <a:ext cx="2095500" cy="5949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Box 63"/>
          <p:cNvSpPr txBox="1">
            <a:spLocks noChangeArrowheads="1"/>
          </p:cNvSpPr>
          <p:nvPr userDrawn="1"/>
        </p:nvSpPr>
        <p:spPr bwMode="auto">
          <a:xfrm rot="16200000">
            <a:off x="-2178050" y="3338513"/>
            <a:ext cx="49688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1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fr-FR" sz="2000" b="1">
                <a:latin typeface="Arial" charset="0"/>
              </a:rPr>
              <a:t>ANGLE DE CONTACT</a:t>
            </a:r>
          </a:p>
        </p:txBody>
      </p:sp>
      <p:sp>
        <p:nvSpPr>
          <p:cNvPr id="10252" name="Rectangle 12"/>
          <p:cNvSpPr>
            <a:spLocks noChangeArrowheads="1"/>
          </p:cNvSpPr>
          <p:nvPr userDrawn="1"/>
        </p:nvSpPr>
        <p:spPr bwMode="auto">
          <a:xfrm>
            <a:off x="34925" y="1588"/>
            <a:ext cx="9134475" cy="906462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wrap="none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endParaRPr lang="fr-FR" altLang="fr-FR" sz="2400"/>
          </a:p>
        </p:txBody>
      </p:sp>
      <p:sp>
        <p:nvSpPr>
          <p:cNvPr id="10253" name="Rectangle 13"/>
          <p:cNvSpPr>
            <a:spLocks noChangeArrowheads="1"/>
          </p:cNvSpPr>
          <p:nvPr userDrawn="1"/>
        </p:nvSpPr>
        <p:spPr bwMode="auto">
          <a:xfrm>
            <a:off x="6350" y="9525"/>
            <a:ext cx="1612900" cy="104298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wrap="none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fr-FR" altLang="fr-FR"/>
          </a:p>
        </p:txBody>
      </p:sp>
      <p:pic>
        <p:nvPicPr>
          <p:cNvPr id="10254" name="Picture 66" descr="log_IUT">
            <a:hlinkClick r:id="rId19"/>
          </p:cNvPr>
          <p:cNvPicPr>
            <a:picLocks noChangeAspect="1" noChangeArrowheads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8" y="44450"/>
            <a:ext cx="1585912" cy="93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255" name="Group 15"/>
          <p:cNvGrpSpPr>
            <a:grpSpLocks/>
          </p:cNvGrpSpPr>
          <p:nvPr userDrawn="1"/>
        </p:nvGrpSpPr>
        <p:grpSpPr bwMode="auto">
          <a:xfrm>
            <a:off x="179388" y="6308725"/>
            <a:ext cx="3600450" cy="360363"/>
            <a:chOff x="113" y="4020"/>
            <a:chExt cx="1678" cy="227"/>
          </a:xfrm>
        </p:grpSpPr>
        <p:grpSp>
          <p:nvGrpSpPr>
            <p:cNvPr id="10266" name="Group 26"/>
            <p:cNvGrpSpPr>
              <a:grpSpLocks/>
            </p:cNvGrpSpPr>
            <p:nvPr userDrawn="1"/>
          </p:nvGrpSpPr>
          <p:grpSpPr bwMode="auto">
            <a:xfrm>
              <a:off x="113" y="4020"/>
              <a:ext cx="1678" cy="227"/>
              <a:chOff x="113" y="4020"/>
              <a:chExt cx="1678" cy="227"/>
            </a:xfrm>
          </p:grpSpPr>
          <p:sp>
            <p:nvSpPr>
              <p:cNvPr id="10268" name="AutoShape 28"/>
              <p:cNvSpPr>
                <a:spLocks/>
              </p:cNvSpPr>
              <p:nvPr userDrawn="1"/>
            </p:nvSpPr>
            <p:spPr bwMode="auto">
              <a:xfrm>
                <a:off x="113" y="4020"/>
                <a:ext cx="45" cy="227"/>
              </a:xfrm>
              <a:prstGeom prst="leftBracket">
                <a:avLst>
                  <a:gd name="adj" fmla="val 42037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50800" prstMaterial="legacyMatte">
                <a:bevelT w="13500" h="13500" prst="angle"/>
                <a:bevelB w="13500" h="13500" prst="angle"/>
                <a:extrusionClr>
                  <a:schemeClr val="tx1"/>
                </a:extrusionClr>
                <a:contourClr>
                  <a:schemeClr val="tx1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rgbClr val="4F81BD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flatTx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fr-FR" altLang="fr-FR"/>
              </a:p>
            </p:txBody>
          </p:sp>
          <p:sp>
            <p:nvSpPr>
              <p:cNvPr id="10269" name="AutoShape 29"/>
              <p:cNvSpPr>
                <a:spLocks/>
              </p:cNvSpPr>
              <p:nvPr userDrawn="1"/>
            </p:nvSpPr>
            <p:spPr bwMode="auto">
              <a:xfrm rot="10800000">
                <a:off x="1746" y="4020"/>
                <a:ext cx="45" cy="227"/>
              </a:xfrm>
              <a:prstGeom prst="leftBracket">
                <a:avLst>
                  <a:gd name="adj" fmla="val 42037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50800" prstMaterial="legacyMatte">
                <a:bevelT w="13500" h="13500" prst="angle"/>
                <a:bevelB w="13500" h="13500" prst="angle"/>
                <a:extrusionClr>
                  <a:schemeClr val="tx1"/>
                </a:extrusionClr>
                <a:contourClr>
                  <a:schemeClr val="tx1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rgbClr val="4F81BD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  <p:txBody>
              <a:bodyPr>
                <a:flatTx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fr-FR" altLang="fr-FR"/>
              </a:p>
            </p:txBody>
          </p:sp>
        </p:grpSp>
        <p:sp>
          <p:nvSpPr>
            <p:cNvPr id="10267" name="Text Box 27"/>
            <p:cNvSpPr txBox="1">
              <a:spLocks noChangeArrowheads="1"/>
            </p:cNvSpPr>
            <p:nvPr userDrawn="1"/>
          </p:nvSpPr>
          <p:spPr bwMode="auto">
            <a:xfrm>
              <a:off x="249" y="4039"/>
              <a:ext cx="140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4F81BD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  <p:txBody>
            <a:bodyPr anchor="ctr" anchorCtr="1"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fr-FR" altLang="fr-FR" sz="1400">
                  <a:latin typeface="Times New Roman" panose="02020603050405020304" pitchFamily="18" charset="0"/>
                </a:rPr>
                <a:t>FOUILLET Adrien &amp; BEDEJUS Brice</a:t>
              </a:r>
            </a:p>
          </p:txBody>
        </p:sp>
      </p:grpSp>
      <p:grpSp>
        <p:nvGrpSpPr>
          <p:cNvPr id="10256" name="Group 16"/>
          <p:cNvGrpSpPr>
            <a:grpSpLocks/>
          </p:cNvGrpSpPr>
          <p:nvPr userDrawn="1"/>
        </p:nvGrpSpPr>
        <p:grpSpPr bwMode="auto">
          <a:xfrm>
            <a:off x="5651500" y="6308725"/>
            <a:ext cx="3240088" cy="360363"/>
            <a:chOff x="113" y="4020"/>
            <a:chExt cx="1678" cy="227"/>
          </a:xfrm>
        </p:grpSpPr>
        <p:grpSp>
          <p:nvGrpSpPr>
            <p:cNvPr id="10262" name="Group 22"/>
            <p:cNvGrpSpPr>
              <a:grpSpLocks/>
            </p:cNvGrpSpPr>
            <p:nvPr userDrawn="1"/>
          </p:nvGrpSpPr>
          <p:grpSpPr bwMode="auto">
            <a:xfrm>
              <a:off x="113" y="4020"/>
              <a:ext cx="1678" cy="227"/>
              <a:chOff x="113" y="4020"/>
              <a:chExt cx="1678" cy="227"/>
            </a:xfrm>
          </p:grpSpPr>
          <p:sp>
            <p:nvSpPr>
              <p:cNvPr id="10264" name="AutoShape 24"/>
              <p:cNvSpPr>
                <a:spLocks/>
              </p:cNvSpPr>
              <p:nvPr userDrawn="1"/>
            </p:nvSpPr>
            <p:spPr bwMode="auto">
              <a:xfrm>
                <a:off x="113" y="4020"/>
                <a:ext cx="45" cy="227"/>
              </a:xfrm>
              <a:prstGeom prst="leftBracket">
                <a:avLst>
                  <a:gd name="adj" fmla="val 42037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50800" prstMaterial="legacyMatte">
                <a:bevelT w="13500" h="13500" prst="angle"/>
                <a:bevelB w="13500" h="13500" prst="angle"/>
                <a:extrusionClr>
                  <a:schemeClr val="tx1"/>
                </a:extrusionClr>
                <a:contourClr>
                  <a:schemeClr val="tx1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rgbClr val="4F81BD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flatTx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fr-FR" altLang="fr-FR"/>
              </a:p>
            </p:txBody>
          </p:sp>
          <p:sp>
            <p:nvSpPr>
              <p:cNvPr id="10265" name="AutoShape 25"/>
              <p:cNvSpPr>
                <a:spLocks/>
              </p:cNvSpPr>
              <p:nvPr userDrawn="1"/>
            </p:nvSpPr>
            <p:spPr bwMode="auto">
              <a:xfrm rot="10800000">
                <a:off x="1746" y="4020"/>
                <a:ext cx="45" cy="227"/>
              </a:xfrm>
              <a:prstGeom prst="leftBracket">
                <a:avLst>
                  <a:gd name="adj" fmla="val 42037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50800" prstMaterial="legacyMatte">
                <a:bevelT w="13500" h="13500" prst="angle"/>
                <a:bevelB w="13500" h="13500" prst="angle"/>
                <a:extrusionClr>
                  <a:schemeClr val="tx1"/>
                </a:extrusionClr>
                <a:contourClr>
                  <a:schemeClr val="tx1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rgbClr val="4F81BD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  <p:txBody>
              <a:bodyPr>
                <a:flatTx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fr-FR" altLang="fr-FR"/>
              </a:p>
            </p:txBody>
          </p:sp>
        </p:grpSp>
        <p:sp>
          <p:nvSpPr>
            <p:cNvPr id="10263" name="Text Box 23"/>
            <p:cNvSpPr txBox="1">
              <a:spLocks noChangeArrowheads="1"/>
            </p:cNvSpPr>
            <p:nvPr userDrawn="1"/>
          </p:nvSpPr>
          <p:spPr bwMode="auto">
            <a:xfrm>
              <a:off x="249" y="4039"/>
              <a:ext cx="140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4F81BD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  <p:txBody>
            <a:bodyPr anchor="ctr" anchorCtr="1"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fr-FR" altLang="fr-FR" sz="1400">
                  <a:latin typeface="Times New Roman" panose="02020603050405020304" pitchFamily="18" charset="0"/>
                </a:rPr>
                <a:t>Licence Pro Plasturgie 2005-2006</a:t>
              </a:r>
            </a:p>
          </p:txBody>
        </p:sp>
      </p:grpSp>
      <p:sp>
        <p:nvSpPr>
          <p:cNvPr id="10257" name="Rectangle 17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  <a:endParaRPr lang="en-US" altLang="fr-FR" smtClean="0"/>
          </a:p>
        </p:txBody>
      </p:sp>
      <p:sp>
        <p:nvSpPr>
          <p:cNvPr id="10258" name="Rectangle 18"/>
          <p:cNvSpPr>
            <a:spLocks noGrp="1"/>
          </p:cNvSpPr>
          <p:nvPr>
            <p:ph type="body" idx="1"/>
          </p:nvPr>
        </p:nvSpPr>
        <p:spPr bwMode="auto">
          <a:xfrm>
            <a:off x="1500188" y="1935163"/>
            <a:ext cx="7186612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  <a:endParaRPr lang="en-US" altLang="fr-FR" smtClean="0"/>
          </a:p>
        </p:txBody>
      </p:sp>
      <p:sp>
        <p:nvSpPr>
          <p:cNvPr id="10259" name="Rectangle 19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10260" name="Rectangle 20"/>
          <p:cNvSpPr>
            <a:spLocks noGrp="1"/>
          </p:cNvSpPr>
          <p:nvPr>
            <p:ph type="ftr" sz="quarter" idx="3"/>
          </p:nvPr>
        </p:nvSpPr>
        <p:spPr bwMode="auto">
          <a:xfrm>
            <a:off x="2667000" y="6356350"/>
            <a:ext cx="440531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10261" name="Rectangle 21"/>
          <p:cNvSpPr>
            <a:spLocks noGrp="1"/>
          </p:cNvSpPr>
          <p:nvPr>
            <p:ph type="sldNum" sz="quarter" idx="4"/>
          </p:nvPr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459854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0" r:id="rId1"/>
    <p:sldLayoutId id="2147483861" r:id="rId2"/>
    <p:sldLayoutId id="2147483862" r:id="rId3"/>
    <p:sldLayoutId id="2147483863" r:id="rId4"/>
    <p:sldLayoutId id="2147483864" r:id="rId5"/>
    <p:sldLayoutId id="2147483865" r:id="rId6"/>
    <p:sldLayoutId id="2147483866" r:id="rId7"/>
    <p:sldLayoutId id="2147483867" r:id="rId8"/>
    <p:sldLayoutId id="2147483868" r:id="rId9"/>
    <p:sldLayoutId id="2147483869" r:id="rId10"/>
    <p:sldLayoutId id="2147483870" r:id="rId11"/>
  </p:sldLayoutIdLst>
  <p:hf sldNum="0" hdr="0"/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09D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09D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FFFFFF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2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/>
            <a:gdLst>
              <a:gd name="T0" fmla="*/ 9525 w 5772"/>
              <a:gd name="T1" fmla="*/ 3175 h 656"/>
              <a:gd name="T2" fmla="*/ 4035425 w 5772"/>
              <a:gd name="T3" fmla="*/ 0 h 656"/>
              <a:gd name="T4" fmla="*/ 6943725 w 5772"/>
              <a:gd name="T5" fmla="*/ 582613 h 656"/>
              <a:gd name="T6" fmla="*/ 9153525 w 5772"/>
              <a:gd name="T7" fmla="*/ 87313 h 656"/>
              <a:gd name="T8" fmla="*/ 9163050 w 5772"/>
              <a:gd name="T9" fmla="*/ 338138 h 656"/>
              <a:gd name="T10" fmla="*/ 6829425 w 5772"/>
              <a:gd name="T11" fmla="*/ 696913 h 656"/>
              <a:gd name="T12" fmla="*/ 2362200 w 5772"/>
              <a:gd name="T13" fmla="*/ 319088 h 656"/>
              <a:gd name="T14" fmla="*/ 0 w 5772"/>
              <a:gd name="T15" fmla="*/ 1041401 h 656"/>
              <a:gd name="T16" fmla="*/ 9525 w 5772"/>
              <a:gd name="T17" fmla="*/ 3175 h 65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5772"/>
              <a:gd name="T28" fmla="*/ 0 h 656"/>
              <a:gd name="T29" fmla="*/ 5772 w 5772"/>
              <a:gd name="T30" fmla="*/ 656 h 65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 rotWithShape="0">
            <a:gsLst>
              <a:gs pos="0">
                <a:srgbClr val="0079AF">
                  <a:alpha val="45000"/>
                </a:srgbClr>
              </a:gs>
              <a:gs pos="100000">
                <a:srgbClr val="00A6FB">
                  <a:alpha val="54999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8" name="AutoShape 3"/>
          <p:cNvGrpSpPr>
            <a:grpSpLocks/>
          </p:cNvGrpSpPr>
          <p:nvPr/>
        </p:nvGrpSpPr>
        <p:grpSpPr bwMode="auto">
          <a:xfrm>
            <a:off x="4383088" y="-6350"/>
            <a:ext cx="4760912" cy="603250"/>
            <a:chOff x="2761" y="-4"/>
            <a:chExt cx="2999" cy="380"/>
          </a:xfrm>
        </p:grpSpPr>
        <p:pic>
          <p:nvPicPr>
            <p:cNvPr id="11267" name="Picture 3"/>
            <p:cNvPicPr>
              <a:picLocks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1" y="-4"/>
              <a:ext cx="2999" cy="3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268" name="Text Box 4"/>
            <p:cNvSpPr txBox="1">
              <a:spLocks noChangeArrowheads="1"/>
            </p:cNvSpPr>
            <p:nvPr/>
          </p:nvSpPr>
          <p:spPr bwMode="auto">
            <a:xfrm>
              <a:off x="2760" y="-5"/>
              <a:ext cx="3000" cy="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fr-FR" altLang="fr-FR"/>
            </a:p>
          </p:txBody>
        </p:sp>
      </p:grpSp>
      <p:grpSp>
        <p:nvGrpSpPr>
          <p:cNvPr id="11270" name="Group 6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" y="2165"/>
            <a:chExt cx="91805" cy="6492"/>
          </a:xfrm>
        </p:grpSpPr>
        <p:grpSp>
          <p:nvGrpSpPr>
            <p:cNvPr id="12" name="Forme libre 11"/>
            <p:cNvGrpSpPr>
              <a:grpSpLocks/>
            </p:cNvGrpSpPr>
            <p:nvPr/>
          </p:nvGrpSpPr>
          <p:grpSpPr bwMode="auto">
            <a:xfrm>
              <a:off x="-60" y="-115"/>
              <a:ext cx="91317" cy="10509"/>
              <a:chOff x="-60" y="-243"/>
              <a:chExt cx="91318" cy="10485"/>
            </a:xfrm>
          </p:grpSpPr>
          <p:pic>
            <p:nvPicPr>
              <p:cNvPr id="11294" name="Forme libre 11"/>
              <p:cNvPicPr>
                <a:picLocks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-243"/>
                <a:ext cx="91317" cy="1048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1295" name="Text Box 31"/>
              <p:cNvSpPr txBox="1">
                <a:spLocks noChangeArrowheads="1"/>
              </p:cNvSpPr>
              <p:nvPr/>
            </p:nvSpPr>
            <p:spPr bwMode="auto">
              <a:xfrm rot="21435692">
                <a:off x="-292" y="4224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en-US" altLang="fr-FR"/>
              </a:p>
            </p:txBody>
          </p:sp>
        </p:grpSp>
        <p:grpSp>
          <p:nvGrpSpPr>
            <p:cNvPr id="13" name="Forme libre 12"/>
            <p:cNvGrpSpPr>
              <a:grpSpLocks/>
            </p:cNvGrpSpPr>
            <p:nvPr/>
          </p:nvGrpSpPr>
          <p:grpSpPr bwMode="auto">
            <a:xfrm>
              <a:off x="-60" y="617"/>
              <a:ext cx="91561" cy="9104"/>
              <a:chOff x="-60" y="487"/>
              <a:chExt cx="91561" cy="9083"/>
            </a:xfrm>
          </p:grpSpPr>
          <p:pic>
            <p:nvPicPr>
              <p:cNvPr id="11297" name="Forme libre 12"/>
              <p:cNvPicPr>
                <a:picLocks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487"/>
                <a:ext cx="91560" cy="908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1298" name="Text Box 34"/>
              <p:cNvSpPr txBox="1">
                <a:spLocks noChangeArrowheads="1"/>
              </p:cNvSpPr>
              <p:nvPr/>
            </p:nvSpPr>
            <p:spPr bwMode="auto">
              <a:xfrm rot="21435692">
                <a:off x="-217" y="4959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en-US" altLang="fr-FR"/>
              </a:p>
            </p:txBody>
          </p:sp>
        </p:grpSp>
      </p:grpSp>
      <p:pic>
        <p:nvPicPr>
          <p:cNvPr id="11271" name="Picture 13" descr="Logo_IUT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3" y="6215063"/>
            <a:ext cx="1893887" cy="53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72" name="AutoShape 8"/>
          <p:cNvSpPr>
            <a:spLocks/>
          </p:cNvSpPr>
          <p:nvPr/>
        </p:nvSpPr>
        <p:spPr bwMode="auto">
          <a:xfrm>
            <a:off x="0" y="2357438"/>
            <a:ext cx="1500188" cy="3000375"/>
          </a:xfrm>
          <a:prstGeom prst="rightBracket">
            <a:avLst>
              <a:gd name="adj" fmla="val 46787"/>
            </a:avLst>
          </a:prstGeom>
          <a:noFill/>
          <a:ln w="19050">
            <a:solidFill>
              <a:srgbClr val="0F6FC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endParaRPr lang="fr-FR" altLang="fr-FR"/>
          </a:p>
        </p:txBody>
      </p:sp>
      <p:pic>
        <p:nvPicPr>
          <p:cNvPr id="11273" name="Picture 61" descr="böj1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83"/>
          <a:stretch>
            <a:fillRect/>
          </a:stretch>
        </p:blipFill>
        <p:spPr bwMode="auto">
          <a:xfrm>
            <a:off x="5148263" y="41275"/>
            <a:ext cx="3960812" cy="454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4" name="Picture 62" descr="böj2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5"/>
          <a:stretch>
            <a:fillRect/>
          </a:stretch>
        </p:blipFill>
        <p:spPr bwMode="auto">
          <a:xfrm>
            <a:off x="0" y="908050"/>
            <a:ext cx="2095500" cy="5949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Box 63"/>
          <p:cNvSpPr txBox="1">
            <a:spLocks noChangeArrowheads="1"/>
          </p:cNvSpPr>
          <p:nvPr userDrawn="1"/>
        </p:nvSpPr>
        <p:spPr bwMode="auto">
          <a:xfrm rot="16200000">
            <a:off x="-2178050" y="3338513"/>
            <a:ext cx="49688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1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fr-FR" sz="2000" b="1">
                <a:latin typeface="Arial" charset="0"/>
              </a:rPr>
              <a:t>ANGLE DE CONTACT</a:t>
            </a:r>
          </a:p>
        </p:txBody>
      </p:sp>
      <p:sp>
        <p:nvSpPr>
          <p:cNvPr id="11276" name="Rectangle 12"/>
          <p:cNvSpPr>
            <a:spLocks noChangeArrowheads="1"/>
          </p:cNvSpPr>
          <p:nvPr userDrawn="1"/>
        </p:nvSpPr>
        <p:spPr bwMode="auto">
          <a:xfrm>
            <a:off x="34925" y="1588"/>
            <a:ext cx="9134475" cy="906462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wrap="none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endParaRPr lang="fr-FR" altLang="fr-FR" sz="2400"/>
          </a:p>
        </p:txBody>
      </p:sp>
      <p:sp>
        <p:nvSpPr>
          <p:cNvPr id="11277" name="Rectangle 13"/>
          <p:cNvSpPr>
            <a:spLocks noChangeArrowheads="1"/>
          </p:cNvSpPr>
          <p:nvPr userDrawn="1"/>
        </p:nvSpPr>
        <p:spPr bwMode="auto">
          <a:xfrm>
            <a:off x="6350" y="9525"/>
            <a:ext cx="1612900" cy="104298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wrap="none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fr-FR" altLang="fr-FR"/>
          </a:p>
        </p:txBody>
      </p:sp>
      <p:pic>
        <p:nvPicPr>
          <p:cNvPr id="11278" name="Picture 66" descr="log_IUT">
            <a:hlinkClick r:id="rId19"/>
          </p:cNvPr>
          <p:cNvPicPr>
            <a:picLocks noChangeAspect="1" noChangeArrowheads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8" y="44450"/>
            <a:ext cx="1585912" cy="93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279" name="Group 15"/>
          <p:cNvGrpSpPr>
            <a:grpSpLocks/>
          </p:cNvGrpSpPr>
          <p:nvPr userDrawn="1"/>
        </p:nvGrpSpPr>
        <p:grpSpPr bwMode="auto">
          <a:xfrm>
            <a:off x="179388" y="6308725"/>
            <a:ext cx="3600450" cy="360363"/>
            <a:chOff x="113" y="4020"/>
            <a:chExt cx="1678" cy="227"/>
          </a:xfrm>
        </p:grpSpPr>
        <p:grpSp>
          <p:nvGrpSpPr>
            <p:cNvPr id="11290" name="Group 26"/>
            <p:cNvGrpSpPr>
              <a:grpSpLocks/>
            </p:cNvGrpSpPr>
            <p:nvPr userDrawn="1"/>
          </p:nvGrpSpPr>
          <p:grpSpPr bwMode="auto">
            <a:xfrm>
              <a:off x="113" y="4020"/>
              <a:ext cx="1678" cy="227"/>
              <a:chOff x="113" y="4020"/>
              <a:chExt cx="1678" cy="227"/>
            </a:xfrm>
          </p:grpSpPr>
          <p:sp>
            <p:nvSpPr>
              <p:cNvPr id="11292" name="AutoShape 28"/>
              <p:cNvSpPr>
                <a:spLocks/>
              </p:cNvSpPr>
              <p:nvPr userDrawn="1"/>
            </p:nvSpPr>
            <p:spPr bwMode="auto">
              <a:xfrm>
                <a:off x="113" y="4020"/>
                <a:ext cx="45" cy="227"/>
              </a:xfrm>
              <a:prstGeom prst="leftBracket">
                <a:avLst>
                  <a:gd name="adj" fmla="val 42037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50800" prstMaterial="legacyMatte">
                <a:bevelT w="13500" h="13500" prst="angle"/>
                <a:bevelB w="13500" h="13500" prst="angle"/>
                <a:extrusionClr>
                  <a:schemeClr val="tx1"/>
                </a:extrusionClr>
                <a:contourClr>
                  <a:schemeClr val="tx1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rgbClr val="4F81BD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flatTx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fr-FR" altLang="fr-FR"/>
              </a:p>
            </p:txBody>
          </p:sp>
          <p:sp>
            <p:nvSpPr>
              <p:cNvPr id="11293" name="AutoShape 29"/>
              <p:cNvSpPr>
                <a:spLocks/>
              </p:cNvSpPr>
              <p:nvPr userDrawn="1"/>
            </p:nvSpPr>
            <p:spPr bwMode="auto">
              <a:xfrm rot="10800000">
                <a:off x="1746" y="4020"/>
                <a:ext cx="45" cy="227"/>
              </a:xfrm>
              <a:prstGeom prst="leftBracket">
                <a:avLst>
                  <a:gd name="adj" fmla="val 42037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50800" prstMaterial="legacyMatte">
                <a:bevelT w="13500" h="13500" prst="angle"/>
                <a:bevelB w="13500" h="13500" prst="angle"/>
                <a:extrusionClr>
                  <a:schemeClr val="tx1"/>
                </a:extrusionClr>
                <a:contourClr>
                  <a:schemeClr val="tx1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rgbClr val="4F81BD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  <p:txBody>
              <a:bodyPr>
                <a:flatTx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fr-FR" altLang="fr-FR"/>
              </a:p>
            </p:txBody>
          </p:sp>
        </p:grpSp>
        <p:sp>
          <p:nvSpPr>
            <p:cNvPr id="11291" name="Text Box 27"/>
            <p:cNvSpPr txBox="1">
              <a:spLocks noChangeArrowheads="1"/>
            </p:cNvSpPr>
            <p:nvPr userDrawn="1"/>
          </p:nvSpPr>
          <p:spPr bwMode="auto">
            <a:xfrm>
              <a:off x="249" y="4039"/>
              <a:ext cx="140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4F81BD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  <p:txBody>
            <a:bodyPr anchor="ctr" anchorCtr="1"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fr-FR" altLang="fr-FR" sz="1400">
                  <a:latin typeface="Times New Roman" panose="02020603050405020304" pitchFamily="18" charset="0"/>
                </a:rPr>
                <a:t>FOUILLET Adrien &amp; BEDEJUS Brice</a:t>
              </a:r>
            </a:p>
          </p:txBody>
        </p:sp>
      </p:grpSp>
      <p:grpSp>
        <p:nvGrpSpPr>
          <p:cNvPr id="11280" name="Group 16"/>
          <p:cNvGrpSpPr>
            <a:grpSpLocks/>
          </p:cNvGrpSpPr>
          <p:nvPr userDrawn="1"/>
        </p:nvGrpSpPr>
        <p:grpSpPr bwMode="auto">
          <a:xfrm>
            <a:off x="5651500" y="6308725"/>
            <a:ext cx="3240088" cy="360363"/>
            <a:chOff x="113" y="4020"/>
            <a:chExt cx="1678" cy="227"/>
          </a:xfrm>
        </p:grpSpPr>
        <p:grpSp>
          <p:nvGrpSpPr>
            <p:cNvPr id="11286" name="Group 22"/>
            <p:cNvGrpSpPr>
              <a:grpSpLocks/>
            </p:cNvGrpSpPr>
            <p:nvPr userDrawn="1"/>
          </p:nvGrpSpPr>
          <p:grpSpPr bwMode="auto">
            <a:xfrm>
              <a:off x="113" y="4020"/>
              <a:ext cx="1678" cy="227"/>
              <a:chOff x="113" y="4020"/>
              <a:chExt cx="1678" cy="227"/>
            </a:xfrm>
          </p:grpSpPr>
          <p:sp>
            <p:nvSpPr>
              <p:cNvPr id="11288" name="AutoShape 24"/>
              <p:cNvSpPr>
                <a:spLocks/>
              </p:cNvSpPr>
              <p:nvPr userDrawn="1"/>
            </p:nvSpPr>
            <p:spPr bwMode="auto">
              <a:xfrm>
                <a:off x="113" y="4020"/>
                <a:ext cx="45" cy="227"/>
              </a:xfrm>
              <a:prstGeom prst="leftBracket">
                <a:avLst>
                  <a:gd name="adj" fmla="val 42037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50800" prstMaterial="legacyMatte">
                <a:bevelT w="13500" h="13500" prst="angle"/>
                <a:bevelB w="13500" h="13500" prst="angle"/>
                <a:extrusionClr>
                  <a:schemeClr val="tx1"/>
                </a:extrusionClr>
                <a:contourClr>
                  <a:schemeClr val="tx1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rgbClr val="4F81BD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flatTx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fr-FR" altLang="fr-FR"/>
              </a:p>
            </p:txBody>
          </p:sp>
          <p:sp>
            <p:nvSpPr>
              <p:cNvPr id="11289" name="AutoShape 25"/>
              <p:cNvSpPr>
                <a:spLocks/>
              </p:cNvSpPr>
              <p:nvPr userDrawn="1"/>
            </p:nvSpPr>
            <p:spPr bwMode="auto">
              <a:xfrm rot="10800000">
                <a:off x="1746" y="4020"/>
                <a:ext cx="45" cy="227"/>
              </a:xfrm>
              <a:prstGeom prst="leftBracket">
                <a:avLst>
                  <a:gd name="adj" fmla="val 42037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50800" prstMaterial="legacyMatte">
                <a:bevelT w="13500" h="13500" prst="angle"/>
                <a:bevelB w="13500" h="13500" prst="angle"/>
                <a:extrusionClr>
                  <a:schemeClr val="tx1"/>
                </a:extrusionClr>
                <a:contourClr>
                  <a:schemeClr val="tx1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rgbClr val="4F81BD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  <p:txBody>
              <a:bodyPr>
                <a:flatTx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fr-FR" altLang="fr-FR"/>
              </a:p>
            </p:txBody>
          </p:sp>
        </p:grpSp>
        <p:sp>
          <p:nvSpPr>
            <p:cNvPr id="11287" name="Text Box 23"/>
            <p:cNvSpPr txBox="1">
              <a:spLocks noChangeArrowheads="1"/>
            </p:cNvSpPr>
            <p:nvPr userDrawn="1"/>
          </p:nvSpPr>
          <p:spPr bwMode="auto">
            <a:xfrm>
              <a:off x="249" y="4039"/>
              <a:ext cx="140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4F81BD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  <p:txBody>
            <a:bodyPr anchor="ctr" anchorCtr="1"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fr-FR" altLang="fr-FR" sz="1400">
                  <a:latin typeface="Times New Roman" panose="02020603050405020304" pitchFamily="18" charset="0"/>
                </a:rPr>
                <a:t>Licence Pro Plasturgie 2005-2006</a:t>
              </a:r>
            </a:p>
          </p:txBody>
        </p:sp>
      </p:grpSp>
      <p:sp>
        <p:nvSpPr>
          <p:cNvPr id="11281" name="Rectangle 17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  <a:endParaRPr lang="en-US" altLang="fr-FR" smtClean="0"/>
          </a:p>
        </p:txBody>
      </p:sp>
      <p:sp>
        <p:nvSpPr>
          <p:cNvPr id="11282" name="Rectangle 18"/>
          <p:cNvSpPr>
            <a:spLocks noGrp="1"/>
          </p:cNvSpPr>
          <p:nvPr>
            <p:ph type="body" idx="1"/>
          </p:nvPr>
        </p:nvSpPr>
        <p:spPr bwMode="auto">
          <a:xfrm>
            <a:off x="1500188" y="1935163"/>
            <a:ext cx="7186612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  <a:endParaRPr lang="en-US" altLang="fr-FR" smtClean="0"/>
          </a:p>
        </p:txBody>
      </p:sp>
      <p:sp>
        <p:nvSpPr>
          <p:cNvPr id="11283" name="Rectangle 19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11284" name="Rectangle 20"/>
          <p:cNvSpPr>
            <a:spLocks noGrp="1"/>
          </p:cNvSpPr>
          <p:nvPr>
            <p:ph type="ftr" sz="quarter" idx="3"/>
          </p:nvPr>
        </p:nvSpPr>
        <p:spPr bwMode="auto">
          <a:xfrm>
            <a:off x="2667000" y="6356350"/>
            <a:ext cx="440531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11285" name="Rectangle 21"/>
          <p:cNvSpPr>
            <a:spLocks noGrp="1"/>
          </p:cNvSpPr>
          <p:nvPr>
            <p:ph type="sldNum" sz="quarter" idx="4"/>
          </p:nvPr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411665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1" r:id="rId1"/>
    <p:sldLayoutId id="2147483872" r:id="rId2"/>
    <p:sldLayoutId id="2147483873" r:id="rId3"/>
    <p:sldLayoutId id="2147483874" r:id="rId4"/>
    <p:sldLayoutId id="2147483875" r:id="rId5"/>
    <p:sldLayoutId id="2147483876" r:id="rId6"/>
    <p:sldLayoutId id="2147483877" r:id="rId7"/>
    <p:sldLayoutId id="2147483878" r:id="rId8"/>
    <p:sldLayoutId id="2147483879" r:id="rId9"/>
    <p:sldLayoutId id="2147483880" r:id="rId10"/>
    <p:sldLayoutId id="2147483881" r:id="rId11"/>
  </p:sldLayoutIdLst>
  <p:hf sldNum="0" hdr="0"/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09D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09D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FFFFFF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2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/>
            <a:gdLst>
              <a:gd name="T0" fmla="*/ 9525 w 5772"/>
              <a:gd name="T1" fmla="*/ 3175 h 656"/>
              <a:gd name="T2" fmla="*/ 4035425 w 5772"/>
              <a:gd name="T3" fmla="*/ 0 h 656"/>
              <a:gd name="T4" fmla="*/ 6943725 w 5772"/>
              <a:gd name="T5" fmla="*/ 582613 h 656"/>
              <a:gd name="T6" fmla="*/ 9153525 w 5772"/>
              <a:gd name="T7" fmla="*/ 87313 h 656"/>
              <a:gd name="T8" fmla="*/ 9163050 w 5772"/>
              <a:gd name="T9" fmla="*/ 338138 h 656"/>
              <a:gd name="T10" fmla="*/ 6829425 w 5772"/>
              <a:gd name="T11" fmla="*/ 696913 h 656"/>
              <a:gd name="T12" fmla="*/ 2362200 w 5772"/>
              <a:gd name="T13" fmla="*/ 319088 h 656"/>
              <a:gd name="T14" fmla="*/ 0 w 5772"/>
              <a:gd name="T15" fmla="*/ 1041401 h 656"/>
              <a:gd name="T16" fmla="*/ 9525 w 5772"/>
              <a:gd name="T17" fmla="*/ 3175 h 65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5772"/>
              <a:gd name="T28" fmla="*/ 0 h 656"/>
              <a:gd name="T29" fmla="*/ 5772 w 5772"/>
              <a:gd name="T30" fmla="*/ 656 h 65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 rotWithShape="0">
            <a:gsLst>
              <a:gs pos="0">
                <a:srgbClr val="0079AF">
                  <a:alpha val="45000"/>
                </a:srgbClr>
              </a:gs>
              <a:gs pos="100000">
                <a:srgbClr val="00A6FB">
                  <a:alpha val="54999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8" name="AutoShape 3"/>
          <p:cNvGrpSpPr>
            <a:grpSpLocks/>
          </p:cNvGrpSpPr>
          <p:nvPr/>
        </p:nvGrpSpPr>
        <p:grpSpPr bwMode="auto">
          <a:xfrm>
            <a:off x="4383088" y="-6350"/>
            <a:ext cx="4760912" cy="603250"/>
            <a:chOff x="2761" y="-4"/>
            <a:chExt cx="2999" cy="380"/>
          </a:xfrm>
        </p:grpSpPr>
        <p:pic>
          <p:nvPicPr>
            <p:cNvPr id="12291" name="Picture 3"/>
            <p:cNvPicPr>
              <a:picLocks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1" y="-4"/>
              <a:ext cx="2999" cy="3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292" name="Text Box 4"/>
            <p:cNvSpPr txBox="1">
              <a:spLocks noChangeArrowheads="1"/>
            </p:cNvSpPr>
            <p:nvPr/>
          </p:nvSpPr>
          <p:spPr bwMode="auto">
            <a:xfrm>
              <a:off x="2760" y="-5"/>
              <a:ext cx="3000" cy="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fr-FR" altLang="fr-FR"/>
            </a:p>
          </p:txBody>
        </p:sp>
      </p:grpSp>
      <p:grpSp>
        <p:nvGrpSpPr>
          <p:cNvPr id="12294" name="Group 6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" y="2165"/>
            <a:chExt cx="91805" cy="6492"/>
          </a:xfrm>
        </p:grpSpPr>
        <p:grpSp>
          <p:nvGrpSpPr>
            <p:cNvPr id="12" name="Forme libre 11"/>
            <p:cNvGrpSpPr>
              <a:grpSpLocks/>
            </p:cNvGrpSpPr>
            <p:nvPr/>
          </p:nvGrpSpPr>
          <p:grpSpPr bwMode="auto">
            <a:xfrm>
              <a:off x="-60" y="-115"/>
              <a:ext cx="91317" cy="10509"/>
              <a:chOff x="-60" y="-243"/>
              <a:chExt cx="91318" cy="10485"/>
            </a:xfrm>
          </p:grpSpPr>
          <p:pic>
            <p:nvPicPr>
              <p:cNvPr id="12318" name="Forme libre 11"/>
              <p:cNvPicPr>
                <a:picLocks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-243"/>
                <a:ext cx="91317" cy="1048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2319" name="Text Box 31"/>
              <p:cNvSpPr txBox="1">
                <a:spLocks noChangeArrowheads="1"/>
              </p:cNvSpPr>
              <p:nvPr/>
            </p:nvSpPr>
            <p:spPr bwMode="auto">
              <a:xfrm rot="21435692">
                <a:off x="-292" y="4224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en-US" altLang="fr-FR"/>
              </a:p>
            </p:txBody>
          </p:sp>
        </p:grpSp>
        <p:grpSp>
          <p:nvGrpSpPr>
            <p:cNvPr id="13" name="Forme libre 12"/>
            <p:cNvGrpSpPr>
              <a:grpSpLocks/>
            </p:cNvGrpSpPr>
            <p:nvPr/>
          </p:nvGrpSpPr>
          <p:grpSpPr bwMode="auto">
            <a:xfrm>
              <a:off x="-60" y="617"/>
              <a:ext cx="91561" cy="9104"/>
              <a:chOff x="-60" y="487"/>
              <a:chExt cx="91561" cy="9083"/>
            </a:xfrm>
          </p:grpSpPr>
          <p:pic>
            <p:nvPicPr>
              <p:cNvPr id="12321" name="Forme libre 12"/>
              <p:cNvPicPr>
                <a:picLocks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487"/>
                <a:ext cx="91560" cy="908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2322" name="Text Box 34"/>
              <p:cNvSpPr txBox="1">
                <a:spLocks noChangeArrowheads="1"/>
              </p:cNvSpPr>
              <p:nvPr/>
            </p:nvSpPr>
            <p:spPr bwMode="auto">
              <a:xfrm rot="21435692">
                <a:off x="-217" y="4959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en-US" altLang="fr-FR"/>
              </a:p>
            </p:txBody>
          </p:sp>
        </p:grpSp>
      </p:grpSp>
      <p:pic>
        <p:nvPicPr>
          <p:cNvPr id="12295" name="Picture 13" descr="Logo_IUT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3" y="6215063"/>
            <a:ext cx="1893887" cy="53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296" name="AutoShape 8"/>
          <p:cNvSpPr>
            <a:spLocks/>
          </p:cNvSpPr>
          <p:nvPr/>
        </p:nvSpPr>
        <p:spPr bwMode="auto">
          <a:xfrm>
            <a:off x="0" y="2357438"/>
            <a:ext cx="1500188" cy="3000375"/>
          </a:xfrm>
          <a:prstGeom prst="rightBracket">
            <a:avLst>
              <a:gd name="adj" fmla="val 46787"/>
            </a:avLst>
          </a:prstGeom>
          <a:noFill/>
          <a:ln w="19050">
            <a:solidFill>
              <a:srgbClr val="0F6FC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endParaRPr lang="fr-FR" altLang="fr-FR"/>
          </a:p>
        </p:txBody>
      </p:sp>
      <p:pic>
        <p:nvPicPr>
          <p:cNvPr id="12297" name="Picture 61" descr="böj1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83"/>
          <a:stretch>
            <a:fillRect/>
          </a:stretch>
        </p:blipFill>
        <p:spPr bwMode="auto">
          <a:xfrm>
            <a:off x="5148263" y="41275"/>
            <a:ext cx="3960812" cy="454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8" name="Picture 62" descr="böj2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5"/>
          <a:stretch>
            <a:fillRect/>
          </a:stretch>
        </p:blipFill>
        <p:spPr bwMode="auto">
          <a:xfrm>
            <a:off x="0" y="908050"/>
            <a:ext cx="2095500" cy="5949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Box 63"/>
          <p:cNvSpPr txBox="1">
            <a:spLocks noChangeArrowheads="1"/>
          </p:cNvSpPr>
          <p:nvPr userDrawn="1"/>
        </p:nvSpPr>
        <p:spPr bwMode="auto">
          <a:xfrm rot="16200000">
            <a:off x="-2178050" y="3338513"/>
            <a:ext cx="49688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1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fr-FR" sz="2000" b="1">
                <a:latin typeface="Arial" charset="0"/>
              </a:rPr>
              <a:t>ANGLE DE CONTACT</a:t>
            </a:r>
          </a:p>
        </p:txBody>
      </p:sp>
      <p:sp>
        <p:nvSpPr>
          <p:cNvPr id="12300" name="Rectangle 12"/>
          <p:cNvSpPr>
            <a:spLocks noChangeArrowheads="1"/>
          </p:cNvSpPr>
          <p:nvPr userDrawn="1"/>
        </p:nvSpPr>
        <p:spPr bwMode="auto">
          <a:xfrm>
            <a:off x="34925" y="1588"/>
            <a:ext cx="9134475" cy="906462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wrap="none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endParaRPr lang="fr-FR" altLang="fr-FR" sz="2400"/>
          </a:p>
        </p:txBody>
      </p:sp>
      <p:sp>
        <p:nvSpPr>
          <p:cNvPr id="12301" name="Rectangle 13"/>
          <p:cNvSpPr>
            <a:spLocks noChangeArrowheads="1"/>
          </p:cNvSpPr>
          <p:nvPr userDrawn="1"/>
        </p:nvSpPr>
        <p:spPr bwMode="auto">
          <a:xfrm>
            <a:off x="6350" y="9525"/>
            <a:ext cx="1612900" cy="104298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wrap="none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fr-FR" altLang="fr-FR"/>
          </a:p>
        </p:txBody>
      </p:sp>
      <p:pic>
        <p:nvPicPr>
          <p:cNvPr id="12302" name="Picture 66" descr="log_IUT">
            <a:hlinkClick r:id="rId19"/>
          </p:cNvPr>
          <p:cNvPicPr>
            <a:picLocks noChangeAspect="1" noChangeArrowheads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8" y="44450"/>
            <a:ext cx="1585912" cy="93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303" name="Group 15"/>
          <p:cNvGrpSpPr>
            <a:grpSpLocks/>
          </p:cNvGrpSpPr>
          <p:nvPr userDrawn="1"/>
        </p:nvGrpSpPr>
        <p:grpSpPr bwMode="auto">
          <a:xfrm>
            <a:off x="179388" y="6308725"/>
            <a:ext cx="3600450" cy="360363"/>
            <a:chOff x="113" y="4020"/>
            <a:chExt cx="1678" cy="227"/>
          </a:xfrm>
        </p:grpSpPr>
        <p:grpSp>
          <p:nvGrpSpPr>
            <p:cNvPr id="12314" name="Group 26"/>
            <p:cNvGrpSpPr>
              <a:grpSpLocks/>
            </p:cNvGrpSpPr>
            <p:nvPr userDrawn="1"/>
          </p:nvGrpSpPr>
          <p:grpSpPr bwMode="auto">
            <a:xfrm>
              <a:off x="113" y="4020"/>
              <a:ext cx="1678" cy="227"/>
              <a:chOff x="113" y="4020"/>
              <a:chExt cx="1678" cy="227"/>
            </a:xfrm>
          </p:grpSpPr>
          <p:sp>
            <p:nvSpPr>
              <p:cNvPr id="12316" name="AutoShape 28"/>
              <p:cNvSpPr>
                <a:spLocks/>
              </p:cNvSpPr>
              <p:nvPr userDrawn="1"/>
            </p:nvSpPr>
            <p:spPr bwMode="auto">
              <a:xfrm>
                <a:off x="113" y="4020"/>
                <a:ext cx="45" cy="227"/>
              </a:xfrm>
              <a:prstGeom prst="leftBracket">
                <a:avLst>
                  <a:gd name="adj" fmla="val 42037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50800" prstMaterial="legacyMatte">
                <a:bevelT w="13500" h="13500" prst="angle"/>
                <a:bevelB w="13500" h="13500" prst="angle"/>
                <a:extrusionClr>
                  <a:schemeClr val="tx1"/>
                </a:extrusionClr>
                <a:contourClr>
                  <a:schemeClr val="tx1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rgbClr val="4F81BD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flatTx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fr-FR" altLang="fr-FR"/>
              </a:p>
            </p:txBody>
          </p:sp>
          <p:sp>
            <p:nvSpPr>
              <p:cNvPr id="12317" name="AutoShape 29"/>
              <p:cNvSpPr>
                <a:spLocks/>
              </p:cNvSpPr>
              <p:nvPr userDrawn="1"/>
            </p:nvSpPr>
            <p:spPr bwMode="auto">
              <a:xfrm rot="10800000">
                <a:off x="1746" y="4020"/>
                <a:ext cx="45" cy="227"/>
              </a:xfrm>
              <a:prstGeom prst="leftBracket">
                <a:avLst>
                  <a:gd name="adj" fmla="val 42037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50800" prstMaterial="legacyMatte">
                <a:bevelT w="13500" h="13500" prst="angle"/>
                <a:bevelB w="13500" h="13500" prst="angle"/>
                <a:extrusionClr>
                  <a:schemeClr val="tx1"/>
                </a:extrusionClr>
                <a:contourClr>
                  <a:schemeClr val="tx1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rgbClr val="4F81BD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  <p:txBody>
              <a:bodyPr>
                <a:flatTx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fr-FR" altLang="fr-FR"/>
              </a:p>
            </p:txBody>
          </p:sp>
        </p:grpSp>
        <p:sp>
          <p:nvSpPr>
            <p:cNvPr id="12315" name="Text Box 27"/>
            <p:cNvSpPr txBox="1">
              <a:spLocks noChangeArrowheads="1"/>
            </p:cNvSpPr>
            <p:nvPr userDrawn="1"/>
          </p:nvSpPr>
          <p:spPr bwMode="auto">
            <a:xfrm>
              <a:off x="249" y="4039"/>
              <a:ext cx="140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4F81BD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  <p:txBody>
            <a:bodyPr anchor="ctr" anchorCtr="1"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fr-FR" altLang="fr-FR" sz="1400">
                  <a:latin typeface="Times New Roman" panose="02020603050405020304" pitchFamily="18" charset="0"/>
                </a:rPr>
                <a:t>FOUILLET Adrien &amp; BEDEJUS Brice</a:t>
              </a:r>
            </a:p>
          </p:txBody>
        </p:sp>
      </p:grpSp>
      <p:grpSp>
        <p:nvGrpSpPr>
          <p:cNvPr id="12304" name="Group 16"/>
          <p:cNvGrpSpPr>
            <a:grpSpLocks/>
          </p:cNvGrpSpPr>
          <p:nvPr userDrawn="1"/>
        </p:nvGrpSpPr>
        <p:grpSpPr bwMode="auto">
          <a:xfrm>
            <a:off x="5651500" y="6308725"/>
            <a:ext cx="3240088" cy="360363"/>
            <a:chOff x="113" y="4020"/>
            <a:chExt cx="1678" cy="227"/>
          </a:xfrm>
        </p:grpSpPr>
        <p:grpSp>
          <p:nvGrpSpPr>
            <p:cNvPr id="12310" name="Group 22"/>
            <p:cNvGrpSpPr>
              <a:grpSpLocks/>
            </p:cNvGrpSpPr>
            <p:nvPr userDrawn="1"/>
          </p:nvGrpSpPr>
          <p:grpSpPr bwMode="auto">
            <a:xfrm>
              <a:off x="113" y="4020"/>
              <a:ext cx="1678" cy="227"/>
              <a:chOff x="113" y="4020"/>
              <a:chExt cx="1678" cy="227"/>
            </a:xfrm>
          </p:grpSpPr>
          <p:sp>
            <p:nvSpPr>
              <p:cNvPr id="12312" name="AutoShape 24"/>
              <p:cNvSpPr>
                <a:spLocks/>
              </p:cNvSpPr>
              <p:nvPr userDrawn="1"/>
            </p:nvSpPr>
            <p:spPr bwMode="auto">
              <a:xfrm>
                <a:off x="113" y="4020"/>
                <a:ext cx="45" cy="227"/>
              </a:xfrm>
              <a:prstGeom prst="leftBracket">
                <a:avLst>
                  <a:gd name="adj" fmla="val 42037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50800" prstMaterial="legacyMatte">
                <a:bevelT w="13500" h="13500" prst="angle"/>
                <a:bevelB w="13500" h="13500" prst="angle"/>
                <a:extrusionClr>
                  <a:schemeClr val="tx1"/>
                </a:extrusionClr>
                <a:contourClr>
                  <a:schemeClr val="tx1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rgbClr val="4F81BD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flatTx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fr-FR" altLang="fr-FR"/>
              </a:p>
            </p:txBody>
          </p:sp>
          <p:sp>
            <p:nvSpPr>
              <p:cNvPr id="12313" name="AutoShape 25"/>
              <p:cNvSpPr>
                <a:spLocks/>
              </p:cNvSpPr>
              <p:nvPr userDrawn="1"/>
            </p:nvSpPr>
            <p:spPr bwMode="auto">
              <a:xfrm rot="10800000">
                <a:off x="1746" y="4020"/>
                <a:ext cx="45" cy="227"/>
              </a:xfrm>
              <a:prstGeom prst="leftBracket">
                <a:avLst>
                  <a:gd name="adj" fmla="val 42037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50800" prstMaterial="legacyMatte">
                <a:bevelT w="13500" h="13500" prst="angle"/>
                <a:bevelB w="13500" h="13500" prst="angle"/>
                <a:extrusionClr>
                  <a:schemeClr val="tx1"/>
                </a:extrusionClr>
                <a:contourClr>
                  <a:schemeClr val="tx1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rgbClr val="4F81BD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  <p:txBody>
              <a:bodyPr>
                <a:flatTx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fr-FR" altLang="fr-FR"/>
              </a:p>
            </p:txBody>
          </p:sp>
        </p:grpSp>
        <p:sp>
          <p:nvSpPr>
            <p:cNvPr id="12311" name="Text Box 23"/>
            <p:cNvSpPr txBox="1">
              <a:spLocks noChangeArrowheads="1"/>
            </p:cNvSpPr>
            <p:nvPr userDrawn="1"/>
          </p:nvSpPr>
          <p:spPr bwMode="auto">
            <a:xfrm>
              <a:off x="249" y="4039"/>
              <a:ext cx="140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4F81BD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  <p:txBody>
            <a:bodyPr anchor="ctr" anchorCtr="1"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fr-FR" altLang="fr-FR" sz="1400">
                  <a:latin typeface="Times New Roman" panose="02020603050405020304" pitchFamily="18" charset="0"/>
                </a:rPr>
                <a:t>Licence Pro Plasturgie 2005-2006</a:t>
              </a:r>
            </a:p>
          </p:txBody>
        </p:sp>
      </p:grpSp>
      <p:sp>
        <p:nvSpPr>
          <p:cNvPr id="12305" name="Rectangle 17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  <a:endParaRPr lang="en-US" altLang="fr-FR" smtClean="0"/>
          </a:p>
        </p:txBody>
      </p:sp>
      <p:sp>
        <p:nvSpPr>
          <p:cNvPr id="12306" name="Rectangle 18"/>
          <p:cNvSpPr>
            <a:spLocks noGrp="1"/>
          </p:cNvSpPr>
          <p:nvPr>
            <p:ph type="body" idx="1"/>
          </p:nvPr>
        </p:nvSpPr>
        <p:spPr bwMode="auto">
          <a:xfrm>
            <a:off x="1500188" y="1935163"/>
            <a:ext cx="7186612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  <a:endParaRPr lang="en-US" altLang="fr-FR" smtClean="0"/>
          </a:p>
        </p:txBody>
      </p:sp>
      <p:sp>
        <p:nvSpPr>
          <p:cNvPr id="12307" name="Rectangle 19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12308" name="Rectangle 20"/>
          <p:cNvSpPr>
            <a:spLocks noGrp="1"/>
          </p:cNvSpPr>
          <p:nvPr>
            <p:ph type="ftr" sz="quarter" idx="3"/>
          </p:nvPr>
        </p:nvSpPr>
        <p:spPr bwMode="auto">
          <a:xfrm>
            <a:off x="2667000" y="6356350"/>
            <a:ext cx="440531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12309" name="Rectangle 21"/>
          <p:cNvSpPr>
            <a:spLocks noGrp="1"/>
          </p:cNvSpPr>
          <p:nvPr>
            <p:ph type="sldNum" sz="quarter" idx="4"/>
          </p:nvPr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865806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2" r:id="rId1"/>
    <p:sldLayoutId id="2147483883" r:id="rId2"/>
    <p:sldLayoutId id="2147483884" r:id="rId3"/>
    <p:sldLayoutId id="2147483885" r:id="rId4"/>
    <p:sldLayoutId id="2147483886" r:id="rId5"/>
    <p:sldLayoutId id="2147483887" r:id="rId6"/>
    <p:sldLayoutId id="2147483888" r:id="rId7"/>
    <p:sldLayoutId id="2147483889" r:id="rId8"/>
    <p:sldLayoutId id="2147483890" r:id="rId9"/>
    <p:sldLayoutId id="2147483891" r:id="rId10"/>
    <p:sldLayoutId id="2147483892" r:id="rId11"/>
  </p:sldLayoutIdLst>
  <p:hf sldNum="0" hdr="0"/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09D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09D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FFFFFF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2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/>
            <a:gdLst>
              <a:gd name="T0" fmla="*/ 9525 w 5772"/>
              <a:gd name="T1" fmla="*/ 3175 h 656"/>
              <a:gd name="T2" fmla="*/ 4035425 w 5772"/>
              <a:gd name="T3" fmla="*/ 0 h 656"/>
              <a:gd name="T4" fmla="*/ 6943725 w 5772"/>
              <a:gd name="T5" fmla="*/ 582613 h 656"/>
              <a:gd name="T6" fmla="*/ 9153525 w 5772"/>
              <a:gd name="T7" fmla="*/ 87313 h 656"/>
              <a:gd name="T8" fmla="*/ 9163050 w 5772"/>
              <a:gd name="T9" fmla="*/ 338138 h 656"/>
              <a:gd name="T10" fmla="*/ 6829425 w 5772"/>
              <a:gd name="T11" fmla="*/ 696913 h 656"/>
              <a:gd name="T12" fmla="*/ 2362200 w 5772"/>
              <a:gd name="T13" fmla="*/ 319088 h 656"/>
              <a:gd name="T14" fmla="*/ 0 w 5772"/>
              <a:gd name="T15" fmla="*/ 1041401 h 656"/>
              <a:gd name="T16" fmla="*/ 9525 w 5772"/>
              <a:gd name="T17" fmla="*/ 3175 h 65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5772"/>
              <a:gd name="T28" fmla="*/ 0 h 656"/>
              <a:gd name="T29" fmla="*/ 5772 w 5772"/>
              <a:gd name="T30" fmla="*/ 656 h 65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 rotWithShape="0">
            <a:gsLst>
              <a:gs pos="0">
                <a:srgbClr val="0079AF">
                  <a:alpha val="45000"/>
                </a:srgbClr>
              </a:gs>
              <a:gs pos="100000">
                <a:srgbClr val="00A6FB">
                  <a:alpha val="54999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8" name="AutoShape 3"/>
          <p:cNvGrpSpPr>
            <a:grpSpLocks/>
          </p:cNvGrpSpPr>
          <p:nvPr/>
        </p:nvGrpSpPr>
        <p:grpSpPr bwMode="auto">
          <a:xfrm>
            <a:off x="4383088" y="-6350"/>
            <a:ext cx="4760912" cy="603250"/>
            <a:chOff x="2761" y="-4"/>
            <a:chExt cx="2999" cy="380"/>
          </a:xfrm>
        </p:grpSpPr>
        <p:pic>
          <p:nvPicPr>
            <p:cNvPr id="13315" name="Picture 3"/>
            <p:cNvPicPr>
              <a:picLocks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1" y="-4"/>
              <a:ext cx="2999" cy="3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316" name="Text Box 4"/>
            <p:cNvSpPr txBox="1">
              <a:spLocks noChangeArrowheads="1"/>
            </p:cNvSpPr>
            <p:nvPr/>
          </p:nvSpPr>
          <p:spPr bwMode="auto">
            <a:xfrm>
              <a:off x="2760" y="-5"/>
              <a:ext cx="3000" cy="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fr-FR" altLang="fr-FR"/>
            </a:p>
          </p:txBody>
        </p:sp>
      </p:grpSp>
      <p:grpSp>
        <p:nvGrpSpPr>
          <p:cNvPr id="13318" name="Group 6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" y="2165"/>
            <a:chExt cx="91805" cy="6492"/>
          </a:xfrm>
        </p:grpSpPr>
        <p:grpSp>
          <p:nvGrpSpPr>
            <p:cNvPr id="12" name="Forme libre 11"/>
            <p:cNvGrpSpPr>
              <a:grpSpLocks/>
            </p:cNvGrpSpPr>
            <p:nvPr/>
          </p:nvGrpSpPr>
          <p:grpSpPr bwMode="auto">
            <a:xfrm>
              <a:off x="-60" y="-115"/>
              <a:ext cx="91317" cy="10509"/>
              <a:chOff x="-60" y="-243"/>
              <a:chExt cx="91318" cy="10485"/>
            </a:xfrm>
          </p:grpSpPr>
          <p:pic>
            <p:nvPicPr>
              <p:cNvPr id="13343" name="Forme libre 11"/>
              <p:cNvPicPr>
                <a:picLocks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-243"/>
                <a:ext cx="91317" cy="1048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3344" name="Text Box 32"/>
              <p:cNvSpPr txBox="1">
                <a:spLocks noChangeArrowheads="1"/>
              </p:cNvSpPr>
              <p:nvPr/>
            </p:nvSpPr>
            <p:spPr bwMode="auto">
              <a:xfrm rot="21435692">
                <a:off x="-292" y="4224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en-US" altLang="fr-FR"/>
              </a:p>
            </p:txBody>
          </p:sp>
        </p:grpSp>
        <p:grpSp>
          <p:nvGrpSpPr>
            <p:cNvPr id="13" name="Forme libre 12"/>
            <p:cNvGrpSpPr>
              <a:grpSpLocks/>
            </p:cNvGrpSpPr>
            <p:nvPr/>
          </p:nvGrpSpPr>
          <p:grpSpPr bwMode="auto">
            <a:xfrm>
              <a:off x="-60" y="617"/>
              <a:ext cx="91561" cy="9104"/>
              <a:chOff x="-60" y="487"/>
              <a:chExt cx="91561" cy="9083"/>
            </a:xfrm>
          </p:grpSpPr>
          <p:pic>
            <p:nvPicPr>
              <p:cNvPr id="13346" name="Forme libre 12"/>
              <p:cNvPicPr>
                <a:picLocks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487"/>
                <a:ext cx="91560" cy="908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3347" name="Text Box 35"/>
              <p:cNvSpPr txBox="1">
                <a:spLocks noChangeArrowheads="1"/>
              </p:cNvSpPr>
              <p:nvPr/>
            </p:nvSpPr>
            <p:spPr bwMode="auto">
              <a:xfrm rot="21435692">
                <a:off x="-217" y="4959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en-US" altLang="fr-FR"/>
              </a:p>
            </p:txBody>
          </p:sp>
        </p:grpSp>
      </p:grpSp>
      <p:pic>
        <p:nvPicPr>
          <p:cNvPr id="13319" name="Picture 13" descr="Logo_IUT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3" y="6215063"/>
            <a:ext cx="1893887" cy="53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320" name="AutoShape 8"/>
          <p:cNvSpPr>
            <a:spLocks/>
          </p:cNvSpPr>
          <p:nvPr/>
        </p:nvSpPr>
        <p:spPr bwMode="auto">
          <a:xfrm>
            <a:off x="0" y="2357438"/>
            <a:ext cx="1500188" cy="3000375"/>
          </a:xfrm>
          <a:prstGeom prst="rightBracket">
            <a:avLst>
              <a:gd name="adj" fmla="val 46787"/>
            </a:avLst>
          </a:prstGeom>
          <a:noFill/>
          <a:ln w="19050">
            <a:solidFill>
              <a:srgbClr val="0F6FC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endParaRPr lang="fr-FR" altLang="fr-FR"/>
          </a:p>
        </p:txBody>
      </p:sp>
      <p:pic>
        <p:nvPicPr>
          <p:cNvPr id="13321" name="Picture 61" descr="böj1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83"/>
          <a:stretch>
            <a:fillRect/>
          </a:stretch>
        </p:blipFill>
        <p:spPr bwMode="auto">
          <a:xfrm>
            <a:off x="5148263" y="41275"/>
            <a:ext cx="3960812" cy="454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2" name="Picture 62" descr="böj2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5"/>
          <a:stretch>
            <a:fillRect/>
          </a:stretch>
        </p:blipFill>
        <p:spPr bwMode="auto">
          <a:xfrm>
            <a:off x="0" y="908050"/>
            <a:ext cx="2095500" cy="5949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Box 63"/>
          <p:cNvSpPr txBox="1">
            <a:spLocks noChangeArrowheads="1"/>
          </p:cNvSpPr>
          <p:nvPr userDrawn="1"/>
        </p:nvSpPr>
        <p:spPr bwMode="auto">
          <a:xfrm rot="16200000">
            <a:off x="-2178050" y="3338513"/>
            <a:ext cx="49688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1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fr-FR" sz="2000" b="1">
                <a:latin typeface="Arial" charset="0"/>
              </a:rPr>
              <a:t>ANGLE DE CONTACT</a:t>
            </a:r>
          </a:p>
        </p:txBody>
      </p:sp>
      <p:sp>
        <p:nvSpPr>
          <p:cNvPr id="13324" name="Rectangle 12"/>
          <p:cNvSpPr>
            <a:spLocks noChangeArrowheads="1"/>
          </p:cNvSpPr>
          <p:nvPr userDrawn="1"/>
        </p:nvSpPr>
        <p:spPr bwMode="auto">
          <a:xfrm>
            <a:off x="34925" y="1588"/>
            <a:ext cx="9134475" cy="906462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wrap="none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endParaRPr lang="fr-FR" altLang="fr-FR" sz="2400"/>
          </a:p>
        </p:txBody>
      </p:sp>
      <p:sp>
        <p:nvSpPr>
          <p:cNvPr id="13325" name="Rectangle 13"/>
          <p:cNvSpPr>
            <a:spLocks noChangeArrowheads="1"/>
          </p:cNvSpPr>
          <p:nvPr userDrawn="1"/>
        </p:nvSpPr>
        <p:spPr bwMode="auto">
          <a:xfrm>
            <a:off x="6350" y="9525"/>
            <a:ext cx="1612900" cy="104298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wrap="none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fr-FR" altLang="fr-FR"/>
          </a:p>
        </p:txBody>
      </p:sp>
      <p:pic>
        <p:nvPicPr>
          <p:cNvPr id="13326" name="Picture 66" descr="log_IUT">
            <a:hlinkClick r:id="rId19"/>
          </p:cNvPr>
          <p:cNvPicPr>
            <a:picLocks noChangeAspect="1" noChangeArrowheads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8" y="44450"/>
            <a:ext cx="1585912" cy="93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327" name="Group 15"/>
          <p:cNvGrpSpPr>
            <a:grpSpLocks/>
          </p:cNvGrpSpPr>
          <p:nvPr userDrawn="1"/>
        </p:nvGrpSpPr>
        <p:grpSpPr bwMode="auto">
          <a:xfrm>
            <a:off x="179388" y="6308725"/>
            <a:ext cx="3600450" cy="360363"/>
            <a:chOff x="113" y="4020"/>
            <a:chExt cx="1678" cy="227"/>
          </a:xfrm>
        </p:grpSpPr>
        <p:grpSp>
          <p:nvGrpSpPr>
            <p:cNvPr id="13339" name="Group 27"/>
            <p:cNvGrpSpPr>
              <a:grpSpLocks/>
            </p:cNvGrpSpPr>
            <p:nvPr userDrawn="1"/>
          </p:nvGrpSpPr>
          <p:grpSpPr bwMode="auto">
            <a:xfrm>
              <a:off x="113" y="4020"/>
              <a:ext cx="1678" cy="227"/>
              <a:chOff x="113" y="4020"/>
              <a:chExt cx="1678" cy="227"/>
            </a:xfrm>
          </p:grpSpPr>
          <p:sp>
            <p:nvSpPr>
              <p:cNvPr id="13341" name="AutoShape 29"/>
              <p:cNvSpPr>
                <a:spLocks/>
              </p:cNvSpPr>
              <p:nvPr userDrawn="1"/>
            </p:nvSpPr>
            <p:spPr bwMode="auto">
              <a:xfrm>
                <a:off x="113" y="4020"/>
                <a:ext cx="45" cy="227"/>
              </a:xfrm>
              <a:prstGeom prst="leftBracket">
                <a:avLst>
                  <a:gd name="adj" fmla="val 42037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50800" prstMaterial="legacyMatte">
                <a:bevelT w="13500" h="13500" prst="angle"/>
                <a:bevelB w="13500" h="13500" prst="angle"/>
                <a:extrusionClr>
                  <a:schemeClr val="tx1"/>
                </a:extrusionClr>
                <a:contourClr>
                  <a:schemeClr val="tx1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rgbClr val="4F81BD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flatTx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fr-FR" altLang="fr-FR"/>
              </a:p>
            </p:txBody>
          </p:sp>
          <p:sp>
            <p:nvSpPr>
              <p:cNvPr id="13342" name="AutoShape 30"/>
              <p:cNvSpPr>
                <a:spLocks/>
              </p:cNvSpPr>
              <p:nvPr userDrawn="1"/>
            </p:nvSpPr>
            <p:spPr bwMode="auto">
              <a:xfrm rot="10800000">
                <a:off x="1746" y="4020"/>
                <a:ext cx="45" cy="227"/>
              </a:xfrm>
              <a:prstGeom prst="leftBracket">
                <a:avLst>
                  <a:gd name="adj" fmla="val 42037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50800" prstMaterial="legacyMatte">
                <a:bevelT w="13500" h="13500" prst="angle"/>
                <a:bevelB w="13500" h="13500" prst="angle"/>
                <a:extrusionClr>
                  <a:schemeClr val="tx1"/>
                </a:extrusionClr>
                <a:contourClr>
                  <a:schemeClr val="tx1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rgbClr val="4F81BD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  <p:txBody>
              <a:bodyPr>
                <a:flatTx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fr-FR" altLang="fr-FR"/>
              </a:p>
            </p:txBody>
          </p:sp>
        </p:grpSp>
        <p:sp>
          <p:nvSpPr>
            <p:cNvPr id="13340" name="Text Box 28"/>
            <p:cNvSpPr txBox="1">
              <a:spLocks noChangeArrowheads="1"/>
            </p:cNvSpPr>
            <p:nvPr userDrawn="1"/>
          </p:nvSpPr>
          <p:spPr bwMode="auto">
            <a:xfrm>
              <a:off x="249" y="4039"/>
              <a:ext cx="140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4F81BD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  <p:txBody>
            <a:bodyPr anchor="ctr" anchorCtr="1"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fr-FR" altLang="fr-FR" sz="1400">
                  <a:latin typeface="Times New Roman" panose="02020603050405020304" pitchFamily="18" charset="0"/>
                </a:rPr>
                <a:t>FOUILLET Adrien &amp; BEDEJUS Brice</a:t>
              </a:r>
            </a:p>
          </p:txBody>
        </p:sp>
      </p:grpSp>
      <p:grpSp>
        <p:nvGrpSpPr>
          <p:cNvPr id="13328" name="Group 16"/>
          <p:cNvGrpSpPr>
            <a:grpSpLocks/>
          </p:cNvGrpSpPr>
          <p:nvPr userDrawn="1"/>
        </p:nvGrpSpPr>
        <p:grpSpPr bwMode="auto">
          <a:xfrm>
            <a:off x="5651500" y="6308725"/>
            <a:ext cx="3240088" cy="360363"/>
            <a:chOff x="113" y="4020"/>
            <a:chExt cx="1678" cy="227"/>
          </a:xfrm>
        </p:grpSpPr>
        <p:grpSp>
          <p:nvGrpSpPr>
            <p:cNvPr id="13335" name="Group 23"/>
            <p:cNvGrpSpPr>
              <a:grpSpLocks/>
            </p:cNvGrpSpPr>
            <p:nvPr userDrawn="1"/>
          </p:nvGrpSpPr>
          <p:grpSpPr bwMode="auto">
            <a:xfrm>
              <a:off x="113" y="4020"/>
              <a:ext cx="1678" cy="227"/>
              <a:chOff x="113" y="4020"/>
              <a:chExt cx="1678" cy="227"/>
            </a:xfrm>
          </p:grpSpPr>
          <p:sp>
            <p:nvSpPr>
              <p:cNvPr id="13337" name="AutoShape 25"/>
              <p:cNvSpPr>
                <a:spLocks/>
              </p:cNvSpPr>
              <p:nvPr userDrawn="1"/>
            </p:nvSpPr>
            <p:spPr bwMode="auto">
              <a:xfrm>
                <a:off x="113" y="4020"/>
                <a:ext cx="45" cy="227"/>
              </a:xfrm>
              <a:prstGeom prst="leftBracket">
                <a:avLst>
                  <a:gd name="adj" fmla="val 42037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50800" prstMaterial="legacyMatte">
                <a:bevelT w="13500" h="13500" prst="angle"/>
                <a:bevelB w="13500" h="13500" prst="angle"/>
                <a:extrusionClr>
                  <a:schemeClr val="tx1"/>
                </a:extrusionClr>
                <a:contourClr>
                  <a:schemeClr val="tx1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rgbClr val="4F81BD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flatTx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fr-FR" altLang="fr-FR"/>
              </a:p>
            </p:txBody>
          </p:sp>
          <p:sp>
            <p:nvSpPr>
              <p:cNvPr id="13338" name="AutoShape 26"/>
              <p:cNvSpPr>
                <a:spLocks/>
              </p:cNvSpPr>
              <p:nvPr userDrawn="1"/>
            </p:nvSpPr>
            <p:spPr bwMode="auto">
              <a:xfrm rot="10800000">
                <a:off x="1746" y="4020"/>
                <a:ext cx="45" cy="227"/>
              </a:xfrm>
              <a:prstGeom prst="leftBracket">
                <a:avLst>
                  <a:gd name="adj" fmla="val 42037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50800" prstMaterial="legacyMatte">
                <a:bevelT w="13500" h="13500" prst="angle"/>
                <a:bevelB w="13500" h="13500" prst="angle"/>
                <a:extrusionClr>
                  <a:schemeClr val="tx1"/>
                </a:extrusionClr>
                <a:contourClr>
                  <a:schemeClr val="tx1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rgbClr val="4F81BD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  <p:txBody>
              <a:bodyPr>
                <a:flatTx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fr-FR" altLang="fr-FR"/>
              </a:p>
            </p:txBody>
          </p:sp>
        </p:grpSp>
        <p:sp>
          <p:nvSpPr>
            <p:cNvPr id="13336" name="Text Box 24"/>
            <p:cNvSpPr txBox="1">
              <a:spLocks noChangeArrowheads="1"/>
            </p:cNvSpPr>
            <p:nvPr userDrawn="1"/>
          </p:nvSpPr>
          <p:spPr bwMode="auto">
            <a:xfrm>
              <a:off x="249" y="4039"/>
              <a:ext cx="140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4F81BD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  <p:txBody>
            <a:bodyPr anchor="ctr" anchorCtr="1"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fr-FR" altLang="fr-FR" sz="1400">
                  <a:latin typeface="Times New Roman" panose="02020603050405020304" pitchFamily="18" charset="0"/>
                </a:rPr>
                <a:t>Licence Pro Plasturgie 2005-2006</a:t>
              </a:r>
            </a:p>
          </p:txBody>
        </p:sp>
      </p:grpSp>
      <p:sp>
        <p:nvSpPr>
          <p:cNvPr id="13329" name="Text Box 17"/>
          <p:cNvSpPr txBox="1">
            <a:spLocks noChangeArrowheads="1"/>
          </p:cNvSpPr>
          <p:nvPr/>
        </p:nvSpPr>
        <p:spPr bwMode="auto">
          <a:xfrm>
            <a:off x="0" y="2781300"/>
            <a:ext cx="1727200" cy="209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fr-FR" altLang="fr-FR" sz="1400"/>
              <a:t>1/ Définition</a:t>
            </a:r>
          </a:p>
          <a:p>
            <a:r>
              <a:rPr lang="fr-FR" altLang="fr-FR" sz="1400"/>
              <a:t>2/ Principe</a:t>
            </a:r>
          </a:p>
          <a:p>
            <a:r>
              <a:rPr lang="fr-FR" altLang="fr-FR" sz="1400"/>
              <a:t>3/ Caractérisation</a:t>
            </a:r>
          </a:p>
          <a:p>
            <a:r>
              <a:rPr lang="fr-FR" altLang="fr-FR" sz="1400"/>
              <a:t>4/ Exemple</a:t>
            </a:r>
          </a:p>
          <a:p>
            <a:r>
              <a:rPr lang="fr-FR" altLang="fr-FR" sz="1400"/>
              <a:t>5/ Conclusion</a:t>
            </a:r>
          </a:p>
          <a:p>
            <a:r>
              <a:rPr lang="fr-FR" altLang="fr-FR" sz="1400"/>
              <a:t>6/ Interrelation</a:t>
            </a:r>
          </a:p>
          <a:p>
            <a:r>
              <a:rPr lang="fr-FR" altLang="fr-FR" sz="1400"/>
              <a:t>7/ Lexique</a:t>
            </a:r>
          </a:p>
          <a:p>
            <a:r>
              <a:rPr lang="fr-FR" altLang="fr-FR" sz="1400"/>
              <a:t>8/ Sources</a:t>
            </a:r>
          </a:p>
          <a:p>
            <a:endParaRPr lang="fr-FR" altLang="fr-FR"/>
          </a:p>
        </p:txBody>
      </p:sp>
      <p:sp>
        <p:nvSpPr>
          <p:cNvPr id="13330" name="Rectangle 1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  <a:endParaRPr lang="en-US" altLang="fr-FR" smtClean="0"/>
          </a:p>
        </p:txBody>
      </p:sp>
      <p:sp>
        <p:nvSpPr>
          <p:cNvPr id="13331" name="Rectangle 19"/>
          <p:cNvSpPr>
            <a:spLocks noGrp="1"/>
          </p:cNvSpPr>
          <p:nvPr>
            <p:ph type="body" idx="1"/>
          </p:nvPr>
        </p:nvSpPr>
        <p:spPr bwMode="auto">
          <a:xfrm>
            <a:off x="1500188" y="1935163"/>
            <a:ext cx="7186612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  <a:endParaRPr lang="en-US" altLang="fr-FR" smtClean="0"/>
          </a:p>
        </p:txBody>
      </p:sp>
      <p:sp>
        <p:nvSpPr>
          <p:cNvPr id="13332" name="Rectangle 20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13333" name="Rectangle 21"/>
          <p:cNvSpPr>
            <a:spLocks noGrp="1"/>
          </p:cNvSpPr>
          <p:nvPr>
            <p:ph type="ftr" sz="quarter" idx="3"/>
          </p:nvPr>
        </p:nvSpPr>
        <p:spPr bwMode="auto">
          <a:xfrm>
            <a:off x="2667000" y="6356350"/>
            <a:ext cx="440531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13334" name="Rectangle 22"/>
          <p:cNvSpPr>
            <a:spLocks noGrp="1"/>
          </p:cNvSpPr>
          <p:nvPr>
            <p:ph type="sldNum" sz="quarter" idx="4"/>
          </p:nvPr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defTabSz="457200"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en-US" altLang="fr-FR"/>
              <a:t>‹N°›</a:t>
            </a:r>
          </a:p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120438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3" r:id="rId1"/>
    <p:sldLayoutId id="2147483894" r:id="rId2"/>
    <p:sldLayoutId id="2147483895" r:id="rId3"/>
    <p:sldLayoutId id="2147483896" r:id="rId4"/>
    <p:sldLayoutId id="2147483897" r:id="rId5"/>
    <p:sldLayoutId id="2147483898" r:id="rId6"/>
    <p:sldLayoutId id="2147483899" r:id="rId7"/>
    <p:sldLayoutId id="2147483900" r:id="rId8"/>
    <p:sldLayoutId id="2147483901" r:id="rId9"/>
    <p:sldLayoutId id="2147483902" r:id="rId10"/>
    <p:sldLayoutId id="2147483903" r:id="rId11"/>
  </p:sldLayoutIdLst>
  <p:hf sldNum="0" hdr="0"/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09D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09D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FFFFFF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2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/>
            <a:gdLst>
              <a:gd name="T0" fmla="*/ 9525 w 5772"/>
              <a:gd name="T1" fmla="*/ 3175 h 656"/>
              <a:gd name="T2" fmla="*/ 4035425 w 5772"/>
              <a:gd name="T3" fmla="*/ 0 h 656"/>
              <a:gd name="T4" fmla="*/ 6943725 w 5772"/>
              <a:gd name="T5" fmla="*/ 582613 h 656"/>
              <a:gd name="T6" fmla="*/ 9153525 w 5772"/>
              <a:gd name="T7" fmla="*/ 87313 h 656"/>
              <a:gd name="T8" fmla="*/ 9163050 w 5772"/>
              <a:gd name="T9" fmla="*/ 338138 h 656"/>
              <a:gd name="T10" fmla="*/ 6829425 w 5772"/>
              <a:gd name="T11" fmla="*/ 696913 h 656"/>
              <a:gd name="T12" fmla="*/ 2362200 w 5772"/>
              <a:gd name="T13" fmla="*/ 319088 h 656"/>
              <a:gd name="T14" fmla="*/ 0 w 5772"/>
              <a:gd name="T15" fmla="*/ 1041401 h 656"/>
              <a:gd name="T16" fmla="*/ 9525 w 5772"/>
              <a:gd name="T17" fmla="*/ 3175 h 65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5772"/>
              <a:gd name="T28" fmla="*/ 0 h 656"/>
              <a:gd name="T29" fmla="*/ 5772 w 5772"/>
              <a:gd name="T30" fmla="*/ 656 h 65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 rotWithShape="0">
            <a:gsLst>
              <a:gs pos="0">
                <a:srgbClr val="0079AF">
                  <a:alpha val="45000"/>
                </a:srgbClr>
              </a:gs>
              <a:gs pos="100000">
                <a:srgbClr val="00A6FB">
                  <a:alpha val="54999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8" name="AutoShape 3"/>
          <p:cNvGrpSpPr>
            <a:grpSpLocks/>
          </p:cNvGrpSpPr>
          <p:nvPr/>
        </p:nvGrpSpPr>
        <p:grpSpPr bwMode="auto">
          <a:xfrm>
            <a:off x="4383088" y="-6350"/>
            <a:ext cx="4760912" cy="603250"/>
            <a:chOff x="2761" y="-4"/>
            <a:chExt cx="2999" cy="380"/>
          </a:xfrm>
        </p:grpSpPr>
        <p:pic>
          <p:nvPicPr>
            <p:cNvPr id="14339" name="Picture 3"/>
            <p:cNvPicPr>
              <a:picLocks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1" y="-4"/>
              <a:ext cx="2999" cy="3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340" name="Text Box 4"/>
            <p:cNvSpPr txBox="1">
              <a:spLocks noChangeArrowheads="1"/>
            </p:cNvSpPr>
            <p:nvPr/>
          </p:nvSpPr>
          <p:spPr bwMode="auto">
            <a:xfrm>
              <a:off x="2760" y="-5"/>
              <a:ext cx="3000" cy="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fr-FR" altLang="fr-FR"/>
            </a:p>
          </p:txBody>
        </p:sp>
      </p:grpSp>
      <p:grpSp>
        <p:nvGrpSpPr>
          <p:cNvPr id="14342" name="Group 6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" y="2165"/>
            <a:chExt cx="91805" cy="6492"/>
          </a:xfrm>
        </p:grpSpPr>
        <p:grpSp>
          <p:nvGrpSpPr>
            <p:cNvPr id="12" name="Forme libre 11"/>
            <p:cNvGrpSpPr>
              <a:grpSpLocks/>
            </p:cNvGrpSpPr>
            <p:nvPr/>
          </p:nvGrpSpPr>
          <p:grpSpPr bwMode="auto">
            <a:xfrm>
              <a:off x="-60" y="-115"/>
              <a:ext cx="91317" cy="10509"/>
              <a:chOff x="-60" y="-243"/>
              <a:chExt cx="91318" cy="10485"/>
            </a:xfrm>
          </p:grpSpPr>
          <p:pic>
            <p:nvPicPr>
              <p:cNvPr id="14366" name="Forme libre 11"/>
              <p:cNvPicPr>
                <a:picLocks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-243"/>
                <a:ext cx="91317" cy="1048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4367" name="Text Box 31"/>
              <p:cNvSpPr txBox="1">
                <a:spLocks noChangeArrowheads="1"/>
              </p:cNvSpPr>
              <p:nvPr/>
            </p:nvSpPr>
            <p:spPr bwMode="auto">
              <a:xfrm rot="21435692">
                <a:off x="-292" y="4224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en-US" altLang="fr-FR"/>
              </a:p>
            </p:txBody>
          </p:sp>
        </p:grpSp>
        <p:grpSp>
          <p:nvGrpSpPr>
            <p:cNvPr id="13" name="Forme libre 12"/>
            <p:cNvGrpSpPr>
              <a:grpSpLocks/>
            </p:cNvGrpSpPr>
            <p:nvPr/>
          </p:nvGrpSpPr>
          <p:grpSpPr bwMode="auto">
            <a:xfrm>
              <a:off x="-60" y="617"/>
              <a:ext cx="91561" cy="9104"/>
              <a:chOff x="-60" y="487"/>
              <a:chExt cx="91561" cy="9083"/>
            </a:xfrm>
          </p:grpSpPr>
          <p:pic>
            <p:nvPicPr>
              <p:cNvPr id="14369" name="Forme libre 12"/>
              <p:cNvPicPr>
                <a:picLocks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487"/>
                <a:ext cx="91560" cy="908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4370" name="Text Box 34"/>
              <p:cNvSpPr txBox="1">
                <a:spLocks noChangeArrowheads="1"/>
              </p:cNvSpPr>
              <p:nvPr/>
            </p:nvSpPr>
            <p:spPr bwMode="auto">
              <a:xfrm rot="21435692">
                <a:off x="-217" y="4959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en-US" altLang="fr-FR"/>
              </a:p>
            </p:txBody>
          </p:sp>
        </p:grpSp>
      </p:grpSp>
      <p:pic>
        <p:nvPicPr>
          <p:cNvPr id="14343" name="Picture 13" descr="Logo_IUT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3" y="6215063"/>
            <a:ext cx="1893887" cy="53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44" name="AutoShape 8"/>
          <p:cNvSpPr>
            <a:spLocks/>
          </p:cNvSpPr>
          <p:nvPr/>
        </p:nvSpPr>
        <p:spPr bwMode="auto">
          <a:xfrm>
            <a:off x="0" y="2357438"/>
            <a:ext cx="1500188" cy="3000375"/>
          </a:xfrm>
          <a:prstGeom prst="rightBracket">
            <a:avLst>
              <a:gd name="adj" fmla="val 46787"/>
            </a:avLst>
          </a:prstGeom>
          <a:noFill/>
          <a:ln w="19050">
            <a:solidFill>
              <a:srgbClr val="0F6FC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endParaRPr lang="fr-FR" altLang="fr-FR"/>
          </a:p>
        </p:txBody>
      </p:sp>
      <p:pic>
        <p:nvPicPr>
          <p:cNvPr id="14345" name="Picture 61" descr="böj1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83"/>
          <a:stretch>
            <a:fillRect/>
          </a:stretch>
        </p:blipFill>
        <p:spPr bwMode="auto">
          <a:xfrm>
            <a:off x="5148263" y="41275"/>
            <a:ext cx="3960812" cy="454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6" name="Picture 62" descr="böj2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5"/>
          <a:stretch>
            <a:fillRect/>
          </a:stretch>
        </p:blipFill>
        <p:spPr bwMode="auto">
          <a:xfrm>
            <a:off x="0" y="908050"/>
            <a:ext cx="2095500" cy="5949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Box 63"/>
          <p:cNvSpPr txBox="1">
            <a:spLocks noChangeArrowheads="1"/>
          </p:cNvSpPr>
          <p:nvPr userDrawn="1"/>
        </p:nvSpPr>
        <p:spPr bwMode="auto">
          <a:xfrm rot="16200000">
            <a:off x="-2178050" y="3338513"/>
            <a:ext cx="49688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1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fr-FR" sz="2000" b="1">
                <a:latin typeface="Arial" charset="0"/>
              </a:rPr>
              <a:t>ANGLE DE CONTACT</a:t>
            </a:r>
          </a:p>
        </p:txBody>
      </p:sp>
      <p:sp>
        <p:nvSpPr>
          <p:cNvPr id="14348" name="Rectangle 12"/>
          <p:cNvSpPr>
            <a:spLocks noChangeArrowheads="1"/>
          </p:cNvSpPr>
          <p:nvPr userDrawn="1"/>
        </p:nvSpPr>
        <p:spPr bwMode="auto">
          <a:xfrm>
            <a:off x="34925" y="1588"/>
            <a:ext cx="9134475" cy="906462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wrap="none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endParaRPr lang="fr-FR" altLang="fr-FR" sz="2400"/>
          </a:p>
        </p:txBody>
      </p:sp>
      <p:sp>
        <p:nvSpPr>
          <p:cNvPr id="14349" name="Rectangle 13"/>
          <p:cNvSpPr>
            <a:spLocks noChangeArrowheads="1"/>
          </p:cNvSpPr>
          <p:nvPr userDrawn="1"/>
        </p:nvSpPr>
        <p:spPr bwMode="auto">
          <a:xfrm>
            <a:off x="6350" y="9525"/>
            <a:ext cx="1612900" cy="104298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wrap="none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fr-FR" altLang="fr-FR"/>
          </a:p>
        </p:txBody>
      </p:sp>
      <p:pic>
        <p:nvPicPr>
          <p:cNvPr id="14350" name="Picture 66" descr="log_IUT">
            <a:hlinkClick r:id="rId19"/>
          </p:cNvPr>
          <p:cNvPicPr>
            <a:picLocks noChangeAspect="1" noChangeArrowheads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8" y="44450"/>
            <a:ext cx="1585912" cy="93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351" name="Group 15"/>
          <p:cNvGrpSpPr>
            <a:grpSpLocks/>
          </p:cNvGrpSpPr>
          <p:nvPr userDrawn="1"/>
        </p:nvGrpSpPr>
        <p:grpSpPr bwMode="auto">
          <a:xfrm>
            <a:off x="179388" y="6308725"/>
            <a:ext cx="3600450" cy="360363"/>
            <a:chOff x="113" y="4020"/>
            <a:chExt cx="1678" cy="227"/>
          </a:xfrm>
        </p:grpSpPr>
        <p:grpSp>
          <p:nvGrpSpPr>
            <p:cNvPr id="14362" name="Group 26"/>
            <p:cNvGrpSpPr>
              <a:grpSpLocks/>
            </p:cNvGrpSpPr>
            <p:nvPr userDrawn="1"/>
          </p:nvGrpSpPr>
          <p:grpSpPr bwMode="auto">
            <a:xfrm>
              <a:off x="113" y="4020"/>
              <a:ext cx="1678" cy="227"/>
              <a:chOff x="113" y="4020"/>
              <a:chExt cx="1678" cy="227"/>
            </a:xfrm>
          </p:grpSpPr>
          <p:sp>
            <p:nvSpPr>
              <p:cNvPr id="14364" name="AutoShape 28"/>
              <p:cNvSpPr>
                <a:spLocks/>
              </p:cNvSpPr>
              <p:nvPr userDrawn="1"/>
            </p:nvSpPr>
            <p:spPr bwMode="auto">
              <a:xfrm>
                <a:off x="113" y="4020"/>
                <a:ext cx="45" cy="227"/>
              </a:xfrm>
              <a:prstGeom prst="leftBracket">
                <a:avLst>
                  <a:gd name="adj" fmla="val 42037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50800" prstMaterial="legacyMatte">
                <a:bevelT w="13500" h="13500" prst="angle"/>
                <a:bevelB w="13500" h="13500" prst="angle"/>
                <a:extrusionClr>
                  <a:schemeClr val="tx1"/>
                </a:extrusionClr>
                <a:contourClr>
                  <a:schemeClr val="tx1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rgbClr val="4F81BD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flatTx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fr-FR" altLang="fr-FR"/>
              </a:p>
            </p:txBody>
          </p:sp>
          <p:sp>
            <p:nvSpPr>
              <p:cNvPr id="14365" name="AutoShape 29"/>
              <p:cNvSpPr>
                <a:spLocks/>
              </p:cNvSpPr>
              <p:nvPr userDrawn="1"/>
            </p:nvSpPr>
            <p:spPr bwMode="auto">
              <a:xfrm rot="10800000">
                <a:off x="1746" y="4020"/>
                <a:ext cx="45" cy="227"/>
              </a:xfrm>
              <a:prstGeom prst="leftBracket">
                <a:avLst>
                  <a:gd name="adj" fmla="val 42037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50800" prstMaterial="legacyMatte">
                <a:bevelT w="13500" h="13500" prst="angle"/>
                <a:bevelB w="13500" h="13500" prst="angle"/>
                <a:extrusionClr>
                  <a:schemeClr val="tx1"/>
                </a:extrusionClr>
                <a:contourClr>
                  <a:schemeClr val="tx1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rgbClr val="4F81BD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  <p:txBody>
              <a:bodyPr>
                <a:flatTx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fr-FR" altLang="fr-FR"/>
              </a:p>
            </p:txBody>
          </p:sp>
        </p:grpSp>
        <p:sp>
          <p:nvSpPr>
            <p:cNvPr id="14363" name="Text Box 27"/>
            <p:cNvSpPr txBox="1">
              <a:spLocks noChangeArrowheads="1"/>
            </p:cNvSpPr>
            <p:nvPr userDrawn="1"/>
          </p:nvSpPr>
          <p:spPr bwMode="auto">
            <a:xfrm>
              <a:off x="249" y="4039"/>
              <a:ext cx="140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4F81BD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  <p:txBody>
            <a:bodyPr anchor="ctr" anchorCtr="1"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fr-FR" altLang="fr-FR" sz="1400">
                  <a:latin typeface="Times New Roman" panose="02020603050405020304" pitchFamily="18" charset="0"/>
                </a:rPr>
                <a:t>FOUILLET Adrien &amp; BEDEJUS Brice</a:t>
              </a:r>
            </a:p>
          </p:txBody>
        </p:sp>
      </p:grpSp>
      <p:grpSp>
        <p:nvGrpSpPr>
          <p:cNvPr id="14352" name="Group 16"/>
          <p:cNvGrpSpPr>
            <a:grpSpLocks/>
          </p:cNvGrpSpPr>
          <p:nvPr userDrawn="1"/>
        </p:nvGrpSpPr>
        <p:grpSpPr bwMode="auto">
          <a:xfrm>
            <a:off x="5651500" y="6308725"/>
            <a:ext cx="3240088" cy="360363"/>
            <a:chOff x="113" y="4020"/>
            <a:chExt cx="1678" cy="227"/>
          </a:xfrm>
        </p:grpSpPr>
        <p:grpSp>
          <p:nvGrpSpPr>
            <p:cNvPr id="14358" name="Group 22"/>
            <p:cNvGrpSpPr>
              <a:grpSpLocks/>
            </p:cNvGrpSpPr>
            <p:nvPr userDrawn="1"/>
          </p:nvGrpSpPr>
          <p:grpSpPr bwMode="auto">
            <a:xfrm>
              <a:off x="113" y="4020"/>
              <a:ext cx="1678" cy="227"/>
              <a:chOff x="113" y="4020"/>
              <a:chExt cx="1678" cy="227"/>
            </a:xfrm>
          </p:grpSpPr>
          <p:sp>
            <p:nvSpPr>
              <p:cNvPr id="14360" name="AutoShape 24"/>
              <p:cNvSpPr>
                <a:spLocks/>
              </p:cNvSpPr>
              <p:nvPr userDrawn="1"/>
            </p:nvSpPr>
            <p:spPr bwMode="auto">
              <a:xfrm>
                <a:off x="113" y="4020"/>
                <a:ext cx="45" cy="227"/>
              </a:xfrm>
              <a:prstGeom prst="leftBracket">
                <a:avLst>
                  <a:gd name="adj" fmla="val 42037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50800" prstMaterial="legacyMatte">
                <a:bevelT w="13500" h="13500" prst="angle"/>
                <a:bevelB w="13500" h="13500" prst="angle"/>
                <a:extrusionClr>
                  <a:schemeClr val="tx1"/>
                </a:extrusionClr>
                <a:contourClr>
                  <a:schemeClr val="tx1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rgbClr val="4F81BD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flatTx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fr-FR" altLang="fr-FR"/>
              </a:p>
            </p:txBody>
          </p:sp>
          <p:sp>
            <p:nvSpPr>
              <p:cNvPr id="14361" name="AutoShape 25"/>
              <p:cNvSpPr>
                <a:spLocks/>
              </p:cNvSpPr>
              <p:nvPr userDrawn="1"/>
            </p:nvSpPr>
            <p:spPr bwMode="auto">
              <a:xfrm rot="10800000">
                <a:off x="1746" y="4020"/>
                <a:ext cx="45" cy="227"/>
              </a:xfrm>
              <a:prstGeom prst="leftBracket">
                <a:avLst>
                  <a:gd name="adj" fmla="val 42037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50800" prstMaterial="legacyMatte">
                <a:bevelT w="13500" h="13500" prst="angle"/>
                <a:bevelB w="13500" h="13500" prst="angle"/>
                <a:extrusionClr>
                  <a:schemeClr val="tx1"/>
                </a:extrusionClr>
                <a:contourClr>
                  <a:schemeClr val="tx1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rgbClr val="4F81BD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  <p:txBody>
              <a:bodyPr>
                <a:flatTx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fr-FR" altLang="fr-FR"/>
              </a:p>
            </p:txBody>
          </p:sp>
        </p:grpSp>
        <p:sp>
          <p:nvSpPr>
            <p:cNvPr id="14359" name="Text Box 23"/>
            <p:cNvSpPr txBox="1">
              <a:spLocks noChangeArrowheads="1"/>
            </p:cNvSpPr>
            <p:nvPr userDrawn="1"/>
          </p:nvSpPr>
          <p:spPr bwMode="auto">
            <a:xfrm>
              <a:off x="249" y="4039"/>
              <a:ext cx="140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4F81BD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  <p:txBody>
            <a:bodyPr anchor="ctr" anchorCtr="1"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fr-FR" altLang="fr-FR" sz="1400">
                  <a:latin typeface="Times New Roman" panose="02020603050405020304" pitchFamily="18" charset="0"/>
                </a:rPr>
                <a:t>Licence Pro Plasturgie 2005-2006</a:t>
              </a:r>
            </a:p>
          </p:txBody>
        </p:sp>
      </p:grpSp>
      <p:sp>
        <p:nvSpPr>
          <p:cNvPr id="14353" name="Rectangle 17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  <a:endParaRPr lang="en-US" altLang="fr-FR" smtClean="0"/>
          </a:p>
        </p:txBody>
      </p:sp>
      <p:sp>
        <p:nvSpPr>
          <p:cNvPr id="14354" name="Rectangle 18"/>
          <p:cNvSpPr>
            <a:spLocks noGrp="1"/>
          </p:cNvSpPr>
          <p:nvPr>
            <p:ph type="body" idx="1"/>
          </p:nvPr>
        </p:nvSpPr>
        <p:spPr bwMode="auto">
          <a:xfrm>
            <a:off x="1500188" y="1935163"/>
            <a:ext cx="7186612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  <a:endParaRPr lang="en-US" altLang="fr-FR" smtClean="0"/>
          </a:p>
        </p:txBody>
      </p:sp>
      <p:sp>
        <p:nvSpPr>
          <p:cNvPr id="14355" name="Rectangle 19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14356" name="Rectangle 20"/>
          <p:cNvSpPr>
            <a:spLocks noGrp="1"/>
          </p:cNvSpPr>
          <p:nvPr>
            <p:ph type="ftr" sz="quarter" idx="3"/>
          </p:nvPr>
        </p:nvSpPr>
        <p:spPr bwMode="auto">
          <a:xfrm>
            <a:off x="2667000" y="6356350"/>
            <a:ext cx="440531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14357" name="Rectangle 21"/>
          <p:cNvSpPr>
            <a:spLocks noGrp="1"/>
          </p:cNvSpPr>
          <p:nvPr>
            <p:ph type="sldNum" sz="quarter" idx="4"/>
          </p:nvPr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569760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4" r:id="rId1"/>
    <p:sldLayoutId id="2147483905" r:id="rId2"/>
    <p:sldLayoutId id="2147483906" r:id="rId3"/>
    <p:sldLayoutId id="2147483907" r:id="rId4"/>
    <p:sldLayoutId id="2147483908" r:id="rId5"/>
    <p:sldLayoutId id="2147483909" r:id="rId6"/>
    <p:sldLayoutId id="2147483910" r:id="rId7"/>
    <p:sldLayoutId id="2147483911" r:id="rId8"/>
    <p:sldLayoutId id="2147483912" r:id="rId9"/>
    <p:sldLayoutId id="2147483913" r:id="rId10"/>
    <p:sldLayoutId id="2147483914" r:id="rId11"/>
  </p:sldLayoutIdLst>
  <p:hf sldNum="0" hdr="0"/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09D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09D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FFFFFF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AutoShape 2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/>
            <a:gdLst>
              <a:gd name="T0" fmla="*/ 9525 w 5772"/>
              <a:gd name="T1" fmla="*/ 3175 h 656"/>
              <a:gd name="T2" fmla="*/ 4035425 w 5772"/>
              <a:gd name="T3" fmla="*/ 0 h 656"/>
              <a:gd name="T4" fmla="*/ 6943725 w 5772"/>
              <a:gd name="T5" fmla="*/ 582613 h 656"/>
              <a:gd name="T6" fmla="*/ 9153525 w 5772"/>
              <a:gd name="T7" fmla="*/ 87313 h 656"/>
              <a:gd name="T8" fmla="*/ 9163050 w 5772"/>
              <a:gd name="T9" fmla="*/ 338138 h 656"/>
              <a:gd name="T10" fmla="*/ 6829425 w 5772"/>
              <a:gd name="T11" fmla="*/ 696913 h 656"/>
              <a:gd name="T12" fmla="*/ 2362200 w 5772"/>
              <a:gd name="T13" fmla="*/ 319088 h 656"/>
              <a:gd name="T14" fmla="*/ 0 w 5772"/>
              <a:gd name="T15" fmla="*/ 1041401 h 656"/>
              <a:gd name="T16" fmla="*/ 9525 w 5772"/>
              <a:gd name="T17" fmla="*/ 3175 h 65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5772"/>
              <a:gd name="T28" fmla="*/ 0 h 656"/>
              <a:gd name="T29" fmla="*/ 5772 w 5772"/>
              <a:gd name="T30" fmla="*/ 656 h 65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 rotWithShape="0">
            <a:gsLst>
              <a:gs pos="0">
                <a:srgbClr val="0079AF">
                  <a:alpha val="45000"/>
                </a:srgbClr>
              </a:gs>
              <a:gs pos="100000">
                <a:srgbClr val="00A6FB">
                  <a:alpha val="54999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8" name="AutoShape 3"/>
          <p:cNvGrpSpPr>
            <a:grpSpLocks/>
          </p:cNvGrpSpPr>
          <p:nvPr/>
        </p:nvGrpSpPr>
        <p:grpSpPr bwMode="auto">
          <a:xfrm>
            <a:off x="4383088" y="-6350"/>
            <a:ext cx="4760912" cy="603250"/>
            <a:chOff x="2761" y="-4"/>
            <a:chExt cx="2999" cy="380"/>
          </a:xfrm>
        </p:grpSpPr>
        <p:pic>
          <p:nvPicPr>
            <p:cNvPr id="15363" name="Picture 3"/>
            <p:cNvPicPr>
              <a:picLocks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1" y="-4"/>
              <a:ext cx="2999" cy="3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364" name="Text Box 4"/>
            <p:cNvSpPr txBox="1">
              <a:spLocks noChangeArrowheads="1"/>
            </p:cNvSpPr>
            <p:nvPr/>
          </p:nvSpPr>
          <p:spPr bwMode="auto">
            <a:xfrm>
              <a:off x="2760" y="-5"/>
              <a:ext cx="3000" cy="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fr-FR" altLang="fr-FR"/>
            </a:p>
          </p:txBody>
        </p:sp>
      </p:grpSp>
      <p:grpSp>
        <p:nvGrpSpPr>
          <p:cNvPr id="15366" name="Group 6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" y="2165"/>
            <a:chExt cx="91805" cy="6492"/>
          </a:xfrm>
        </p:grpSpPr>
        <p:grpSp>
          <p:nvGrpSpPr>
            <p:cNvPr id="12" name="Forme libre 11"/>
            <p:cNvGrpSpPr>
              <a:grpSpLocks/>
            </p:cNvGrpSpPr>
            <p:nvPr/>
          </p:nvGrpSpPr>
          <p:grpSpPr bwMode="auto">
            <a:xfrm>
              <a:off x="-60" y="-115"/>
              <a:ext cx="91317" cy="10509"/>
              <a:chOff x="-60" y="-243"/>
              <a:chExt cx="91318" cy="10485"/>
            </a:xfrm>
          </p:grpSpPr>
          <p:pic>
            <p:nvPicPr>
              <p:cNvPr id="15390" name="Forme libre 11"/>
              <p:cNvPicPr>
                <a:picLocks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-243"/>
                <a:ext cx="91317" cy="1048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5391" name="Text Box 31"/>
              <p:cNvSpPr txBox="1">
                <a:spLocks noChangeArrowheads="1"/>
              </p:cNvSpPr>
              <p:nvPr/>
            </p:nvSpPr>
            <p:spPr bwMode="auto">
              <a:xfrm rot="21435692">
                <a:off x="-292" y="4224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en-US" altLang="fr-FR"/>
              </a:p>
            </p:txBody>
          </p:sp>
        </p:grpSp>
        <p:grpSp>
          <p:nvGrpSpPr>
            <p:cNvPr id="13" name="Forme libre 12"/>
            <p:cNvGrpSpPr>
              <a:grpSpLocks/>
            </p:cNvGrpSpPr>
            <p:nvPr/>
          </p:nvGrpSpPr>
          <p:grpSpPr bwMode="auto">
            <a:xfrm>
              <a:off x="-60" y="617"/>
              <a:ext cx="91561" cy="9104"/>
              <a:chOff x="-60" y="487"/>
              <a:chExt cx="91561" cy="9083"/>
            </a:xfrm>
          </p:grpSpPr>
          <p:pic>
            <p:nvPicPr>
              <p:cNvPr id="15393" name="Forme libre 12"/>
              <p:cNvPicPr>
                <a:picLocks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487"/>
                <a:ext cx="91560" cy="908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5394" name="Text Box 34"/>
              <p:cNvSpPr txBox="1">
                <a:spLocks noChangeArrowheads="1"/>
              </p:cNvSpPr>
              <p:nvPr/>
            </p:nvSpPr>
            <p:spPr bwMode="auto">
              <a:xfrm rot="21435692">
                <a:off x="-217" y="4959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en-US" altLang="fr-FR"/>
              </a:p>
            </p:txBody>
          </p:sp>
        </p:grpSp>
      </p:grpSp>
      <p:pic>
        <p:nvPicPr>
          <p:cNvPr id="15367" name="Picture 13" descr="Logo_IUT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3" y="6215063"/>
            <a:ext cx="1893887" cy="53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68" name="AutoShape 8"/>
          <p:cNvSpPr>
            <a:spLocks/>
          </p:cNvSpPr>
          <p:nvPr/>
        </p:nvSpPr>
        <p:spPr bwMode="auto">
          <a:xfrm>
            <a:off x="0" y="2357438"/>
            <a:ext cx="1500188" cy="3000375"/>
          </a:xfrm>
          <a:prstGeom prst="rightBracket">
            <a:avLst>
              <a:gd name="adj" fmla="val 46787"/>
            </a:avLst>
          </a:prstGeom>
          <a:noFill/>
          <a:ln w="19050">
            <a:solidFill>
              <a:srgbClr val="0F6FC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endParaRPr lang="fr-FR" altLang="fr-FR"/>
          </a:p>
        </p:txBody>
      </p:sp>
      <p:pic>
        <p:nvPicPr>
          <p:cNvPr id="15369" name="Picture 61" descr="böj1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83"/>
          <a:stretch>
            <a:fillRect/>
          </a:stretch>
        </p:blipFill>
        <p:spPr bwMode="auto">
          <a:xfrm>
            <a:off x="5148263" y="41275"/>
            <a:ext cx="3960812" cy="454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0" name="Picture 62" descr="böj2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5"/>
          <a:stretch>
            <a:fillRect/>
          </a:stretch>
        </p:blipFill>
        <p:spPr bwMode="auto">
          <a:xfrm>
            <a:off x="0" y="908050"/>
            <a:ext cx="2095500" cy="5949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Box 63"/>
          <p:cNvSpPr txBox="1">
            <a:spLocks noChangeArrowheads="1"/>
          </p:cNvSpPr>
          <p:nvPr userDrawn="1"/>
        </p:nvSpPr>
        <p:spPr bwMode="auto">
          <a:xfrm rot="16200000">
            <a:off x="-2178050" y="3338513"/>
            <a:ext cx="49688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1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fr-FR" sz="2000" b="1">
                <a:latin typeface="Arial" charset="0"/>
              </a:rPr>
              <a:t>ANGLE DE CONTACT</a:t>
            </a:r>
          </a:p>
        </p:txBody>
      </p:sp>
      <p:sp>
        <p:nvSpPr>
          <p:cNvPr id="15372" name="Rectangle 12"/>
          <p:cNvSpPr>
            <a:spLocks noChangeArrowheads="1"/>
          </p:cNvSpPr>
          <p:nvPr userDrawn="1"/>
        </p:nvSpPr>
        <p:spPr bwMode="auto">
          <a:xfrm>
            <a:off x="34925" y="1588"/>
            <a:ext cx="9134475" cy="906462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wrap="none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endParaRPr lang="fr-FR" altLang="fr-FR" sz="2400"/>
          </a:p>
        </p:txBody>
      </p:sp>
      <p:sp>
        <p:nvSpPr>
          <p:cNvPr id="15373" name="Rectangle 13"/>
          <p:cNvSpPr>
            <a:spLocks noChangeArrowheads="1"/>
          </p:cNvSpPr>
          <p:nvPr userDrawn="1"/>
        </p:nvSpPr>
        <p:spPr bwMode="auto">
          <a:xfrm>
            <a:off x="6350" y="9525"/>
            <a:ext cx="1612900" cy="104298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wrap="none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fr-FR" altLang="fr-FR"/>
          </a:p>
        </p:txBody>
      </p:sp>
      <p:pic>
        <p:nvPicPr>
          <p:cNvPr id="15374" name="Picture 66" descr="log_IUT">
            <a:hlinkClick r:id="rId19"/>
          </p:cNvPr>
          <p:cNvPicPr>
            <a:picLocks noChangeAspect="1" noChangeArrowheads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8" y="44450"/>
            <a:ext cx="1585912" cy="93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375" name="Group 15"/>
          <p:cNvGrpSpPr>
            <a:grpSpLocks/>
          </p:cNvGrpSpPr>
          <p:nvPr userDrawn="1"/>
        </p:nvGrpSpPr>
        <p:grpSpPr bwMode="auto">
          <a:xfrm>
            <a:off x="179388" y="6308725"/>
            <a:ext cx="3600450" cy="360363"/>
            <a:chOff x="113" y="4020"/>
            <a:chExt cx="1678" cy="227"/>
          </a:xfrm>
        </p:grpSpPr>
        <p:grpSp>
          <p:nvGrpSpPr>
            <p:cNvPr id="15386" name="Group 26"/>
            <p:cNvGrpSpPr>
              <a:grpSpLocks/>
            </p:cNvGrpSpPr>
            <p:nvPr userDrawn="1"/>
          </p:nvGrpSpPr>
          <p:grpSpPr bwMode="auto">
            <a:xfrm>
              <a:off x="113" y="4020"/>
              <a:ext cx="1678" cy="227"/>
              <a:chOff x="113" y="4020"/>
              <a:chExt cx="1678" cy="227"/>
            </a:xfrm>
          </p:grpSpPr>
          <p:sp>
            <p:nvSpPr>
              <p:cNvPr id="15388" name="AutoShape 28"/>
              <p:cNvSpPr>
                <a:spLocks/>
              </p:cNvSpPr>
              <p:nvPr userDrawn="1"/>
            </p:nvSpPr>
            <p:spPr bwMode="auto">
              <a:xfrm>
                <a:off x="113" y="4020"/>
                <a:ext cx="45" cy="227"/>
              </a:xfrm>
              <a:prstGeom prst="leftBracket">
                <a:avLst>
                  <a:gd name="adj" fmla="val 42037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50800" prstMaterial="legacyMatte">
                <a:bevelT w="13500" h="13500" prst="angle"/>
                <a:bevelB w="13500" h="13500" prst="angle"/>
                <a:extrusionClr>
                  <a:schemeClr val="tx1"/>
                </a:extrusionClr>
                <a:contourClr>
                  <a:schemeClr val="tx1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rgbClr val="4F81BD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flatTx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fr-FR" altLang="fr-FR"/>
              </a:p>
            </p:txBody>
          </p:sp>
          <p:sp>
            <p:nvSpPr>
              <p:cNvPr id="15389" name="AutoShape 29"/>
              <p:cNvSpPr>
                <a:spLocks/>
              </p:cNvSpPr>
              <p:nvPr userDrawn="1"/>
            </p:nvSpPr>
            <p:spPr bwMode="auto">
              <a:xfrm rot="10800000">
                <a:off x="1746" y="4020"/>
                <a:ext cx="45" cy="227"/>
              </a:xfrm>
              <a:prstGeom prst="leftBracket">
                <a:avLst>
                  <a:gd name="adj" fmla="val 42037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50800" prstMaterial="legacyMatte">
                <a:bevelT w="13500" h="13500" prst="angle"/>
                <a:bevelB w="13500" h="13500" prst="angle"/>
                <a:extrusionClr>
                  <a:schemeClr val="tx1"/>
                </a:extrusionClr>
                <a:contourClr>
                  <a:schemeClr val="tx1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rgbClr val="4F81BD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  <p:txBody>
              <a:bodyPr>
                <a:flatTx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fr-FR" altLang="fr-FR"/>
              </a:p>
            </p:txBody>
          </p:sp>
        </p:grpSp>
        <p:sp>
          <p:nvSpPr>
            <p:cNvPr id="15387" name="Text Box 27"/>
            <p:cNvSpPr txBox="1">
              <a:spLocks noChangeArrowheads="1"/>
            </p:cNvSpPr>
            <p:nvPr userDrawn="1"/>
          </p:nvSpPr>
          <p:spPr bwMode="auto">
            <a:xfrm>
              <a:off x="249" y="4039"/>
              <a:ext cx="140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4F81BD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  <p:txBody>
            <a:bodyPr anchor="ctr" anchorCtr="1"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fr-FR" altLang="fr-FR" sz="1400">
                  <a:latin typeface="Times New Roman" panose="02020603050405020304" pitchFamily="18" charset="0"/>
                </a:rPr>
                <a:t>FOUILLET Adrien &amp; BEDEJUS Brice</a:t>
              </a:r>
            </a:p>
          </p:txBody>
        </p:sp>
      </p:grpSp>
      <p:grpSp>
        <p:nvGrpSpPr>
          <p:cNvPr id="15376" name="Group 16"/>
          <p:cNvGrpSpPr>
            <a:grpSpLocks/>
          </p:cNvGrpSpPr>
          <p:nvPr userDrawn="1"/>
        </p:nvGrpSpPr>
        <p:grpSpPr bwMode="auto">
          <a:xfrm>
            <a:off x="5651500" y="6308725"/>
            <a:ext cx="3240088" cy="360363"/>
            <a:chOff x="113" y="4020"/>
            <a:chExt cx="1678" cy="227"/>
          </a:xfrm>
        </p:grpSpPr>
        <p:grpSp>
          <p:nvGrpSpPr>
            <p:cNvPr id="15382" name="Group 22"/>
            <p:cNvGrpSpPr>
              <a:grpSpLocks/>
            </p:cNvGrpSpPr>
            <p:nvPr userDrawn="1"/>
          </p:nvGrpSpPr>
          <p:grpSpPr bwMode="auto">
            <a:xfrm>
              <a:off x="113" y="4020"/>
              <a:ext cx="1678" cy="227"/>
              <a:chOff x="113" y="4020"/>
              <a:chExt cx="1678" cy="227"/>
            </a:xfrm>
          </p:grpSpPr>
          <p:sp>
            <p:nvSpPr>
              <p:cNvPr id="15384" name="AutoShape 24"/>
              <p:cNvSpPr>
                <a:spLocks/>
              </p:cNvSpPr>
              <p:nvPr userDrawn="1"/>
            </p:nvSpPr>
            <p:spPr bwMode="auto">
              <a:xfrm>
                <a:off x="113" y="4020"/>
                <a:ext cx="45" cy="227"/>
              </a:xfrm>
              <a:prstGeom prst="leftBracket">
                <a:avLst>
                  <a:gd name="adj" fmla="val 42037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50800" prstMaterial="legacyMatte">
                <a:bevelT w="13500" h="13500" prst="angle"/>
                <a:bevelB w="13500" h="13500" prst="angle"/>
                <a:extrusionClr>
                  <a:schemeClr val="tx1"/>
                </a:extrusionClr>
                <a:contourClr>
                  <a:schemeClr val="tx1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rgbClr val="4F81BD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flatTx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fr-FR" altLang="fr-FR"/>
              </a:p>
            </p:txBody>
          </p:sp>
          <p:sp>
            <p:nvSpPr>
              <p:cNvPr id="15385" name="AutoShape 25"/>
              <p:cNvSpPr>
                <a:spLocks/>
              </p:cNvSpPr>
              <p:nvPr userDrawn="1"/>
            </p:nvSpPr>
            <p:spPr bwMode="auto">
              <a:xfrm rot="10800000">
                <a:off x="1746" y="4020"/>
                <a:ext cx="45" cy="227"/>
              </a:xfrm>
              <a:prstGeom prst="leftBracket">
                <a:avLst>
                  <a:gd name="adj" fmla="val 42037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50800" prstMaterial="legacyMatte">
                <a:bevelT w="13500" h="13500" prst="angle"/>
                <a:bevelB w="13500" h="13500" prst="angle"/>
                <a:extrusionClr>
                  <a:schemeClr val="tx1"/>
                </a:extrusionClr>
                <a:contourClr>
                  <a:schemeClr val="tx1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rgbClr val="4F81BD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  <p:txBody>
              <a:bodyPr>
                <a:flatTx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fr-FR" altLang="fr-FR"/>
              </a:p>
            </p:txBody>
          </p:sp>
        </p:grpSp>
        <p:sp>
          <p:nvSpPr>
            <p:cNvPr id="15383" name="Text Box 23"/>
            <p:cNvSpPr txBox="1">
              <a:spLocks noChangeArrowheads="1"/>
            </p:cNvSpPr>
            <p:nvPr userDrawn="1"/>
          </p:nvSpPr>
          <p:spPr bwMode="auto">
            <a:xfrm>
              <a:off x="249" y="4039"/>
              <a:ext cx="140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4F81BD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  <p:txBody>
            <a:bodyPr anchor="ctr" anchorCtr="1"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fr-FR" altLang="fr-FR" sz="1400">
                  <a:latin typeface="Times New Roman" panose="02020603050405020304" pitchFamily="18" charset="0"/>
                </a:rPr>
                <a:t>Licence Pro Plasturgie 2005-2006</a:t>
              </a:r>
            </a:p>
          </p:txBody>
        </p:sp>
      </p:grpSp>
      <p:sp>
        <p:nvSpPr>
          <p:cNvPr id="15377" name="Rectangle 17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  <a:endParaRPr lang="en-US" altLang="fr-FR" smtClean="0"/>
          </a:p>
        </p:txBody>
      </p:sp>
      <p:sp>
        <p:nvSpPr>
          <p:cNvPr id="15378" name="Rectangle 18"/>
          <p:cNvSpPr>
            <a:spLocks noGrp="1"/>
          </p:cNvSpPr>
          <p:nvPr>
            <p:ph type="body" idx="1"/>
          </p:nvPr>
        </p:nvSpPr>
        <p:spPr bwMode="auto">
          <a:xfrm>
            <a:off x="1500188" y="1935163"/>
            <a:ext cx="7186612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  <a:endParaRPr lang="en-US" altLang="fr-FR" smtClean="0"/>
          </a:p>
        </p:txBody>
      </p:sp>
      <p:sp>
        <p:nvSpPr>
          <p:cNvPr id="15379" name="Rectangle 19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15380" name="Rectangle 20"/>
          <p:cNvSpPr>
            <a:spLocks noGrp="1"/>
          </p:cNvSpPr>
          <p:nvPr>
            <p:ph type="ftr" sz="quarter" idx="3"/>
          </p:nvPr>
        </p:nvSpPr>
        <p:spPr bwMode="auto">
          <a:xfrm>
            <a:off x="2667000" y="6356350"/>
            <a:ext cx="440531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15381" name="Rectangle 21"/>
          <p:cNvSpPr>
            <a:spLocks noGrp="1"/>
          </p:cNvSpPr>
          <p:nvPr>
            <p:ph type="sldNum" sz="quarter" idx="4"/>
          </p:nvPr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479095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5" r:id="rId1"/>
    <p:sldLayoutId id="2147483916" r:id="rId2"/>
    <p:sldLayoutId id="2147483917" r:id="rId3"/>
    <p:sldLayoutId id="2147483918" r:id="rId4"/>
    <p:sldLayoutId id="2147483919" r:id="rId5"/>
    <p:sldLayoutId id="2147483920" r:id="rId6"/>
    <p:sldLayoutId id="2147483921" r:id="rId7"/>
    <p:sldLayoutId id="2147483922" r:id="rId8"/>
    <p:sldLayoutId id="2147483923" r:id="rId9"/>
    <p:sldLayoutId id="2147483924" r:id="rId10"/>
    <p:sldLayoutId id="2147483925" r:id="rId11"/>
  </p:sldLayoutIdLst>
  <p:hf sldNum="0" hdr="0"/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09D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09D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FFFFFF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AutoShape 2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/>
            <a:gdLst>
              <a:gd name="T0" fmla="*/ 9525 w 5772"/>
              <a:gd name="T1" fmla="*/ 3175 h 656"/>
              <a:gd name="T2" fmla="*/ 4035425 w 5772"/>
              <a:gd name="T3" fmla="*/ 0 h 656"/>
              <a:gd name="T4" fmla="*/ 6943725 w 5772"/>
              <a:gd name="T5" fmla="*/ 582613 h 656"/>
              <a:gd name="T6" fmla="*/ 9153525 w 5772"/>
              <a:gd name="T7" fmla="*/ 87313 h 656"/>
              <a:gd name="T8" fmla="*/ 9163050 w 5772"/>
              <a:gd name="T9" fmla="*/ 338138 h 656"/>
              <a:gd name="T10" fmla="*/ 6829425 w 5772"/>
              <a:gd name="T11" fmla="*/ 696913 h 656"/>
              <a:gd name="T12" fmla="*/ 2362200 w 5772"/>
              <a:gd name="T13" fmla="*/ 319088 h 656"/>
              <a:gd name="T14" fmla="*/ 0 w 5772"/>
              <a:gd name="T15" fmla="*/ 1041401 h 656"/>
              <a:gd name="T16" fmla="*/ 9525 w 5772"/>
              <a:gd name="T17" fmla="*/ 3175 h 65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5772"/>
              <a:gd name="T28" fmla="*/ 0 h 656"/>
              <a:gd name="T29" fmla="*/ 5772 w 5772"/>
              <a:gd name="T30" fmla="*/ 656 h 65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 rotWithShape="0">
            <a:gsLst>
              <a:gs pos="0">
                <a:srgbClr val="0079AF">
                  <a:alpha val="45000"/>
                </a:srgbClr>
              </a:gs>
              <a:gs pos="100000">
                <a:srgbClr val="00A6FB">
                  <a:alpha val="54999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8" name="AutoShape 3"/>
          <p:cNvGrpSpPr>
            <a:grpSpLocks/>
          </p:cNvGrpSpPr>
          <p:nvPr/>
        </p:nvGrpSpPr>
        <p:grpSpPr bwMode="auto">
          <a:xfrm>
            <a:off x="4383088" y="-6350"/>
            <a:ext cx="4760912" cy="603250"/>
            <a:chOff x="2761" y="-4"/>
            <a:chExt cx="2999" cy="380"/>
          </a:xfrm>
        </p:grpSpPr>
        <p:pic>
          <p:nvPicPr>
            <p:cNvPr id="16387" name="Picture 3"/>
            <p:cNvPicPr>
              <a:picLocks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1" y="-4"/>
              <a:ext cx="2999" cy="3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388" name="Text Box 4"/>
            <p:cNvSpPr txBox="1">
              <a:spLocks noChangeArrowheads="1"/>
            </p:cNvSpPr>
            <p:nvPr/>
          </p:nvSpPr>
          <p:spPr bwMode="auto">
            <a:xfrm>
              <a:off x="2760" y="-5"/>
              <a:ext cx="3000" cy="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fr-FR" altLang="fr-FR"/>
            </a:p>
          </p:txBody>
        </p:sp>
      </p:grpSp>
      <p:grpSp>
        <p:nvGrpSpPr>
          <p:cNvPr id="16390" name="Group 6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" y="2165"/>
            <a:chExt cx="91805" cy="6492"/>
          </a:xfrm>
        </p:grpSpPr>
        <p:grpSp>
          <p:nvGrpSpPr>
            <p:cNvPr id="12" name="Forme libre 11"/>
            <p:cNvGrpSpPr>
              <a:grpSpLocks/>
            </p:cNvGrpSpPr>
            <p:nvPr/>
          </p:nvGrpSpPr>
          <p:grpSpPr bwMode="auto">
            <a:xfrm>
              <a:off x="-60" y="-115"/>
              <a:ext cx="91317" cy="10509"/>
              <a:chOff x="-60" y="-243"/>
              <a:chExt cx="91318" cy="10485"/>
            </a:xfrm>
          </p:grpSpPr>
          <p:pic>
            <p:nvPicPr>
              <p:cNvPr id="16414" name="Forme libre 11"/>
              <p:cNvPicPr>
                <a:picLocks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-243"/>
                <a:ext cx="91317" cy="1048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6415" name="Text Box 31"/>
              <p:cNvSpPr txBox="1">
                <a:spLocks noChangeArrowheads="1"/>
              </p:cNvSpPr>
              <p:nvPr/>
            </p:nvSpPr>
            <p:spPr bwMode="auto">
              <a:xfrm rot="21435692">
                <a:off x="-292" y="4224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en-US" altLang="fr-FR"/>
              </a:p>
            </p:txBody>
          </p:sp>
        </p:grpSp>
        <p:grpSp>
          <p:nvGrpSpPr>
            <p:cNvPr id="13" name="Forme libre 12"/>
            <p:cNvGrpSpPr>
              <a:grpSpLocks/>
            </p:cNvGrpSpPr>
            <p:nvPr/>
          </p:nvGrpSpPr>
          <p:grpSpPr bwMode="auto">
            <a:xfrm>
              <a:off x="-60" y="617"/>
              <a:ext cx="91561" cy="9104"/>
              <a:chOff x="-60" y="487"/>
              <a:chExt cx="91561" cy="9083"/>
            </a:xfrm>
          </p:grpSpPr>
          <p:pic>
            <p:nvPicPr>
              <p:cNvPr id="16417" name="Forme libre 12"/>
              <p:cNvPicPr>
                <a:picLocks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487"/>
                <a:ext cx="91560" cy="908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6418" name="Text Box 34"/>
              <p:cNvSpPr txBox="1">
                <a:spLocks noChangeArrowheads="1"/>
              </p:cNvSpPr>
              <p:nvPr/>
            </p:nvSpPr>
            <p:spPr bwMode="auto">
              <a:xfrm rot="21435692">
                <a:off x="-217" y="4959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en-US" altLang="fr-FR"/>
              </a:p>
            </p:txBody>
          </p:sp>
        </p:grpSp>
      </p:grpSp>
      <p:pic>
        <p:nvPicPr>
          <p:cNvPr id="16391" name="Picture 13" descr="Logo_IUT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3" y="6215063"/>
            <a:ext cx="1893887" cy="53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92" name="AutoShape 8"/>
          <p:cNvSpPr>
            <a:spLocks/>
          </p:cNvSpPr>
          <p:nvPr/>
        </p:nvSpPr>
        <p:spPr bwMode="auto">
          <a:xfrm>
            <a:off x="0" y="2357438"/>
            <a:ext cx="1500188" cy="3000375"/>
          </a:xfrm>
          <a:prstGeom prst="rightBracket">
            <a:avLst>
              <a:gd name="adj" fmla="val 46787"/>
            </a:avLst>
          </a:prstGeom>
          <a:noFill/>
          <a:ln w="19050">
            <a:solidFill>
              <a:srgbClr val="0F6FC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endParaRPr lang="fr-FR" altLang="fr-FR"/>
          </a:p>
        </p:txBody>
      </p:sp>
      <p:pic>
        <p:nvPicPr>
          <p:cNvPr id="16393" name="Picture 61" descr="böj1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83"/>
          <a:stretch>
            <a:fillRect/>
          </a:stretch>
        </p:blipFill>
        <p:spPr bwMode="auto">
          <a:xfrm>
            <a:off x="5148263" y="41275"/>
            <a:ext cx="3960812" cy="454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4" name="Picture 62" descr="böj2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5"/>
          <a:stretch>
            <a:fillRect/>
          </a:stretch>
        </p:blipFill>
        <p:spPr bwMode="auto">
          <a:xfrm>
            <a:off x="0" y="908050"/>
            <a:ext cx="2095500" cy="5949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Box 63"/>
          <p:cNvSpPr txBox="1">
            <a:spLocks noChangeArrowheads="1"/>
          </p:cNvSpPr>
          <p:nvPr userDrawn="1"/>
        </p:nvSpPr>
        <p:spPr bwMode="auto">
          <a:xfrm rot="16200000">
            <a:off x="-2178050" y="3338513"/>
            <a:ext cx="49688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1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fr-FR" sz="2000" b="1">
                <a:latin typeface="Arial" charset="0"/>
              </a:rPr>
              <a:t>ANGLE DE CONTACT</a:t>
            </a:r>
          </a:p>
        </p:txBody>
      </p:sp>
      <p:sp>
        <p:nvSpPr>
          <p:cNvPr id="16396" name="Rectangle 12"/>
          <p:cNvSpPr>
            <a:spLocks noChangeArrowheads="1"/>
          </p:cNvSpPr>
          <p:nvPr userDrawn="1"/>
        </p:nvSpPr>
        <p:spPr bwMode="auto">
          <a:xfrm>
            <a:off x="34925" y="1588"/>
            <a:ext cx="9134475" cy="906462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wrap="none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endParaRPr lang="fr-FR" altLang="fr-FR" sz="2400"/>
          </a:p>
        </p:txBody>
      </p:sp>
      <p:sp>
        <p:nvSpPr>
          <p:cNvPr id="16397" name="Rectangle 13"/>
          <p:cNvSpPr>
            <a:spLocks noChangeArrowheads="1"/>
          </p:cNvSpPr>
          <p:nvPr userDrawn="1"/>
        </p:nvSpPr>
        <p:spPr bwMode="auto">
          <a:xfrm>
            <a:off x="6350" y="9525"/>
            <a:ext cx="1612900" cy="104298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wrap="none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fr-FR" altLang="fr-FR"/>
          </a:p>
        </p:txBody>
      </p:sp>
      <p:pic>
        <p:nvPicPr>
          <p:cNvPr id="16398" name="Picture 66" descr="log_IUT">
            <a:hlinkClick r:id="rId19"/>
          </p:cNvPr>
          <p:cNvPicPr>
            <a:picLocks noChangeAspect="1" noChangeArrowheads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8" y="44450"/>
            <a:ext cx="1585912" cy="93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399" name="Group 15"/>
          <p:cNvGrpSpPr>
            <a:grpSpLocks/>
          </p:cNvGrpSpPr>
          <p:nvPr userDrawn="1"/>
        </p:nvGrpSpPr>
        <p:grpSpPr bwMode="auto">
          <a:xfrm>
            <a:off x="179388" y="6308725"/>
            <a:ext cx="3600450" cy="360363"/>
            <a:chOff x="113" y="4020"/>
            <a:chExt cx="1678" cy="227"/>
          </a:xfrm>
        </p:grpSpPr>
        <p:grpSp>
          <p:nvGrpSpPr>
            <p:cNvPr id="16410" name="Group 26"/>
            <p:cNvGrpSpPr>
              <a:grpSpLocks/>
            </p:cNvGrpSpPr>
            <p:nvPr userDrawn="1"/>
          </p:nvGrpSpPr>
          <p:grpSpPr bwMode="auto">
            <a:xfrm>
              <a:off x="113" y="4020"/>
              <a:ext cx="1678" cy="227"/>
              <a:chOff x="113" y="4020"/>
              <a:chExt cx="1678" cy="227"/>
            </a:xfrm>
          </p:grpSpPr>
          <p:sp>
            <p:nvSpPr>
              <p:cNvPr id="16412" name="AutoShape 28"/>
              <p:cNvSpPr>
                <a:spLocks/>
              </p:cNvSpPr>
              <p:nvPr userDrawn="1"/>
            </p:nvSpPr>
            <p:spPr bwMode="auto">
              <a:xfrm>
                <a:off x="113" y="4020"/>
                <a:ext cx="45" cy="227"/>
              </a:xfrm>
              <a:prstGeom prst="leftBracket">
                <a:avLst>
                  <a:gd name="adj" fmla="val 42037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50800" prstMaterial="legacyMatte">
                <a:bevelT w="13500" h="13500" prst="angle"/>
                <a:bevelB w="13500" h="13500" prst="angle"/>
                <a:extrusionClr>
                  <a:schemeClr val="tx1"/>
                </a:extrusionClr>
                <a:contourClr>
                  <a:schemeClr val="tx1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rgbClr val="4F81BD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flatTx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fr-FR" altLang="fr-FR"/>
              </a:p>
            </p:txBody>
          </p:sp>
          <p:sp>
            <p:nvSpPr>
              <p:cNvPr id="16413" name="AutoShape 29"/>
              <p:cNvSpPr>
                <a:spLocks/>
              </p:cNvSpPr>
              <p:nvPr userDrawn="1"/>
            </p:nvSpPr>
            <p:spPr bwMode="auto">
              <a:xfrm rot="10800000">
                <a:off x="1746" y="4020"/>
                <a:ext cx="45" cy="227"/>
              </a:xfrm>
              <a:prstGeom prst="leftBracket">
                <a:avLst>
                  <a:gd name="adj" fmla="val 42037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50800" prstMaterial="legacyMatte">
                <a:bevelT w="13500" h="13500" prst="angle"/>
                <a:bevelB w="13500" h="13500" prst="angle"/>
                <a:extrusionClr>
                  <a:schemeClr val="tx1"/>
                </a:extrusionClr>
                <a:contourClr>
                  <a:schemeClr val="tx1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rgbClr val="4F81BD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  <p:txBody>
              <a:bodyPr>
                <a:flatTx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fr-FR" altLang="fr-FR"/>
              </a:p>
            </p:txBody>
          </p:sp>
        </p:grpSp>
        <p:sp>
          <p:nvSpPr>
            <p:cNvPr id="16411" name="Text Box 27"/>
            <p:cNvSpPr txBox="1">
              <a:spLocks noChangeArrowheads="1"/>
            </p:cNvSpPr>
            <p:nvPr userDrawn="1"/>
          </p:nvSpPr>
          <p:spPr bwMode="auto">
            <a:xfrm>
              <a:off x="249" y="4039"/>
              <a:ext cx="140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4F81BD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  <p:txBody>
            <a:bodyPr anchor="ctr" anchorCtr="1"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fr-FR" altLang="fr-FR" sz="1400">
                  <a:latin typeface="Times New Roman" panose="02020603050405020304" pitchFamily="18" charset="0"/>
                </a:rPr>
                <a:t>FOUILLET Adrien &amp; BEDEJUS Brice</a:t>
              </a:r>
            </a:p>
          </p:txBody>
        </p:sp>
      </p:grpSp>
      <p:grpSp>
        <p:nvGrpSpPr>
          <p:cNvPr id="16400" name="Group 16"/>
          <p:cNvGrpSpPr>
            <a:grpSpLocks/>
          </p:cNvGrpSpPr>
          <p:nvPr userDrawn="1"/>
        </p:nvGrpSpPr>
        <p:grpSpPr bwMode="auto">
          <a:xfrm>
            <a:off x="5651500" y="6308725"/>
            <a:ext cx="3240088" cy="360363"/>
            <a:chOff x="113" y="4020"/>
            <a:chExt cx="1678" cy="227"/>
          </a:xfrm>
        </p:grpSpPr>
        <p:grpSp>
          <p:nvGrpSpPr>
            <p:cNvPr id="16406" name="Group 22"/>
            <p:cNvGrpSpPr>
              <a:grpSpLocks/>
            </p:cNvGrpSpPr>
            <p:nvPr userDrawn="1"/>
          </p:nvGrpSpPr>
          <p:grpSpPr bwMode="auto">
            <a:xfrm>
              <a:off x="113" y="4020"/>
              <a:ext cx="1678" cy="227"/>
              <a:chOff x="113" y="4020"/>
              <a:chExt cx="1678" cy="227"/>
            </a:xfrm>
          </p:grpSpPr>
          <p:sp>
            <p:nvSpPr>
              <p:cNvPr id="16408" name="AutoShape 24"/>
              <p:cNvSpPr>
                <a:spLocks/>
              </p:cNvSpPr>
              <p:nvPr userDrawn="1"/>
            </p:nvSpPr>
            <p:spPr bwMode="auto">
              <a:xfrm>
                <a:off x="113" y="4020"/>
                <a:ext cx="45" cy="227"/>
              </a:xfrm>
              <a:prstGeom prst="leftBracket">
                <a:avLst>
                  <a:gd name="adj" fmla="val 42037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50800" prstMaterial="legacyMatte">
                <a:bevelT w="13500" h="13500" prst="angle"/>
                <a:bevelB w="13500" h="13500" prst="angle"/>
                <a:extrusionClr>
                  <a:schemeClr val="tx1"/>
                </a:extrusionClr>
                <a:contourClr>
                  <a:schemeClr val="tx1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rgbClr val="4F81BD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flatTx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fr-FR" altLang="fr-FR"/>
              </a:p>
            </p:txBody>
          </p:sp>
          <p:sp>
            <p:nvSpPr>
              <p:cNvPr id="16409" name="AutoShape 25"/>
              <p:cNvSpPr>
                <a:spLocks/>
              </p:cNvSpPr>
              <p:nvPr userDrawn="1"/>
            </p:nvSpPr>
            <p:spPr bwMode="auto">
              <a:xfrm rot="10800000">
                <a:off x="1746" y="4020"/>
                <a:ext cx="45" cy="227"/>
              </a:xfrm>
              <a:prstGeom prst="leftBracket">
                <a:avLst>
                  <a:gd name="adj" fmla="val 42037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50800" prstMaterial="legacyMatte">
                <a:bevelT w="13500" h="13500" prst="angle"/>
                <a:bevelB w="13500" h="13500" prst="angle"/>
                <a:extrusionClr>
                  <a:schemeClr val="tx1"/>
                </a:extrusionClr>
                <a:contourClr>
                  <a:schemeClr val="tx1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rgbClr val="4F81BD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  <p:txBody>
              <a:bodyPr>
                <a:flatTx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fr-FR" altLang="fr-FR"/>
              </a:p>
            </p:txBody>
          </p:sp>
        </p:grpSp>
        <p:sp>
          <p:nvSpPr>
            <p:cNvPr id="16407" name="Text Box 23"/>
            <p:cNvSpPr txBox="1">
              <a:spLocks noChangeArrowheads="1"/>
            </p:cNvSpPr>
            <p:nvPr userDrawn="1"/>
          </p:nvSpPr>
          <p:spPr bwMode="auto">
            <a:xfrm>
              <a:off x="249" y="4039"/>
              <a:ext cx="140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4F81BD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  <p:txBody>
            <a:bodyPr anchor="ctr" anchorCtr="1"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fr-FR" altLang="fr-FR" sz="1400">
                  <a:latin typeface="Times New Roman" panose="02020603050405020304" pitchFamily="18" charset="0"/>
                </a:rPr>
                <a:t>Licence Pro Plasturgie 2005-2006</a:t>
              </a:r>
            </a:p>
          </p:txBody>
        </p:sp>
      </p:grpSp>
      <p:sp>
        <p:nvSpPr>
          <p:cNvPr id="16401" name="Rectangle 17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  <a:endParaRPr lang="en-US" altLang="fr-FR" smtClean="0"/>
          </a:p>
        </p:txBody>
      </p:sp>
      <p:sp>
        <p:nvSpPr>
          <p:cNvPr id="16402" name="Rectangle 18"/>
          <p:cNvSpPr>
            <a:spLocks noGrp="1"/>
          </p:cNvSpPr>
          <p:nvPr>
            <p:ph type="body" idx="1"/>
          </p:nvPr>
        </p:nvSpPr>
        <p:spPr bwMode="auto">
          <a:xfrm>
            <a:off x="1500188" y="1935163"/>
            <a:ext cx="7186612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  <a:endParaRPr lang="en-US" altLang="fr-FR" smtClean="0"/>
          </a:p>
        </p:txBody>
      </p:sp>
      <p:sp>
        <p:nvSpPr>
          <p:cNvPr id="16403" name="Rectangle 19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16404" name="Rectangle 20"/>
          <p:cNvSpPr>
            <a:spLocks noGrp="1"/>
          </p:cNvSpPr>
          <p:nvPr>
            <p:ph type="ftr" sz="quarter" idx="3"/>
          </p:nvPr>
        </p:nvSpPr>
        <p:spPr bwMode="auto">
          <a:xfrm>
            <a:off x="2667000" y="6356350"/>
            <a:ext cx="440531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16405" name="Rectangle 21"/>
          <p:cNvSpPr>
            <a:spLocks noGrp="1"/>
          </p:cNvSpPr>
          <p:nvPr>
            <p:ph type="sldNum" sz="quarter" idx="4"/>
          </p:nvPr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055889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6" r:id="rId1"/>
    <p:sldLayoutId id="2147483927" r:id="rId2"/>
    <p:sldLayoutId id="2147483928" r:id="rId3"/>
    <p:sldLayoutId id="2147483929" r:id="rId4"/>
    <p:sldLayoutId id="2147483930" r:id="rId5"/>
    <p:sldLayoutId id="2147483931" r:id="rId6"/>
    <p:sldLayoutId id="2147483932" r:id="rId7"/>
    <p:sldLayoutId id="2147483933" r:id="rId8"/>
    <p:sldLayoutId id="2147483934" r:id="rId9"/>
    <p:sldLayoutId id="2147483935" r:id="rId10"/>
    <p:sldLayoutId id="2147483936" r:id="rId11"/>
  </p:sldLayoutIdLst>
  <p:hf sldNum="0" hdr="0"/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09D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09D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FFFFFF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AutoShape 2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/>
            <a:gdLst>
              <a:gd name="T0" fmla="*/ 9525 w 5772"/>
              <a:gd name="T1" fmla="*/ 3175 h 656"/>
              <a:gd name="T2" fmla="*/ 4035425 w 5772"/>
              <a:gd name="T3" fmla="*/ 0 h 656"/>
              <a:gd name="T4" fmla="*/ 6943725 w 5772"/>
              <a:gd name="T5" fmla="*/ 582613 h 656"/>
              <a:gd name="T6" fmla="*/ 9153525 w 5772"/>
              <a:gd name="T7" fmla="*/ 87313 h 656"/>
              <a:gd name="T8" fmla="*/ 9163050 w 5772"/>
              <a:gd name="T9" fmla="*/ 338138 h 656"/>
              <a:gd name="T10" fmla="*/ 6829425 w 5772"/>
              <a:gd name="T11" fmla="*/ 696913 h 656"/>
              <a:gd name="T12" fmla="*/ 2362200 w 5772"/>
              <a:gd name="T13" fmla="*/ 319088 h 656"/>
              <a:gd name="T14" fmla="*/ 0 w 5772"/>
              <a:gd name="T15" fmla="*/ 1041401 h 656"/>
              <a:gd name="T16" fmla="*/ 9525 w 5772"/>
              <a:gd name="T17" fmla="*/ 3175 h 65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5772"/>
              <a:gd name="T28" fmla="*/ 0 h 656"/>
              <a:gd name="T29" fmla="*/ 5772 w 5772"/>
              <a:gd name="T30" fmla="*/ 656 h 65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 rotWithShape="0">
            <a:gsLst>
              <a:gs pos="0">
                <a:srgbClr val="0079AF">
                  <a:alpha val="45000"/>
                </a:srgbClr>
              </a:gs>
              <a:gs pos="100000">
                <a:srgbClr val="00A6FB">
                  <a:alpha val="54999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8" name="AutoShape 3"/>
          <p:cNvGrpSpPr>
            <a:grpSpLocks/>
          </p:cNvGrpSpPr>
          <p:nvPr/>
        </p:nvGrpSpPr>
        <p:grpSpPr bwMode="auto">
          <a:xfrm>
            <a:off x="4383088" y="-6350"/>
            <a:ext cx="4760912" cy="603250"/>
            <a:chOff x="2761" y="-4"/>
            <a:chExt cx="2999" cy="380"/>
          </a:xfrm>
        </p:grpSpPr>
        <p:pic>
          <p:nvPicPr>
            <p:cNvPr id="17411" name="Picture 3"/>
            <p:cNvPicPr>
              <a:picLocks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1" y="-4"/>
              <a:ext cx="2999" cy="3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412" name="Text Box 4"/>
            <p:cNvSpPr txBox="1">
              <a:spLocks noChangeArrowheads="1"/>
            </p:cNvSpPr>
            <p:nvPr/>
          </p:nvSpPr>
          <p:spPr bwMode="auto">
            <a:xfrm>
              <a:off x="2760" y="-5"/>
              <a:ext cx="3000" cy="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fr-FR" altLang="fr-FR"/>
            </a:p>
          </p:txBody>
        </p:sp>
      </p:grpSp>
      <p:grpSp>
        <p:nvGrpSpPr>
          <p:cNvPr id="17414" name="Group 6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" y="2165"/>
            <a:chExt cx="91805" cy="6492"/>
          </a:xfrm>
        </p:grpSpPr>
        <p:grpSp>
          <p:nvGrpSpPr>
            <p:cNvPr id="12" name="Forme libre 11"/>
            <p:cNvGrpSpPr>
              <a:grpSpLocks/>
            </p:cNvGrpSpPr>
            <p:nvPr/>
          </p:nvGrpSpPr>
          <p:grpSpPr bwMode="auto">
            <a:xfrm>
              <a:off x="-60" y="-115"/>
              <a:ext cx="91317" cy="10509"/>
              <a:chOff x="-60" y="-243"/>
              <a:chExt cx="91318" cy="10485"/>
            </a:xfrm>
          </p:grpSpPr>
          <p:pic>
            <p:nvPicPr>
              <p:cNvPr id="17438" name="Forme libre 11"/>
              <p:cNvPicPr>
                <a:picLocks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-243"/>
                <a:ext cx="91317" cy="1048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7439" name="Text Box 31"/>
              <p:cNvSpPr txBox="1">
                <a:spLocks noChangeArrowheads="1"/>
              </p:cNvSpPr>
              <p:nvPr/>
            </p:nvSpPr>
            <p:spPr bwMode="auto">
              <a:xfrm rot="21435692">
                <a:off x="-292" y="4224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en-US" altLang="fr-FR"/>
              </a:p>
            </p:txBody>
          </p:sp>
        </p:grpSp>
        <p:grpSp>
          <p:nvGrpSpPr>
            <p:cNvPr id="13" name="Forme libre 12"/>
            <p:cNvGrpSpPr>
              <a:grpSpLocks/>
            </p:cNvGrpSpPr>
            <p:nvPr/>
          </p:nvGrpSpPr>
          <p:grpSpPr bwMode="auto">
            <a:xfrm>
              <a:off x="-60" y="617"/>
              <a:ext cx="91561" cy="9104"/>
              <a:chOff x="-60" y="487"/>
              <a:chExt cx="91561" cy="9083"/>
            </a:xfrm>
          </p:grpSpPr>
          <p:pic>
            <p:nvPicPr>
              <p:cNvPr id="17441" name="Forme libre 12"/>
              <p:cNvPicPr>
                <a:picLocks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487"/>
                <a:ext cx="91560" cy="908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7442" name="Text Box 34"/>
              <p:cNvSpPr txBox="1">
                <a:spLocks noChangeArrowheads="1"/>
              </p:cNvSpPr>
              <p:nvPr/>
            </p:nvSpPr>
            <p:spPr bwMode="auto">
              <a:xfrm rot="21435692">
                <a:off x="-217" y="4959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en-US" altLang="fr-FR"/>
              </a:p>
            </p:txBody>
          </p:sp>
        </p:grpSp>
      </p:grpSp>
      <p:pic>
        <p:nvPicPr>
          <p:cNvPr id="17415" name="Picture 13" descr="Logo_IUT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3" y="6215063"/>
            <a:ext cx="1893887" cy="53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416" name="AutoShape 8"/>
          <p:cNvSpPr>
            <a:spLocks/>
          </p:cNvSpPr>
          <p:nvPr/>
        </p:nvSpPr>
        <p:spPr bwMode="auto">
          <a:xfrm>
            <a:off x="0" y="2357438"/>
            <a:ext cx="1500188" cy="3000375"/>
          </a:xfrm>
          <a:prstGeom prst="rightBracket">
            <a:avLst>
              <a:gd name="adj" fmla="val 46787"/>
            </a:avLst>
          </a:prstGeom>
          <a:noFill/>
          <a:ln w="19050">
            <a:solidFill>
              <a:srgbClr val="0F6FC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endParaRPr lang="fr-FR" altLang="fr-FR"/>
          </a:p>
        </p:txBody>
      </p:sp>
      <p:pic>
        <p:nvPicPr>
          <p:cNvPr id="17417" name="Picture 61" descr="böj1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83"/>
          <a:stretch>
            <a:fillRect/>
          </a:stretch>
        </p:blipFill>
        <p:spPr bwMode="auto">
          <a:xfrm>
            <a:off x="5148263" y="41275"/>
            <a:ext cx="3960812" cy="454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8" name="Picture 62" descr="böj2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5"/>
          <a:stretch>
            <a:fillRect/>
          </a:stretch>
        </p:blipFill>
        <p:spPr bwMode="auto">
          <a:xfrm>
            <a:off x="0" y="908050"/>
            <a:ext cx="2095500" cy="5949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Box 63"/>
          <p:cNvSpPr txBox="1">
            <a:spLocks noChangeArrowheads="1"/>
          </p:cNvSpPr>
          <p:nvPr userDrawn="1"/>
        </p:nvSpPr>
        <p:spPr bwMode="auto">
          <a:xfrm rot="16200000">
            <a:off x="-2178050" y="3338513"/>
            <a:ext cx="49688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1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fr-FR" sz="2000" b="1">
                <a:latin typeface="Arial" charset="0"/>
              </a:rPr>
              <a:t>ANGLE DE CONTACT</a:t>
            </a:r>
          </a:p>
        </p:txBody>
      </p:sp>
      <p:sp>
        <p:nvSpPr>
          <p:cNvPr id="17420" name="Rectangle 12"/>
          <p:cNvSpPr>
            <a:spLocks noChangeArrowheads="1"/>
          </p:cNvSpPr>
          <p:nvPr userDrawn="1"/>
        </p:nvSpPr>
        <p:spPr bwMode="auto">
          <a:xfrm>
            <a:off x="34925" y="1588"/>
            <a:ext cx="9134475" cy="906462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wrap="none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endParaRPr lang="fr-FR" altLang="fr-FR" sz="2400"/>
          </a:p>
        </p:txBody>
      </p:sp>
      <p:sp>
        <p:nvSpPr>
          <p:cNvPr id="17421" name="Rectangle 13"/>
          <p:cNvSpPr>
            <a:spLocks noChangeArrowheads="1"/>
          </p:cNvSpPr>
          <p:nvPr userDrawn="1"/>
        </p:nvSpPr>
        <p:spPr bwMode="auto">
          <a:xfrm>
            <a:off x="6350" y="9525"/>
            <a:ext cx="1612900" cy="104298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wrap="none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fr-FR" altLang="fr-FR"/>
          </a:p>
        </p:txBody>
      </p:sp>
      <p:pic>
        <p:nvPicPr>
          <p:cNvPr id="17422" name="Picture 66" descr="log_IUT">
            <a:hlinkClick r:id="rId19"/>
          </p:cNvPr>
          <p:cNvPicPr>
            <a:picLocks noChangeAspect="1" noChangeArrowheads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8" y="44450"/>
            <a:ext cx="1585912" cy="93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423" name="Group 15"/>
          <p:cNvGrpSpPr>
            <a:grpSpLocks/>
          </p:cNvGrpSpPr>
          <p:nvPr userDrawn="1"/>
        </p:nvGrpSpPr>
        <p:grpSpPr bwMode="auto">
          <a:xfrm>
            <a:off x="179388" y="6308725"/>
            <a:ext cx="3600450" cy="360363"/>
            <a:chOff x="113" y="4020"/>
            <a:chExt cx="1678" cy="227"/>
          </a:xfrm>
        </p:grpSpPr>
        <p:grpSp>
          <p:nvGrpSpPr>
            <p:cNvPr id="17434" name="Group 26"/>
            <p:cNvGrpSpPr>
              <a:grpSpLocks/>
            </p:cNvGrpSpPr>
            <p:nvPr userDrawn="1"/>
          </p:nvGrpSpPr>
          <p:grpSpPr bwMode="auto">
            <a:xfrm>
              <a:off x="113" y="4020"/>
              <a:ext cx="1678" cy="227"/>
              <a:chOff x="113" y="4020"/>
              <a:chExt cx="1678" cy="227"/>
            </a:xfrm>
          </p:grpSpPr>
          <p:sp>
            <p:nvSpPr>
              <p:cNvPr id="17436" name="AutoShape 28"/>
              <p:cNvSpPr>
                <a:spLocks/>
              </p:cNvSpPr>
              <p:nvPr userDrawn="1"/>
            </p:nvSpPr>
            <p:spPr bwMode="auto">
              <a:xfrm>
                <a:off x="113" y="4020"/>
                <a:ext cx="45" cy="227"/>
              </a:xfrm>
              <a:prstGeom prst="leftBracket">
                <a:avLst>
                  <a:gd name="adj" fmla="val 42037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50800" prstMaterial="legacyMatte">
                <a:bevelT w="13500" h="13500" prst="angle"/>
                <a:bevelB w="13500" h="13500" prst="angle"/>
                <a:extrusionClr>
                  <a:schemeClr val="tx1"/>
                </a:extrusionClr>
                <a:contourClr>
                  <a:schemeClr val="tx1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rgbClr val="4F81BD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flatTx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fr-FR" altLang="fr-FR"/>
              </a:p>
            </p:txBody>
          </p:sp>
          <p:sp>
            <p:nvSpPr>
              <p:cNvPr id="17437" name="AutoShape 29"/>
              <p:cNvSpPr>
                <a:spLocks/>
              </p:cNvSpPr>
              <p:nvPr userDrawn="1"/>
            </p:nvSpPr>
            <p:spPr bwMode="auto">
              <a:xfrm rot="10800000">
                <a:off x="1746" y="4020"/>
                <a:ext cx="45" cy="227"/>
              </a:xfrm>
              <a:prstGeom prst="leftBracket">
                <a:avLst>
                  <a:gd name="adj" fmla="val 42037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50800" prstMaterial="legacyMatte">
                <a:bevelT w="13500" h="13500" prst="angle"/>
                <a:bevelB w="13500" h="13500" prst="angle"/>
                <a:extrusionClr>
                  <a:schemeClr val="tx1"/>
                </a:extrusionClr>
                <a:contourClr>
                  <a:schemeClr val="tx1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rgbClr val="4F81BD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  <p:txBody>
              <a:bodyPr>
                <a:flatTx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fr-FR" altLang="fr-FR"/>
              </a:p>
            </p:txBody>
          </p:sp>
        </p:grpSp>
        <p:sp>
          <p:nvSpPr>
            <p:cNvPr id="17435" name="Text Box 27"/>
            <p:cNvSpPr txBox="1">
              <a:spLocks noChangeArrowheads="1"/>
            </p:cNvSpPr>
            <p:nvPr userDrawn="1"/>
          </p:nvSpPr>
          <p:spPr bwMode="auto">
            <a:xfrm>
              <a:off x="249" y="4039"/>
              <a:ext cx="140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4F81BD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  <p:txBody>
            <a:bodyPr anchor="ctr" anchorCtr="1"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fr-FR" altLang="fr-FR" sz="1400">
                  <a:latin typeface="Times New Roman" panose="02020603050405020304" pitchFamily="18" charset="0"/>
                </a:rPr>
                <a:t>FOUILLET Adrien &amp; BEDEJUS Brice</a:t>
              </a:r>
            </a:p>
          </p:txBody>
        </p:sp>
      </p:grpSp>
      <p:grpSp>
        <p:nvGrpSpPr>
          <p:cNvPr id="17424" name="Group 16"/>
          <p:cNvGrpSpPr>
            <a:grpSpLocks/>
          </p:cNvGrpSpPr>
          <p:nvPr userDrawn="1"/>
        </p:nvGrpSpPr>
        <p:grpSpPr bwMode="auto">
          <a:xfrm>
            <a:off x="5651500" y="6308725"/>
            <a:ext cx="3240088" cy="360363"/>
            <a:chOff x="113" y="4020"/>
            <a:chExt cx="1678" cy="227"/>
          </a:xfrm>
        </p:grpSpPr>
        <p:grpSp>
          <p:nvGrpSpPr>
            <p:cNvPr id="17430" name="Group 22"/>
            <p:cNvGrpSpPr>
              <a:grpSpLocks/>
            </p:cNvGrpSpPr>
            <p:nvPr userDrawn="1"/>
          </p:nvGrpSpPr>
          <p:grpSpPr bwMode="auto">
            <a:xfrm>
              <a:off x="113" y="4020"/>
              <a:ext cx="1678" cy="227"/>
              <a:chOff x="113" y="4020"/>
              <a:chExt cx="1678" cy="227"/>
            </a:xfrm>
          </p:grpSpPr>
          <p:sp>
            <p:nvSpPr>
              <p:cNvPr id="17432" name="AutoShape 24"/>
              <p:cNvSpPr>
                <a:spLocks/>
              </p:cNvSpPr>
              <p:nvPr userDrawn="1"/>
            </p:nvSpPr>
            <p:spPr bwMode="auto">
              <a:xfrm>
                <a:off x="113" y="4020"/>
                <a:ext cx="45" cy="227"/>
              </a:xfrm>
              <a:prstGeom prst="leftBracket">
                <a:avLst>
                  <a:gd name="adj" fmla="val 42037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50800" prstMaterial="legacyMatte">
                <a:bevelT w="13500" h="13500" prst="angle"/>
                <a:bevelB w="13500" h="13500" prst="angle"/>
                <a:extrusionClr>
                  <a:schemeClr val="tx1"/>
                </a:extrusionClr>
                <a:contourClr>
                  <a:schemeClr val="tx1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rgbClr val="4F81BD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flatTx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fr-FR" altLang="fr-FR"/>
              </a:p>
            </p:txBody>
          </p:sp>
          <p:sp>
            <p:nvSpPr>
              <p:cNvPr id="17433" name="AutoShape 25"/>
              <p:cNvSpPr>
                <a:spLocks/>
              </p:cNvSpPr>
              <p:nvPr userDrawn="1"/>
            </p:nvSpPr>
            <p:spPr bwMode="auto">
              <a:xfrm rot="10800000">
                <a:off x="1746" y="4020"/>
                <a:ext cx="45" cy="227"/>
              </a:xfrm>
              <a:prstGeom prst="leftBracket">
                <a:avLst>
                  <a:gd name="adj" fmla="val 42037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50800" prstMaterial="legacyMatte">
                <a:bevelT w="13500" h="13500" prst="angle"/>
                <a:bevelB w="13500" h="13500" prst="angle"/>
                <a:extrusionClr>
                  <a:schemeClr val="tx1"/>
                </a:extrusionClr>
                <a:contourClr>
                  <a:schemeClr val="tx1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rgbClr val="4F81BD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  <p:txBody>
              <a:bodyPr>
                <a:flatTx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fr-FR" altLang="fr-FR"/>
              </a:p>
            </p:txBody>
          </p:sp>
        </p:grpSp>
        <p:sp>
          <p:nvSpPr>
            <p:cNvPr id="17431" name="Text Box 23"/>
            <p:cNvSpPr txBox="1">
              <a:spLocks noChangeArrowheads="1"/>
            </p:cNvSpPr>
            <p:nvPr userDrawn="1"/>
          </p:nvSpPr>
          <p:spPr bwMode="auto">
            <a:xfrm>
              <a:off x="249" y="4039"/>
              <a:ext cx="140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4F81BD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  <p:txBody>
            <a:bodyPr anchor="ctr" anchorCtr="1"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fr-FR" altLang="fr-FR" sz="1400">
                  <a:latin typeface="Times New Roman" panose="02020603050405020304" pitchFamily="18" charset="0"/>
                </a:rPr>
                <a:t>Licence Pro Plasturgie 2005-2006</a:t>
              </a:r>
            </a:p>
          </p:txBody>
        </p:sp>
      </p:grpSp>
      <p:sp>
        <p:nvSpPr>
          <p:cNvPr id="17425" name="Rectangle 17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  <a:endParaRPr lang="en-US" altLang="fr-FR" smtClean="0"/>
          </a:p>
        </p:txBody>
      </p:sp>
      <p:sp>
        <p:nvSpPr>
          <p:cNvPr id="17426" name="Rectangle 18"/>
          <p:cNvSpPr>
            <a:spLocks noGrp="1"/>
          </p:cNvSpPr>
          <p:nvPr>
            <p:ph type="body" idx="1"/>
          </p:nvPr>
        </p:nvSpPr>
        <p:spPr bwMode="auto">
          <a:xfrm>
            <a:off x="1500188" y="1935163"/>
            <a:ext cx="7186612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  <a:endParaRPr lang="en-US" altLang="fr-FR" smtClean="0"/>
          </a:p>
        </p:txBody>
      </p:sp>
      <p:sp>
        <p:nvSpPr>
          <p:cNvPr id="17427" name="Rectangle 19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17428" name="Rectangle 20"/>
          <p:cNvSpPr>
            <a:spLocks noGrp="1"/>
          </p:cNvSpPr>
          <p:nvPr>
            <p:ph type="ftr" sz="quarter" idx="3"/>
          </p:nvPr>
        </p:nvSpPr>
        <p:spPr bwMode="auto">
          <a:xfrm>
            <a:off x="2667000" y="6356350"/>
            <a:ext cx="440531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17429" name="Rectangle 21"/>
          <p:cNvSpPr>
            <a:spLocks noGrp="1"/>
          </p:cNvSpPr>
          <p:nvPr>
            <p:ph type="sldNum" sz="quarter" idx="4"/>
          </p:nvPr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443192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</p:sldLayoutIdLst>
  <p:hf sldNum="0" hdr="0"/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09D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09D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FFFFFF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AutoShape 2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/>
            <a:gdLst>
              <a:gd name="T0" fmla="*/ 9525 w 5772"/>
              <a:gd name="T1" fmla="*/ 3175 h 656"/>
              <a:gd name="T2" fmla="*/ 4035425 w 5772"/>
              <a:gd name="T3" fmla="*/ 0 h 656"/>
              <a:gd name="T4" fmla="*/ 6943725 w 5772"/>
              <a:gd name="T5" fmla="*/ 582613 h 656"/>
              <a:gd name="T6" fmla="*/ 9153525 w 5772"/>
              <a:gd name="T7" fmla="*/ 87313 h 656"/>
              <a:gd name="T8" fmla="*/ 9163050 w 5772"/>
              <a:gd name="T9" fmla="*/ 338138 h 656"/>
              <a:gd name="T10" fmla="*/ 6829425 w 5772"/>
              <a:gd name="T11" fmla="*/ 696913 h 656"/>
              <a:gd name="T12" fmla="*/ 2362200 w 5772"/>
              <a:gd name="T13" fmla="*/ 319088 h 656"/>
              <a:gd name="T14" fmla="*/ 0 w 5772"/>
              <a:gd name="T15" fmla="*/ 1041401 h 656"/>
              <a:gd name="T16" fmla="*/ 9525 w 5772"/>
              <a:gd name="T17" fmla="*/ 3175 h 65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5772"/>
              <a:gd name="T28" fmla="*/ 0 h 656"/>
              <a:gd name="T29" fmla="*/ 5772 w 5772"/>
              <a:gd name="T30" fmla="*/ 656 h 65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 rotWithShape="0">
            <a:gsLst>
              <a:gs pos="0">
                <a:srgbClr val="0079AF">
                  <a:alpha val="45000"/>
                </a:srgbClr>
              </a:gs>
              <a:gs pos="100000">
                <a:srgbClr val="00A6FB">
                  <a:alpha val="54999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8" name="AutoShape 3"/>
          <p:cNvGrpSpPr>
            <a:grpSpLocks/>
          </p:cNvGrpSpPr>
          <p:nvPr/>
        </p:nvGrpSpPr>
        <p:grpSpPr bwMode="auto">
          <a:xfrm>
            <a:off x="4383088" y="-6350"/>
            <a:ext cx="4760912" cy="603250"/>
            <a:chOff x="2761" y="-4"/>
            <a:chExt cx="2999" cy="380"/>
          </a:xfrm>
        </p:grpSpPr>
        <p:pic>
          <p:nvPicPr>
            <p:cNvPr id="18435" name="Picture 3"/>
            <p:cNvPicPr>
              <a:picLocks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1" y="-4"/>
              <a:ext cx="2999" cy="3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436" name="Text Box 4"/>
            <p:cNvSpPr txBox="1">
              <a:spLocks noChangeArrowheads="1"/>
            </p:cNvSpPr>
            <p:nvPr/>
          </p:nvSpPr>
          <p:spPr bwMode="auto">
            <a:xfrm>
              <a:off x="2760" y="-5"/>
              <a:ext cx="3000" cy="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fr-FR" altLang="fr-FR"/>
            </a:p>
          </p:txBody>
        </p:sp>
      </p:grpSp>
      <p:grpSp>
        <p:nvGrpSpPr>
          <p:cNvPr id="18438" name="Group 6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" y="2165"/>
            <a:chExt cx="91805" cy="6492"/>
          </a:xfrm>
        </p:grpSpPr>
        <p:grpSp>
          <p:nvGrpSpPr>
            <p:cNvPr id="12" name="Forme libre 11"/>
            <p:cNvGrpSpPr>
              <a:grpSpLocks/>
            </p:cNvGrpSpPr>
            <p:nvPr/>
          </p:nvGrpSpPr>
          <p:grpSpPr bwMode="auto">
            <a:xfrm>
              <a:off x="-60" y="-115"/>
              <a:ext cx="91317" cy="10509"/>
              <a:chOff x="-60" y="-243"/>
              <a:chExt cx="91318" cy="10485"/>
            </a:xfrm>
          </p:grpSpPr>
          <p:pic>
            <p:nvPicPr>
              <p:cNvPr id="18459" name="Forme libre 11"/>
              <p:cNvPicPr>
                <a:picLocks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-243"/>
                <a:ext cx="91317" cy="1048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8460" name="Text Box 28"/>
              <p:cNvSpPr txBox="1">
                <a:spLocks noChangeArrowheads="1"/>
              </p:cNvSpPr>
              <p:nvPr/>
            </p:nvSpPr>
            <p:spPr bwMode="auto">
              <a:xfrm rot="21435692">
                <a:off x="-292" y="4224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en-US" altLang="fr-FR"/>
              </a:p>
            </p:txBody>
          </p:sp>
        </p:grpSp>
        <p:grpSp>
          <p:nvGrpSpPr>
            <p:cNvPr id="13" name="Forme libre 12"/>
            <p:cNvGrpSpPr>
              <a:grpSpLocks/>
            </p:cNvGrpSpPr>
            <p:nvPr/>
          </p:nvGrpSpPr>
          <p:grpSpPr bwMode="auto">
            <a:xfrm>
              <a:off x="-60" y="617"/>
              <a:ext cx="91561" cy="9104"/>
              <a:chOff x="-60" y="487"/>
              <a:chExt cx="91561" cy="9083"/>
            </a:xfrm>
          </p:grpSpPr>
          <p:pic>
            <p:nvPicPr>
              <p:cNvPr id="18462" name="Forme libre 12"/>
              <p:cNvPicPr>
                <a:picLocks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487"/>
                <a:ext cx="91560" cy="908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8463" name="Text Box 31"/>
              <p:cNvSpPr txBox="1">
                <a:spLocks noChangeArrowheads="1"/>
              </p:cNvSpPr>
              <p:nvPr/>
            </p:nvSpPr>
            <p:spPr bwMode="auto">
              <a:xfrm rot="21435692">
                <a:off x="-217" y="4959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en-US" altLang="fr-FR"/>
              </a:p>
            </p:txBody>
          </p:sp>
        </p:grpSp>
      </p:grpSp>
      <p:pic>
        <p:nvPicPr>
          <p:cNvPr id="18439" name="Picture 13" descr="Logo_IUT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3" y="6215063"/>
            <a:ext cx="1893887" cy="53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440" name="AutoShape 8"/>
          <p:cNvSpPr>
            <a:spLocks/>
          </p:cNvSpPr>
          <p:nvPr/>
        </p:nvSpPr>
        <p:spPr bwMode="auto">
          <a:xfrm>
            <a:off x="0" y="2357438"/>
            <a:ext cx="1500188" cy="3000375"/>
          </a:xfrm>
          <a:prstGeom prst="rightBracket">
            <a:avLst>
              <a:gd name="adj" fmla="val 46787"/>
            </a:avLst>
          </a:prstGeom>
          <a:noFill/>
          <a:ln w="19050">
            <a:solidFill>
              <a:srgbClr val="0F6FC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endParaRPr lang="fr-FR" altLang="fr-FR"/>
          </a:p>
        </p:txBody>
      </p:sp>
      <p:pic>
        <p:nvPicPr>
          <p:cNvPr id="18441" name="Picture 61" descr="böj1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83"/>
          <a:stretch>
            <a:fillRect/>
          </a:stretch>
        </p:blipFill>
        <p:spPr bwMode="auto">
          <a:xfrm>
            <a:off x="5148263" y="41275"/>
            <a:ext cx="3960812" cy="454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42" name="Picture 62" descr="böj2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5"/>
          <a:stretch>
            <a:fillRect/>
          </a:stretch>
        </p:blipFill>
        <p:spPr bwMode="auto">
          <a:xfrm>
            <a:off x="0" y="908050"/>
            <a:ext cx="2095500" cy="5949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Box 63"/>
          <p:cNvSpPr txBox="1">
            <a:spLocks noChangeArrowheads="1"/>
          </p:cNvSpPr>
          <p:nvPr userDrawn="1"/>
        </p:nvSpPr>
        <p:spPr bwMode="auto">
          <a:xfrm rot="16200000">
            <a:off x="-2178050" y="3338513"/>
            <a:ext cx="49688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1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fr-FR" sz="2000" b="1">
                <a:latin typeface="Arial" charset="0"/>
              </a:rPr>
              <a:t>ANGLE DE CONTACT</a:t>
            </a:r>
          </a:p>
        </p:txBody>
      </p:sp>
      <p:sp>
        <p:nvSpPr>
          <p:cNvPr id="18444" name="Rectangle 12"/>
          <p:cNvSpPr>
            <a:spLocks noChangeArrowheads="1"/>
          </p:cNvSpPr>
          <p:nvPr userDrawn="1"/>
        </p:nvSpPr>
        <p:spPr bwMode="auto">
          <a:xfrm>
            <a:off x="34925" y="1588"/>
            <a:ext cx="9134475" cy="906462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wrap="none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endParaRPr lang="fr-FR" altLang="fr-FR" sz="2400"/>
          </a:p>
        </p:txBody>
      </p:sp>
      <p:sp>
        <p:nvSpPr>
          <p:cNvPr id="18445" name="Rectangle 13"/>
          <p:cNvSpPr>
            <a:spLocks noChangeArrowheads="1"/>
          </p:cNvSpPr>
          <p:nvPr userDrawn="1"/>
        </p:nvSpPr>
        <p:spPr bwMode="auto">
          <a:xfrm>
            <a:off x="6350" y="9525"/>
            <a:ext cx="1612900" cy="104298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wrap="none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fr-FR" altLang="fr-FR"/>
          </a:p>
        </p:txBody>
      </p:sp>
      <p:pic>
        <p:nvPicPr>
          <p:cNvPr id="18446" name="Picture 66" descr="log_IUT">
            <a:hlinkClick r:id="rId19"/>
          </p:cNvPr>
          <p:cNvPicPr>
            <a:picLocks noChangeAspect="1" noChangeArrowheads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8" y="44450"/>
            <a:ext cx="1585912" cy="93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447" name="Group 15"/>
          <p:cNvGrpSpPr>
            <a:grpSpLocks/>
          </p:cNvGrpSpPr>
          <p:nvPr userDrawn="1"/>
        </p:nvGrpSpPr>
        <p:grpSpPr bwMode="auto">
          <a:xfrm>
            <a:off x="179388" y="6308725"/>
            <a:ext cx="3600450" cy="360363"/>
            <a:chOff x="113" y="4020"/>
            <a:chExt cx="1678" cy="227"/>
          </a:xfrm>
        </p:grpSpPr>
        <p:grpSp>
          <p:nvGrpSpPr>
            <p:cNvPr id="18455" name="Group 23"/>
            <p:cNvGrpSpPr>
              <a:grpSpLocks/>
            </p:cNvGrpSpPr>
            <p:nvPr userDrawn="1"/>
          </p:nvGrpSpPr>
          <p:grpSpPr bwMode="auto">
            <a:xfrm>
              <a:off x="113" y="4020"/>
              <a:ext cx="1678" cy="227"/>
              <a:chOff x="113" y="4020"/>
              <a:chExt cx="1678" cy="227"/>
            </a:xfrm>
          </p:grpSpPr>
          <p:sp>
            <p:nvSpPr>
              <p:cNvPr id="18457" name="AutoShape 25"/>
              <p:cNvSpPr>
                <a:spLocks/>
              </p:cNvSpPr>
              <p:nvPr userDrawn="1"/>
            </p:nvSpPr>
            <p:spPr bwMode="auto">
              <a:xfrm>
                <a:off x="113" y="4020"/>
                <a:ext cx="45" cy="227"/>
              </a:xfrm>
              <a:prstGeom prst="leftBracket">
                <a:avLst>
                  <a:gd name="adj" fmla="val 42037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50800" prstMaterial="legacyMatte">
                <a:bevelT w="13500" h="13500" prst="angle"/>
                <a:bevelB w="13500" h="13500" prst="angle"/>
                <a:extrusionClr>
                  <a:schemeClr val="tx1"/>
                </a:extrusionClr>
                <a:contourClr>
                  <a:schemeClr val="tx1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rgbClr val="4F81BD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flatTx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fr-FR" altLang="fr-FR"/>
              </a:p>
            </p:txBody>
          </p:sp>
          <p:sp>
            <p:nvSpPr>
              <p:cNvPr id="18458" name="AutoShape 26"/>
              <p:cNvSpPr>
                <a:spLocks/>
              </p:cNvSpPr>
              <p:nvPr userDrawn="1"/>
            </p:nvSpPr>
            <p:spPr bwMode="auto">
              <a:xfrm rot="10800000">
                <a:off x="1746" y="4020"/>
                <a:ext cx="45" cy="227"/>
              </a:xfrm>
              <a:prstGeom prst="leftBracket">
                <a:avLst>
                  <a:gd name="adj" fmla="val 42037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50800" prstMaterial="legacyMatte">
                <a:bevelT w="13500" h="13500" prst="angle"/>
                <a:bevelB w="13500" h="13500" prst="angle"/>
                <a:extrusionClr>
                  <a:schemeClr val="tx1"/>
                </a:extrusionClr>
                <a:contourClr>
                  <a:schemeClr val="tx1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rgbClr val="4F81BD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  <p:txBody>
              <a:bodyPr>
                <a:flatTx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fr-FR" altLang="fr-FR"/>
              </a:p>
            </p:txBody>
          </p:sp>
        </p:grpSp>
        <p:sp>
          <p:nvSpPr>
            <p:cNvPr id="18456" name="Text Box 24"/>
            <p:cNvSpPr txBox="1">
              <a:spLocks noChangeArrowheads="1"/>
            </p:cNvSpPr>
            <p:nvPr userDrawn="1"/>
          </p:nvSpPr>
          <p:spPr bwMode="auto">
            <a:xfrm>
              <a:off x="249" y="4039"/>
              <a:ext cx="140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4F81BD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  <p:txBody>
            <a:bodyPr anchor="ctr" anchorCtr="1"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fr-FR" altLang="fr-FR" sz="1400">
                  <a:latin typeface="Times New Roman" panose="02020603050405020304" pitchFamily="18" charset="0"/>
                </a:rPr>
                <a:t>FOUILLET Adrien &amp; BEDEJUS Brice</a:t>
              </a:r>
            </a:p>
          </p:txBody>
        </p:sp>
      </p:grpSp>
      <p:grpSp>
        <p:nvGrpSpPr>
          <p:cNvPr id="18448" name="Group 16"/>
          <p:cNvGrpSpPr>
            <a:grpSpLocks/>
          </p:cNvGrpSpPr>
          <p:nvPr userDrawn="1"/>
        </p:nvGrpSpPr>
        <p:grpSpPr bwMode="auto">
          <a:xfrm>
            <a:off x="5651500" y="6308725"/>
            <a:ext cx="3240088" cy="360363"/>
            <a:chOff x="113" y="4020"/>
            <a:chExt cx="1678" cy="227"/>
          </a:xfrm>
        </p:grpSpPr>
        <p:grpSp>
          <p:nvGrpSpPr>
            <p:cNvPr id="18451" name="Group 19"/>
            <p:cNvGrpSpPr>
              <a:grpSpLocks/>
            </p:cNvGrpSpPr>
            <p:nvPr userDrawn="1"/>
          </p:nvGrpSpPr>
          <p:grpSpPr bwMode="auto">
            <a:xfrm>
              <a:off x="113" y="4020"/>
              <a:ext cx="1678" cy="227"/>
              <a:chOff x="113" y="4020"/>
              <a:chExt cx="1678" cy="227"/>
            </a:xfrm>
          </p:grpSpPr>
          <p:sp>
            <p:nvSpPr>
              <p:cNvPr id="18453" name="AutoShape 21"/>
              <p:cNvSpPr>
                <a:spLocks/>
              </p:cNvSpPr>
              <p:nvPr userDrawn="1"/>
            </p:nvSpPr>
            <p:spPr bwMode="auto">
              <a:xfrm>
                <a:off x="113" y="4020"/>
                <a:ext cx="45" cy="227"/>
              </a:xfrm>
              <a:prstGeom prst="leftBracket">
                <a:avLst>
                  <a:gd name="adj" fmla="val 42037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50800" prstMaterial="legacyMatte">
                <a:bevelT w="13500" h="13500" prst="angle"/>
                <a:bevelB w="13500" h="13500" prst="angle"/>
                <a:extrusionClr>
                  <a:schemeClr val="tx1"/>
                </a:extrusionClr>
                <a:contourClr>
                  <a:schemeClr val="tx1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rgbClr val="4F81BD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flatTx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fr-FR" altLang="fr-FR"/>
              </a:p>
            </p:txBody>
          </p:sp>
          <p:sp>
            <p:nvSpPr>
              <p:cNvPr id="18454" name="AutoShape 22"/>
              <p:cNvSpPr>
                <a:spLocks/>
              </p:cNvSpPr>
              <p:nvPr userDrawn="1"/>
            </p:nvSpPr>
            <p:spPr bwMode="auto">
              <a:xfrm rot="10800000">
                <a:off x="1746" y="4020"/>
                <a:ext cx="45" cy="227"/>
              </a:xfrm>
              <a:prstGeom prst="leftBracket">
                <a:avLst>
                  <a:gd name="adj" fmla="val 42037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50800" prstMaterial="legacyMatte">
                <a:bevelT w="13500" h="13500" prst="angle"/>
                <a:bevelB w="13500" h="13500" prst="angle"/>
                <a:extrusionClr>
                  <a:schemeClr val="tx1"/>
                </a:extrusionClr>
                <a:contourClr>
                  <a:schemeClr val="tx1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rgbClr val="4F81BD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  <p:txBody>
              <a:bodyPr>
                <a:flatTx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fr-FR" altLang="fr-FR"/>
              </a:p>
            </p:txBody>
          </p:sp>
        </p:grpSp>
        <p:sp>
          <p:nvSpPr>
            <p:cNvPr id="18452" name="Text Box 20"/>
            <p:cNvSpPr txBox="1">
              <a:spLocks noChangeArrowheads="1"/>
            </p:cNvSpPr>
            <p:nvPr userDrawn="1"/>
          </p:nvSpPr>
          <p:spPr bwMode="auto">
            <a:xfrm>
              <a:off x="249" y="4039"/>
              <a:ext cx="140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4F81BD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  <p:txBody>
            <a:bodyPr anchor="ctr" anchorCtr="1"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fr-FR" altLang="fr-FR" sz="1400">
                  <a:latin typeface="Times New Roman" panose="02020603050405020304" pitchFamily="18" charset="0"/>
                </a:rPr>
                <a:t>Licence Pro Plasturgie 2005-2006</a:t>
              </a:r>
            </a:p>
          </p:txBody>
        </p:sp>
      </p:grpSp>
      <p:sp>
        <p:nvSpPr>
          <p:cNvPr id="18449" name="Rectangle 17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  <a:endParaRPr lang="en-US" altLang="fr-FR" smtClean="0"/>
          </a:p>
        </p:txBody>
      </p:sp>
      <p:sp>
        <p:nvSpPr>
          <p:cNvPr id="18450" name="Rectangle 18"/>
          <p:cNvSpPr>
            <a:spLocks noGrp="1"/>
          </p:cNvSpPr>
          <p:nvPr>
            <p:ph type="body" idx="1"/>
          </p:nvPr>
        </p:nvSpPr>
        <p:spPr bwMode="auto">
          <a:xfrm>
            <a:off x="1500188" y="1935163"/>
            <a:ext cx="7186612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  <a:endParaRPr lang="en-US" altLang="fr-FR" smtClean="0"/>
          </a:p>
        </p:txBody>
      </p:sp>
    </p:spTree>
    <p:extLst>
      <p:ext uri="{BB962C8B-B14F-4D97-AF65-F5344CB8AC3E}">
        <p14:creationId xmlns:p14="http://schemas.microsoft.com/office/powerpoint/2010/main" val="592756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8" r:id="rId1"/>
    <p:sldLayoutId id="2147483949" r:id="rId2"/>
    <p:sldLayoutId id="2147483950" r:id="rId3"/>
    <p:sldLayoutId id="2147483951" r:id="rId4"/>
    <p:sldLayoutId id="2147483952" r:id="rId5"/>
    <p:sldLayoutId id="2147483953" r:id="rId6"/>
    <p:sldLayoutId id="2147483954" r:id="rId7"/>
    <p:sldLayoutId id="2147483955" r:id="rId8"/>
    <p:sldLayoutId id="2147483956" r:id="rId9"/>
    <p:sldLayoutId id="2147483957" r:id="rId10"/>
    <p:sldLayoutId id="2147483958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09D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09D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FFFFFF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AutoShape 2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/>
            <a:gdLst>
              <a:gd name="T0" fmla="*/ 9525 w 5772"/>
              <a:gd name="T1" fmla="*/ 3175 h 656"/>
              <a:gd name="T2" fmla="*/ 4035425 w 5772"/>
              <a:gd name="T3" fmla="*/ 0 h 656"/>
              <a:gd name="T4" fmla="*/ 6943725 w 5772"/>
              <a:gd name="T5" fmla="*/ 582613 h 656"/>
              <a:gd name="T6" fmla="*/ 9153525 w 5772"/>
              <a:gd name="T7" fmla="*/ 87313 h 656"/>
              <a:gd name="T8" fmla="*/ 9163050 w 5772"/>
              <a:gd name="T9" fmla="*/ 338138 h 656"/>
              <a:gd name="T10" fmla="*/ 6829425 w 5772"/>
              <a:gd name="T11" fmla="*/ 696913 h 656"/>
              <a:gd name="T12" fmla="*/ 2362200 w 5772"/>
              <a:gd name="T13" fmla="*/ 319088 h 656"/>
              <a:gd name="T14" fmla="*/ 0 w 5772"/>
              <a:gd name="T15" fmla="*/ 1041401 h 656"/>
              <a:gd name="T16" fmla="*/ 9525 w 5772"/>
              <a:gd name="T17" fmla="*/ 3175 h 65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5772"/>
              <a:gd name="T28" fmla="*/ 0 h 656"/>
              <a:gd name="T29" fmla="*/ 5772 w 5772"/>
              <a:gd name="T30" fmla="*/ 656 h 65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 rotWithShape="0">
            <a:gsLst>
              <a:gs pos="0">
                <a:srgbClr val="0079AF">
                  <a:alpha val="45000"/>
                </a:srgbClr>
              </a:gs>
              <a:gs pos="100000">
                <a:srgbClr val="00A6FB">
                  <a:alpha val="54999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8" name="AutoShape 3"/>
          <p:cNvGrpSpPr>
            <a:grpSpLocks/>
          </p:cNvGrpSpPr>
          <p:nvPr/>
        </p:nvGrpSpPr>
        <p:grpSpPr bwMode="auto">
          <a:xfrm>
            <a:off x="4383088" y="-6350"/>
            <a:ext cx="4760912" cy="603250"/>
            <a:chOff x="2761" y="-4"/>
            <a:chExt cx="2999" cy="380"/>
          </a:xfrm>
        </p:grpSpPr>
        <p:pic>
          <p:nvPicPr>
            <p:cNvPr id="19459" name="Picture 3"/>
            <p:cNvPicPr>
              <a:picLocks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1" y="-4"/>
              <a:ext cx="2999" cy="3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460" name="Text Box 4"/>
            <p:cNvSpPr txBox="1">
              <a:spLocks noChangeArrowheads="1"/>
            </p:cNvSpPr>
            <p:nvPr/>
          </p:nvSpPr>
          <p:spPr bwMode="auto">
            <a:xfrm>
              <a:off x="2760" y="-5"/>
              <a:ext cx="3000" cy="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fr-FR" altLang="fr-FR"/>
            </a:p>
          </p:txBody>
        </p:sp>
      </p:grpSp>
      <p:grpSp>
        <p:nvGrpSpPr>
          <p:cNvPr id="19462" name="Group 6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" y="2165"/>
            <a:chExt cx="91805" cy="6492"/>
          </a:xfrm>
        </p:grpSpPr>
        <p:grpSp>
          <p:nvGrpSpPr>
            <p:cNvPr id="12" name="Forme libre 11"/>
            <p:cNvGrpSpPr>
              <a:grpSpLocks/>
            </p:cNvGrpSpPr>
            <p:nvPr/>
          </p:nvGrpSpPr>
          <p:grpSpPr bwMode="auto">
            <a:xfrm>
              <a:off x="-60" y="-115"/>
              <a:ext cx="91317" cy="10509"/>
              <a:chOff x="-60" y="-243"/>
              <a:chExt cx="91318" cy="10485"/>
            </a:xfrm>
          </p:grpSpPr>
          <p:pic>
            <p:nvPicPr>
              <p:cNvPr id="19483" name="Forme libre 11"/>
              <p:cNvPicPr>
                <a:picLocks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-243"/>
                <a:ext cx="91317" cy="1048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9484" name="Text Box 28"/>
              <p:cNvSpPr txBox="1">
                <a:spLocks noChangeArrowheads="1"/>
              </p:cNvSpPr>
              <p:nvPr/>
            </p:nvSpPr>
            <p:spPr bwMode="auto">
              <a:xfrm rot="21435692">
                <a:off x="-292" y="4224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en-US" altLang="fr-FR"/>
              </a:p>
            </p:txBody>
          </p:sp>
        </p:grpSp>
        <p:grpSp>
          <p:nvGrpSpPr>
            <p:cNvPr id="13" name="Forme libre 12"/>
            <p:cNvGrpSpPr>
              <a:grpSpLocks/>
            </p:cNvGrpSpPr>
            <p:nvPr/>
          </p:nvGrpSpPr>
          <p:grpSpPr bwMode="auto">
            <a:xfrm>
              <a:off x="-60" y="617"/>
              <a:ext cx="91561" cy="9104"/>
              <a:chOff x="-60" y="487"/>
              <a:chExt cx="91561" cy="9083"/>
            </a:xfrm>
          </p:grpSpPr>
          <p:pic>
            <p:nvPicPr>
              <p:cNvPr id="19486" name="Forme libre 12"/>
              <p:cNvPicPr>
                <a:picLocks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487"/>
                <a:ext cx="91560" cy="908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9487" name="Text Box 31"/>
              <p:cNvSpPr txBox="1">
                <a:spLocks noChangeArrowheads="1"/>
              </p:cNvSpPr>
              <p:nvPr/>
            </p:nvSpPr>
            <p:spPr bwMode="auto">
              <a:xfrm rot="21435692">
                <a:off x="-217" y="4959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en-US" altLang="fr-FR"/>
              </a:p>
            </p:txBody>
          </p:sp>
        </p:grpSp>
      </p:grpSp>
      <p:pic>
        <p:nvPicPr>
          <p:cNvPr id="19463" name="Picture 13" descr="Logo_IUT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3" y="6215063"/>
            <a:ext cx="1893887" cy="53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464" name="AutoShape 8"/>
          <p:cNvSpPr>
            <a:spLocks/>
          </p:cNvSpPr>
          <p:nvPr/>
        </p:nvSpPr>
        <p:spPr bwMode="auto">
          <a:xfrm>
            <a:off x="0" y="2357438"/>
            <a:ext cx="1500188" cy="3000375"/>
          </a:xfrm>
          <a:prstGeom prst="rightBracket">
            <a:avLst>
              <a:gd name="adj" fmla="val 46787"/>
            </a:avLst>
          </a:prstGeom>
          <a:noFill/>
          <a:ln w="19050">
            <a:solidFill>
              <a:srgbClr val="0F6FC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endParaRPr lang="fr-FR" altLang="fr-FR"/>
          </a:p>
        </p:txBody>
      </p:sp>
      <p:pic>
        <p:nvPicPr>
          <p:cNvPr id="19465" name="Picture 61" descr="böj1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83"/>
          <a:stretch>
            <a:fillRect/>
          </a:stretch>
        </p:blipFill>
        <p:spPr bwMode="auto">
          <a:xfrm>
            <a:off x="5148263" y="41275"/>
            <a:ext cx="3960812" cy="454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6" name="Picture 62" descr="böj2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5"/>
          <a:stretch>
            <a:fillRect/>
          </a:stretch>
        </p:blipFill>
        <p:spPr bwMode="auto">
          <a:xfrm>
            <a:off x="0" y="908050"/>
            <a:ext cx="2095500" cy="5949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Box 63"/>
          <p:cNvSpPr txBox="1">
            <a:spLocks noChangeArrowheads="1"/>
          </p:cNvSpPr>
          <p:nvPr userDrawn="1"/>
        </p:nvSpPr>
        <p:spPr bwMode="auto">
          <a:xfrm rot="16200000">
            <a:off x="-2178050" y="3338513"/>
            <a:ext cx="49688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1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fr-FR" sz="2000" b="1">
                <a:latin typeface="Arial" charset="0"/>
              </a:rPr>
              <a:t>ANGLE DE CONTACT</a:t>
            </a:r>
          </a:p>
        </p:txBody>
      </p:sp>
      <p:sp>
        <p:nvSpPr>
          <p:cNvPr id="19468" name="Rectangle 12"/>
          <p:cNvSpPr>
            <a:spLocks noChangeArrowheads="1"/>
          </p:cNvSpPr>
          <p:nvPr userDrawn="1"/>
        </p:nvSpPr>
        <p:spPr bwMode="auto">
          <a:xfrm>
            <a:off x="34925" y="1588"/>
            <a:ext cx="9134475" cy="906462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wrap="none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endParaRPr lang="fr-FR" altLang="fr-FR" sz="2400"/>
          </a:p>
        </p:txBody>
      </p:sp>
      <p:sp>
        <p:nvSpPr>
          <p:cNvPr id="19469" name="Rectangle 13"/>
          <p:cNvSpPr>
            <a:spLocks noChangeArrowheads="1"/>
          </p:cNvSpPr>
          <p:nvPr userDrawn="1"/>
        </p:nvSpPr>
        <p:spPr bwMode="auto">
          <a:xfrm>
            <a:off x="6350" y="9525"/>
            <a:ext cx="1612900" cy="104298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wrap="none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fr-FR" altLang="fr-FR"/>
          </a:p>
        </p:txBody>
      </p:sp>
      <p:pic>
        <p:nvPicPr>
          <p:cNvPr id="19470" name="Picture 66" descr="log_IUT">
            <a:hlinkClick r:id="rId19"/>
          </p:cNvPr>
          <p:cNvPicPr>
            <a:picLocks noChangeAspect="1" noChangeArrowheads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8" y="44450"/>
            <a:ext cx="1585912" cy="93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9471" name="Group 15"/>
          <p:cNvGrpSpPr>
            <a:grpSpLocks/>
          </p:cNvGrpSpPr>
          <p:nvPr userDrawn="1"/>
        </p:nvGrpSpPr>
        <p:grpSpPr bwMode="auto">
          <a:xfrm>
            <a:off x="179388" y="6308725"/>
            <a:ext cx="3600450" cy="360363"/>
            <a:chOff x="113" y="4020"/>
            <a:chExt cx="1678" cy="227"/>
          </a:xfrm>
        </p:grpSpPr>
        <p:grpSp>
          <p:nvGrpSpPr>
            <p:cNvPr id="19479" name="Group 23"/>
            <p:cNvGrpSpPr>
              <a:grpSpLocks/>
            </p:cNvGrpSpPr>
            <p:nvPr userDrawn="1"/>
          </p:nvGrpSpPr>
          <p:grpSpPr bwMode="auto">
            <a:xfrm>
              <a:off x="113" y="4020"/>
              <a:ext cx="1678" cy="227"/>
              <a:chOff x="113" y="4020"/>
              <a:chExt cx="1678" cy="227"/>
            </a:xfrm>
          </p:grpSpPr>
          <p:sp>
            <p:nvSpPr>
              <p:cNvPr id="19481" name="AutoShape 25"/>
              <p:cNvSpPr>
                <a:spLocks/>
              </p:cNvSpPr>
              <p:nvPr userDrawn="1"/>
            </p:nvSpPr>
            <p:spPr bwMode="auto">
              <a:xfrm>
                <a:off x="113" y="4020"/>
                <a:ext cx="45" cy="227"/>
              </a:xfrm>
              <a:prstGeom prst="leftBracket">
                <a:avLst>
                  <a:gd name="adj" fmla="val 42037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50800" prstMaterial="legacyMatte">
                <a:bevelT w="13500" h="13500" prst="angle"/>
                <a:bevelB w="13500" h="13500" prst="angle"/>
                <a:extrusionClr>
                  <a:schemeClr val="tx1"/>
                </a:extrusionClr>
                <a:contourClr>
                  <a:schemeClr val="tx1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rgbClr val="4F81BD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flatTx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fr-FR" altLang="fr-FR"/>
              </a:p>
            </p:txBody>
          </p:sp>
          <p:sp>
            <p:nvSpPr>
              <p:cNvPr id="19482" name="AutoShape 26"/>
              <p:cNvSpPr>
                <a:spLocks/>
              </p:cNvSpPr>
              <p:nvPr userDrawn="1"/>
            </p:nvSpPr>
            <p:spPr bwMode="auto">
              <a:xfrm rot="10800000">
                <a:off x="1746" y="4020"/>
                <a:ext cx="45" cy="227"/>
              </a:xfrm>
              <a:prstGeom prst="leftBracket">
                <a:avLst>
                  <a:gd name="adj" fmla="val 42037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50800" prstMaterial="legacyMatte">
                <a:bevelT w="13500" h="13500" prst="angle"/>
                <a:bevelB w="13500" h="13500" prst="angle"/>
                <a:extrusionClr>
                  <a:schemeClr val="tx1"/>
                </a:extrusionClr>
                <a:contourClr>
                  <a:schemeClr val="tx1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rgbClr val="4F81BD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  <p:txBody>
              <a:bodyPr>
                <a:flatTx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fr-FR" altLang="fr-FR"/>
              </a:p>
            </p:txBody>
          </p:sp>
        </p:grpSp>
        <p:sp>
          <p:nvSpPr>
            <p:cNvPr id="19480" name="Text Box 24"/>
            <p:cNvSpPr txBox="1">
              <a:spLocks noChangeArrowheads="1"/>
            </p:cNvSpPr>
            <p:nvPr userDrawn="1"/>
          </p:nvSpPr>
          <p:spPr bwMode="auto">
            <a:xfrm>
              <a:off x="249" y="4039"/>
              <a:ext cx="140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4F81BD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  <p:txBody>
            <a:bodyPr anchor="ctr" anchorCtr="1"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fr-FR" altLang="fr-FR" sz="1400">
                  <a:latin typeface="Times New Roman" panose="02020603050405020304" pitchFamily="18" charset="0"/>
                </a:rPr>
                <a:t>FOUILLET Adrien &amp; BEDEJUS Brice</a:t>
              </a:r>
            </a:p>
          </p:txBody>
        </p:sp>
      </p:grpSp>
      <p:grpSp>
        <p:nvGrpSpPr>
          <p:cNvPr id="19472" name="Group 16"/>
          <p:cNvGrpSpPr>
            <a:grpSpLocks/>
          </p:cNvGrpSpPr>
          <p:nvPr userDrawn="1"/>
        </p:nvGrpSpPr>
        <p:grpSpPr bwMode="auto">
          <a:xfrm>
            <a:off x="5651500" y="6308725"/>
            <a:ext cx="3240088" cy="360363"/>
            <a:chOff x="113" y="4020"/>
            <a:chExt cx="1678" cy="227"/>
          </a:xfrm>
        </p:grpSpPr>
        <p:grpSp>
          <p:nvGrpSpPr>
            <p:cNvPr id="19475" name="Group 19"/>
            <p:cNvGrpSpPr>
              <a:grpSpLocks/>
            </p:cNvGrpSpPr>
            <p:nvPr userDrawn="1"/>
          </p:nvGrpSpPr>
          <p:grpSpPr bwMode="auto">
            <a:xfrm>
              <a:off x="113" y="4020"/>
              <a:ext cx="1678" cy="227"/>
              <a:chOff x="113" y="4020"/>
              <a:chExt cx="1678" cy="227"/>
            </a:xfrm>
          </p:grpSpPr>
          <p:sp>
            <p:nvSpPr>
              <p:cNvPr id="19477" name="AutoShape 21"/>
              <p:cNvSpPr>
                <a:spLocks/>
              </p:cNvSpPr>
              <p:nvPr userDrawn="1"/>
            </p:nvSpPr>
            <p:spPr bwMode="auto">
              <a:xfrm>
                <a:off x="113" y="4020"/>
                <a:ext cx="45" cy="227"/>
              </a:xfrm>
              <a:prstGeom prst="leftBracket">
                <a:avLst>
                  <a:gd name="adj" fmla="val 42037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50800" prstMaterial="legacyMatte">
                <a:bevelT w="13500" h="13500" prst="angle"/>
                <a:bevelB w="13500" h="13500" prst="angle"/>
                <a:extrusionClr>
                  <a:schemeClr val="tx1"/>
                </a:extrusionClr>
                <a:contourClr>
                  <a:schemeClr val="tx1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rgbClr val="4F81BD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flatTx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fr-FR" altLang="fr-FR"/>
              </a:p>
            </p:txBody>
          </p:sp>
          <p:sp>
            <p:nvSpPr>
              <p:cNvPr id="19478" name="AutoShape 22"/>
              <p:cNvSpPr>
                <a:spLocks/>
              </p:cNvSpPr>
              <p:nvPr userDrawn="1"/>
            </p:nvSpPr>
            <p:spPr bwMode="auto">
              <a:xfrm rot="10800000">
                <a:off x="1746" y="4020"/>
                <a:ext cx="45" cy="227"/>
              </a:xfrm>
              <a:prstGeom prst="leftBracket">
                <a:avLst>
                  <a:gd name="adj" fmla="val 42037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50800" prstMaterial="legacyMatte">
                <a:bevelT w="13500" h="13500" prst="angle"/>
                <a:bevelB w="13500" h="13500" prst="angle"/>
                <a:extrusionClr>
                  <a:schemeClr val="tx1"/>
                </a:extrusionClr>
                <a:contourClr>
                  <a:schemeClr val="tx1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rgbClr val="4F81BD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  <p:txBody>
              <a:bodyPr>
                <a:flatTx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fr-FR" altLang="fr-FR"/>
              </a:p>
            </p:txBody>
          </p:sp>
        </p:grpSp>
        <p:sp>
          <p:nvSpPr>
            <p:cNvPr id="19476" name="Text Box 20"/>
            <p:cNvSpPr txBox="1">
              <a:spLocks noChangeArrowheads="1"/>
            </p:cNvSpPr>
            <p:nvPr userDrawn="1"/>
          </p:nvSpPr>
          <p:spPr bwMode="auto">
            <a:xfrm>
              <a:off x="249" y="4039"/>
              <a:ext cx="140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4F81BD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  <p:txBody>
            <a:bodyPr anchor="ctr" anchorCtr="1"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fr-FR" altLang="fr-FR" sz="1400">
                  <a:latin typeface="Times New Roman" panose="02020603050405020304" pitchFamily="18" charset="0"/>
                </a:rPr>
                <a:t>Licence Pro Plasturgie 2005-2006</a:t>
              </a:r>
            </a:p>
          </p:txBody>
        </p:sp>
      </p:grpSp>
      <p:sp>
        <p:nvSpPr>
          <p:cNvPr id="19473" name="Rectangle 17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  <a:endParaRPr lang="en-US" altLang="fr-FR" smtClean="0"/>
          </a:p>
        </p:txBody>
      </p:sp>
      <p:sp>
        <p:nvSpPr>
          <p:cNvPr id="19474" name="Rectangle 18"/>
          <p:cNvSpPr>
            <a:spLocks noGrp="1"/>
          </p:cNvSpPr>
          <p:nvPr>
            <p:ph type="body" idx="1"/>
          </p:nvPr>
        </p:nvSpPr>
        <p:spPr bwMode="auto">
          <a:xfrm>
            <a:off x="1500188" y="1935163"/>
            <a:ext cx="7186612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  <a:endParaRPr lang="en-US" altLang="fr-FR" smtClean="0"/>
          </a:p>
        </p:txBody>
      </p:sp>
    </p:spTree>
    <p:extLst>
      <p:ext uri="{BB962C8B-B14F-4D97-AF65-F5344CB8AC3E}">
        <p14:creationId xmlns:p14="http://schemas.microsoft.com/office/powerpoint/2010/main" val="1509484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9" r:id="rId1"/>
    <p:sldLayoutId id="2147483960" r:id="rId2"/>
    <p:sldLayoutId id="2147483961" r:id="rId3"/>
    <p:sldLayoutId id="2147483962" r:id="rId4"/>
    <p:sldLayoutId id="2147483963" r:id="rId5"/>
    <p:sldLayoutId id="2147483964" r:id="rId6"/>
    <p:sldLayoutId id="2147483965" r:id="rId7"/>
    <p:sldLayoutId id="2147483966" r:id="rId8"/>
    <p:sldLayoutId id="2147483967" r:id="rId9"/>
    <p:sldLayoutId id="2147483968" r:id="rId10"/>
    <p:sldLayoutId id="2147483969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09D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09D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FFFFFF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</a:p>
        </p:txBody>
      </p:sp>
      <p:sp>
        <p:nvSpPr>
          <p:cNvPr id="2051" name="Rectangle 3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  <p:sp>
        <p:nvSpPr>
          <p:cNvPr id="2052" name="Rectangle 4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898989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2053" name="Rectangle 5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898989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2054" name="Rectangle 6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898989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112361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</p:sldLayoutIdLst>
  <p:hf sldNum="0" hdr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utoShape 2"/>
          <p:cNvSpPr>
            <a:spLocks/>
          </p:cNvSpPr>
          <p:nvPr/>
        </p:nvSpPr>
        <p:spPr bwMode="auto">
          <a:xfrm rot="420000" flipV="1">
            <a:off x="3165475" y="1108075"/>
            <a:ext cx="5257800" cy="4114800"/>
          </a:xfrm>
          <a:custGeom>
            <a:avLst/>
            <a:gdLst>
              <a:gd name="T0" fmla="*/ 5257800 w 5257800"/>
              <a:gd name="T1" fmla="*/ 2057400 h 4114800"/>
              <a:gd name="T2" fmla="*/ 2628900 w 5257800"/>
              <a:gd name="T3" fmla="*/ 4114800 h 4114800"/>
              <a:gd name="T4" fmla="*/ 0 w 5257800"/>
              <a:gd name="T5" fmla="*/ 2057400 h 4114800"/>
              <a:gd name="T6" fmla="*/ 2628900 w 5257800"/>
              <a:gd name="T7" fmla="*/ 0 h 41148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5257800"/>
              <a:gd name="T13" fmla="*/ 0 h 4114800"/>
              <a:gd name="T14" fmla="*/ 5182785 w 5257800"/>
              <a:gd name="T15" fmla="*/ 4114800 h 41148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257800" h="4114800">
                <a:moveTo>
                  <a:pt x="0" y="0"/>
                </a:moveTo>
                <a:lnTo>
                  <a:pt x="5107774" y="0"/>
                </a:lnTo>
                <a:lnTo>
                  <a:pt x="5257800" y="150026"/>
                </a:lnTo>
                <a:lnTo>
                  <a:pt x="5257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3175" cap="rnd">
            <a:solidFill>
              <a:srgbClr val="C0C0C0"/>
            </a:solidFill>
            <a:round/>
            <a:headEnd/>
            <a:tailEnd/>
          </a:ln>
          <a:effectLst>
            <a:outerShdw dist="38500" dir="7500041" sx="98500" sy="100079" kx="99984" algn="t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20483" name="AutoShape 3"/>
          <p:cNvSpPr>
            <a:spLocks noChangeArrowheads="1"/>
          </p:cNvSpPr>
          <p:nvPr/>
        </p:nvSpPr>
        <p:spPr bwMode="auto"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>
            <a:solidFill>
              <a:srgbClr val="FFFFFF"/>
            </a:solidFill>
            <a:bevel/>
            <a:headEnd/>
            <a:tailEnd/>
          </a:ln>
          <a:effectLst>
            <a:outerShdw dist="6351" dir="12900231" algn="tl" rotWithShape="0">
              <a:srgbClr val="000000">
                <a:alpha val="46999"/>
              </a:srgbClr>
            </a:outerShdw>
          </a:effectLst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endParaRPr lang="en-US" altLang="fr-FR">
              <a:solidFill>
                <a:srgbClr val="FFFFFF"/>
              </a:solidFill>
            </a:endParaRPr>
          </a:p>
        </p:txBody>
      </p:sp>
      <p:sp>
        <p:nvSpPr>
          <p:cNvPr id="20484" name="AutoShape 4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/>
            <a:gdLst>
              <a:gd name="T0" fmla="*/ 9525 w 5772"/>
              <a:gd name="T1" fmla="*/ 3175 h 656"/>
              <a:gd name="T2" fmla="*/ 4035425 w 5772"/>
              <a:gd name="T3" fmla="*/ 0 h 656"/>
              <a:gd name="T4" fmla="*/ 6943725 w 5772"/>
              <a:gd name="T5" fmla="*/ 582613 h 656"/>
              <a:gd name="T6" fmla="*/ 9153525 w 5772"/>
              <a:gd name="T7" fmla="*/ 87313 h 656"/>
              <a:gd name="T8" fmla="*/ 9163050 w 5772"/>
              <a:gd name="T9" fmla="*/ 338138 h 656"/>
              <a:gd name="T10" fmla="*/ 6829425 w 5772"/>
              <a:gd name="T11" fmla="*/ 696913 h 656"/>
              <a:gd name="T12" fmla="*/ 2362200 w 5772"/>
              <a:gd name="T13" fmla="*/ 319088 h 656"/>
              <a:gd name="T14" fmla="*/ 0 w 5772"/>
              <a:gd name="T15" fmla="*/ 1041400 h 656"/>
              <a:gd name="T16" fmla="*/ 9525 w 5772"/>
              <a:gd name="T17" fmla="*/ 3175 h 65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5772"/>
              <a:gd name="T28" fmla="*/ 0 h 656"/>
              <a:gd name="T29" fmla="*/ 5772 w 5772"/>
              <a:gd name="T30" fmla="*/ 656 h 65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 rotWithShape="0">
            <a:gsLst>
              <a:gs pos="0">
                <a:srgbClr val="0079AF">
                  <a:alpha val="45000"/>
                </a:srgbClr>
              </a:gs>
              <a:gs pos="100000">
                <a:srgbClr val="00A6FB">
                  <a:alpha val="54999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17" name="AutoShape 5"/>
          <p:cNvGrpSpPr>
            <a:grpSpLocks/>
          </p:cNvGrpSpPr>
          <p:nvPr/>
        </p:nvGrpSpPr>
        <p:grpSpPr bwMode="auto">
          <a:xfrm>
            <a:off x="4383088" y="6248400"/>
            <a:ext cx="4760912" cy="609600"/>
            <a:chOff x="2761" y="3936"/>
            <a:chExt cx="2999" cy="384"/>
          </a:xfrm>
        </p:grpSpPr>
        <p:pic>
          <p:nvPicPr>
            <p:cNvPr id="20485" name="Picture 5"/>
            <p:cNvPicPr>
              <a:picLocks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1" y="3936"/>
              <a:ext cx="2999" cy="3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486" name="Text Box 6"/>
            <p:cNvSpPr txBox="1">
              <a:spLocks noChangeArrowheads="1"/>
            </p:cNvSpPr>
            <p:nvPr/>
          </p:nvSpPr>
          <p:spPr bwMode="auto">
            <a:xfrm rot="10800000">
              <a:off x="2760" y="3918"/>
              <a:ext cx="3000" cy="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fr-FR" altLang="fr-FR"/>
            </a:p>
          </p:txBody>
        </p:sp>
      </p:grpSp>
      <p:sp>
        <p:nvSpPr>
          <p:cNvPr id="20488" name="Rectangle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  <a:endParaRPr lang="en-US" altLang="fr-FR" smtClean="0"/>
          </a:p>
        </p:txBody>
      </p:sp>
      <p:sp>
        <p:nvSpPr>
          <p:cNvPr id="20489" name="Rectangle 9"/>
          <p:cNvSpPr>
            <a:spLocks noGrp="1"/>
          </p:cNvSpPr>
          <p:nvPr>
            <p:ph type="body" idx="1"/>
          </p:nvPr>
        </p:nvSpPr>
        <p:spPr bwMode="auto">
          <a:xfrm>
            <a:off x="1500188" y="1935163"/>
            <a:ext cx="7186612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  <a:endParaRPr lang="en-US" altLang="fr-FR" smtClean="0"/>
          </a:p>
        </p:txBody>
      </p:sp>
    </p:spTree>
    <p:extLst>
      <p:ext uri="{BB962C8B-B14F-4D97-AF65-F5344CB8AC3E}">
        <p14:creationId xmlns:p14="http://schemas.microsoft.com/office/powerpoint/2010/main" val="347639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0" r:id="rId1"/>
    <p:sldLayoutId id="2147483971" r:id="rId2"/>
    <p:sldLayoutId id="2147483972" r:id="rId3"/>
    <p:sldLayoutId id="2147483973" r:id="rId4"/>
    <p:sldLayoutId id="2147483974" r:id="rId5"/>
    <p:sldLayoutId id="2147483975" r:id="rId6"/>
    <p:sldLayoutId id="2147483976" r:id="rId7"/>
    <p:sldLayoutId id="2147483977" r:id="rId8"/>
    <p:sldLayoutId id="2147483978" r:id="rId9"/>
    <p:sldLayoutId id="2147483979" r:id="rId10"/>
    <p:sldLayoutId id="2147483980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09D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09D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FFFFFF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utoShape 2"/>
          <p:cNvSpPr>
            <a:spLocks/>
          </p:cNvSpPr>
          <p:nvPr/>
        </p:nvSpPr>
        <p:spPr bwMode="auto">
          <a:xfrm rot="420000" flipV="1">
            <a:off x="3165475" y="1108075"/>
            <a:ext cx="5257800" cy="4114800"/>
          </a:xfrm>
          <a:custGeom>
            <a:avLst/>
            <a:gdLst>
              <a:gd name="T0" fmla="*/ 5257800 w 5257800"/>
              <a:gd name="T1" fmla="*/ 2057400 h 4114800"/>
              <a:gd name="T2" fmla="*/ 2628900 w 5257800"/>
              <a:gd name="T3" fmla="*/ 4114800 h 4114800"/>
              <a:gd name="T4" fmla="*/ 0 w 5257800"/>
              <a:gd name="T5" fmla="*/ 2057400 h 4114800"/>
              <a:gd name="T6" fmla="*/ 2628900 w 5257800"/>
              <a:gd name="T7" fmla="*/ 0 h 41148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5257800"/>
              <a:gd name="T13" fmla="*/ 0 h 4114800"/>
              <a:gd name="T14" fmla="*/ 5182785 w 5257800"/>
              <a:gd name="T15" fmla="*/ 4114800 h 41148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257800" h="4114800">
                <a:moveTo>
                  <a:pt x="0" y="0"/>
                </a:moveTo>
                <a:lnTo>
                  <a:pt x="5107774" y="0"/>
                </a:lnTo>
                <a:lnTo>
                  <a:pt x="5257800" y="150026"/>
                </a:lnTo>
                <a:lnTo>
                  <a:pt x="5257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3175" cap="rnd">
            <a:solidFill>
              <a:srgbClr val="C0C0C0"/>
            </a:solidFill>
            <a:round/>
            <a:headEnd/>
            <a:tailEnd/>
          </a:ln>
          <a:effectLst>
            <a:outerShdw dist="38500" dir="7500041" sx="98500" sy="100079" kx="99984" algn="t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21507" name="AutoShape 3"/>
          <p:cNvSpPr>
            <a:spLocks noChangeArrowheads="1"/>
          </p:cNvSpPr>
          <p:nvPr/>
        </p:nvSpPr>
        <p:spPr bwMode="auto"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>
            <a:solidFill>
              <a:srgbClr val="FFFFFF"/>
            </a:solidFill>
            <a:bevel/>
            <a:headEnd/>
            <a:tailEnd/>
          </a:ln>
          <a:effectLst>
            <a:outerShdw dist="6351" dir="12900231" algn="tl" rotWithShape="0">
              <a:srgbClr val="000000">
                <a:alpha val="46999"/>
              </a:srgbClr>
            </a:outerShdw>
          </a:effectLst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endParaRPr lang="en-US" altLang="fr-FR">
              <a:solidFill>
                <a:srgbClr val="FFFFFF"/>
              </a:solidFill>
            </a:endParaRPr>
          </a:p>
        </p:txBody>
      </p:sp>
      <p:sp>
        <p:nvSpPr>
          <p:cNvPr id="21508" name="AutoShape 4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/>
            <a:gdLst>
              <a:gd name="T0" fmla="*/ 9525 w 5772"/>
              <a:gd name="T1" fmla="*/ 3175 h 656"/>
              <a:gd name="T2" fmla="*/ 4035425 w 5772"/>
              <a:gd name="T3" fmla="*/ 0 h 656"/>
              <a:gd name="T4" fmla="*/ 6943725 w 5772"/>
              <a:gd name="T5" fmla="*/ 582613 h 656"/>
              <a:gd name="T6" fmla="*/ 9153525 w 5772"/>
              <a:gd name="T7" fmla="*/ 87313 h 656"/>
              <a:gd name="T8" fmla="*/ 9163050 w 5772"/>
              <a:gd name="T9" fmla="*/ 338138 h 656"/>
              <a:gd name="T10" fmla="*/ 6829425 w 5772"/>
              <a:gd name="T11" fmla="*/ 696913 h 656"/>
              <a:gd name="T12" fmla="*/ 2362200 w 5772"/>
              <a:gd name="T13" fmla="*/ 319088 h 656"/>
              <a:gd name="T14" fmla="*/ 0 w 5772"/>
              <a:gd name="T15" fmla="*/ 1041400 h 656"/>
              <a:gd name="T16" fmla="*/ 9525 w 5772"/>
              <a:gd name="T17" fmla="*/ 3175 h 65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5772"/>
              <a:gd name="T28" fmla="*/ 0 h 656"/>
              <a:gd name="T29" fmla="*/ 5772 w 5772"/>
              <a:gd name="T30" fmla="*/ 656 h 65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 rotWithShape="0">
            <a:gsLst>
              <a:gs pos="0">
                <a:srgbClr val="0079AF">
                  <a:alpha val="45000"/>
                </a:srgbClr>
              </a:gs>
              <a:gs pos="100000">
                <a:srgbClr val="00A6FB">
                  <a:alpha val="54999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17" name="AutoShape 5"/>
          <p:cNvGrpSpPr>
            <a:grpSpLocks/>
          </p:cNvGrpSpPr>
          <p:nvPr/>
        </p:nvGrpSpPr>
        <p:grpSpPr bwMode="auto">
          <a:xfrm>
            <a:off x="4383088" y="6248400"/>
            <a:ext cx="4760912" cy="609600"/>
            <a:chOff x="2761" y="3936"/>
            <a:chExt cx="2999" cy="384"/>
          </a:xfrm>
        </p:grpSpPr>
        <p:pic>
          <p:nvPicPr>
            <p:cNvPr id="21509" name="Picture 5"/>
            <p:cNvPicPr>
              <a:picLocks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1" y="3936"/>
              <a:ext cx="2999" cy="3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510" name="Text Box 6"/>
            <p:cNvSpPr txBox="1">
              <a:spLocks noChangeArrowheads="1"/>
            </p:cNvSpPr>
            <p:nvPr/>
          </p:nvSpPr>
          <p:spPr bwMode="auto">
            <a:xfrm rot="10800000">
              <a:off x="2760" y="3918"/>
              <a:ext cx="3000" cy="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fr-FR" altLang="fr-FR"/>
            </a:p>
          </p:txBody>
        </p:sp>
      </p:grpSp>
      <p:sp>
        <p:nvSpPr>
          <p:cNvPr id="21512" name="Rectangle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  <a:endParaRPr lang="en-US" altLang="fr-FR" smtClean="0"/>
          </a:p>
        </p:txBody>
      </p:sp>
      <p:sp>
        <p:nvSpPr>
          <p:cNvPr id="21513" name="Rectangle 9"/>
          <p:cNvSpPr>
            <a:spLocks noGrp="1"/>
          </p:cNvSpPr>
          <p:nvPr>
            <p:ph type="body" idx="1"/>
          </p:nvPr>
        </p:nvSpPr>
        <p:spPr bwMode="auto">
          <a:xfrm>
            <a:off x="1500188" y="1935163"/>
            <a:ext cx="7186612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  <a:endParaRPr lang="en-US" altLang="fr-FR" smtClean="0"/>
          </a:p>
        </p:txBody>
      </p:sp>
    </p:spTree>
    <p:extLst>
      <p:ext uri="{BB962C8B-B14F-4D97-AF65-F5344CB8AC3E}">
        <p14:creationId xmlns:p14="http://schemas.microsoft.com/office/powerpoint/2010/main" val="1312423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1" r:id="rId1"/>
    <p:sldLayoutId id="2147483982" r:id="rId2"/>
    <p:sldLayoutId id="2147483983" r:id="rId3"/>
    <p:sldLayoutId id="2147483984" r:id="rId4"/>
    <p:sldLayoutId id="2147483985" r:id="rId5"/>
    <p:sldLayoutId id="2147483986" r:id="rId6"/>
    <p:sldLayoutId id="2147483987" r:id="rId7"/>
    <p:sldLayoutId id="2147483988" r:id="rId8"/>
    <p:sldLayoutId id="2147483989" r:id="rId9"/>
    <p:sldLayoutId id="2147483990" r:id="rId10"/>
    <p:sldLayoutId id="2147483991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09D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09D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FFFFFF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AutoShape 2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/>
            <a:gdLst>
              <a:gd name="T0" fmla="*/ 9525 w 5772"/>
              <a:gd name="T1" fmla="*/ 3175 h 656"/>
              <a:gd name="T2" fmla="*/ 4035425 w 5772"/>
              <a:gd name="T3" fmla="*/ 0 h 656"/>
              <a:gd name="T4" fmla="*/ 6943725 w 5772"/>
              <a:gd name="T5" fmla="*/ 582613 h 656"/>
              <a:gd name="T6" fmla="*/ 9153525 w 5772"/>
              <a:gd name="T7" fmla="*/ 87313 h 656"/>
              <a:gd name="T8" fmla="*/ 9163050 w 5772"/>
              <a:gd name="T9" fmla="*/ 338138 h 656"/>
              <a:gd name="T10" fmla="*/ 6829425 w 5772"/>
              <a:gd name="T11" fmla="*/ 696913 h 656"/>
              <a:gd name="T12" fmla="*/ 2362200 w 5772"/>
              <a:gd name="T13" fmla="*/ 319088 h 656"/>
              <a:gd name="T14" fmla="*/ 0 w 5772"/>
              <a:gd name="T15" fmla="*/ 1041401 h 656"/>
              <a:gd name="T16" fmla="*/ 9525 w 5772"/>
              <a:gd name="T17" fmla="*/ 3175 h 65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5772"/>
              <a:gd name="T28" fmla="*/ 0 h 656"/>
              <a:gd name="T29" fmla="*/ 5772 w 5772"/>
              <a:gd name="T30" fmla="*/ 656 h 65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 rotWithShape="0">
            <a:gsLst>
              <a:gs pos="0">
                <a:srgbClr val="0079AF">
                  <a:alpha val="45000"/>
                </a:srgbClr>
              </a:gs>
              <a:gs pos="100000">
                <a:srgbClr val="00A6FB">
                  <a:alpha val="54999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8" name="AutoShape 3"/>
          <p:cNvGrpSpPr>
            <a:grpSpLocks/>
          </p:cNvGrpSpPr>
          <p:nvPr/>
        </p:nvGrpSpPr>
        <p:grpSpPr bwMode="auto">
          <a:xfrm>
            <a:off x="4383088" y="-6350"/>
            <a:ext cx="4760912" cy="603250"/>
            <a:chOff x="2761" y="-4"/>
            <a:chExt cx="2999" cy="380"/>
          </a:xfrm>
        </p:grpSpPr>
        <p:pic>
          <p:nvPicPr>
            <p:cNvPr id="22531" name="Picture 3"/>
            <p:cNvPicPr>
              <a:picLocks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1" y="-4"/>
              <a:ext cx="2999" cy="3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532" name="Text Box 4"/>
            <p:cNvSpPr txBox="1">
              <a:spLocks noChangeArrowheads="1"/>
            </p:cNvSpPr>
            <p:nvPr/>
          </p:nvSpPr>
          <p:spPr bwMode="auto">
            <a:xfrm>
              <a:off x="2760" y="-5"/>
              <a:ext cx="3000" cy="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fr-FR" altLang="fr-FR"/>
            </a:p>
          </p:txBody>
        </p:sp>
      </p:grpSp>
      <p:grpSp>
        <p:nvGrpSpPr>
          <p:cNvPr id="22534" name="Group 6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" y="2165"/>
            <a:chExt cx="91805" cy="6492"/>
          </a:xfrm>
        </p:grpSpPr>
        <p:grpSp>
          <p:nvGrpSpPr>
            <p:cNvPr id="12" name="Forme libre 11"/>
            <p:cNvGrpSpPr>
              <a:grpSpLocks/>
            </p:cNvGrpSpPr>
            <p:nvPr/>
          </p:nvGrpSpPr>
          <p:grpSpPr bwMode="auto">
            <a:xfrm>
              <a:off x="-60" y="-115"/>
              <a:ext cx="91317" cy="10509"/>
              <a:chOff x="-60" y="-243"/>
              <a:chExt cx="91318" cy="10485"/>
            </a:xfrm>
          </p:grpSpPr>
          <p:pic>
            <p:nvPicPr>
              <p:cNvPr id="22543" name="Forme libre 11"/>
              <p:cNvPicPr>
                <a:picLocks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-243"/>
                <a:ext cx="91317" cy="1048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2544" name="Text Box 16"/>
              <p:cNvSpPr txBox="1">
                <a:spLocks noChangeArrowheads="1"/>
              </p:cNvSpPr>
              <p:nvPr/>
            </p:nvSpPr>
            <p:spPr bwMode="auto">
              <a:xfrm rot="21435692">
                <a:off x="-292" y="4224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en-US" altLang="fr-FR"/>
              </a:p>
            </p:txBody>
          </p:sp>
        </p:grpSp>
        <p:grpSp>
          <p:nvGrpSpPr>
            <p:cNvPr id="13" name="Forme libre 12"/>
            <p:cNvGrpSpPr>
              <a:grpSpLocks/>
            </p:cNvGrpSpPr>
            <p:nvPr/>
          </p:nvGrpSpPr>
          <p:grpSpPr bwMode="auto">
            <a:xfrm>
              <a:off x="-60" y="617"/>
              <a:ext cx="91561" cy="9104"/>
              <a:chOff x="-60" y="487"/>
              <a:chExt cx="91561" cy="9083"/>
            </a:xfrm>
          </p:grpSpPr>
          <p:pic>
            <p:nvPicPr>
              <p:cNvPr id="22546" name="Forme libre 12"/>
              <p:cNvPicPr>
                <a:picLocks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487"/>
                <a:ext cx="91560" cy="908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2547" name="Text Box 19"/>
              <p:cNvSpPr txBox="1">
                <a:spLocks noChangeArrowheads="1"/>
              </p:cNvSpPr>
              <p:nvPr/>
            </p:nvSpPr>
            <p:spPr bwMode="auto">
              <a:xfrm rot="21435692">
                <a:off x="-217" y="4959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en-US" altLang="fr-FR"/>
              </a:p>
            </p:txBody>
          </p:sp>
        </p:grpSp>
      </p:grpSp>
      <p:pic>
        <p:nvPicPr>
          <p:cNvPr id="22535" name="Picture 13" descr="Logo_IUT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3" y="6215063"/>
            <a:ext cx="1893887" cy="53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536" name="AutoShape 8"/>
          <p:cNvSpPr>
            <a:spLocks/>
          </p:cNvSpPr>
          <p:nvPr/>
        </p:nvSpPr>
        <p:spPr bwMode="auto">
          <a:xfrm>
            <a:off x="0" y="2357438"/>
            <a:ext cx="1500188" cy="3000375"/>
          </a:xfrm>
          <a:prstGeom prst="rightBracket">
            <a:avLst>
              <a:gd name="adj" fmla="val 46787"/>
            </a:avLst>
          </a:prstGeom>
          <a:noFill/>
          <a:ln w="19050">
            <a:solidFill>
              <a:srgbClr val="0F6FC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endParaRPr lang="fr-FR" altLang="fr-FR"/>
          </a:p>
        </p:txBody>
      </p:sp>
      <p:sp>
        <p:nvSpPr>
          <p:cNvPr id="22537" name="Rectangle 9"/>
          <p:cNvSpPr>
            <a:spLocks noChangeArrowheads="1"/>
          </p:cNvSpPr>
          <p:nvPr/>
        </p:nvSpPr>
        <p:spPr bwMode="auto">
          <a:xfrm>
            <a:off x="0" y="2565400"/>
            <a:ext cx="1619250" cy="289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fr-FR" altLang="fr-FR" sz="1400"/>
              <a:t>1/ Principe</a:t>
            </a:r>
          </a:p>
          <a:p>
            <a:r>
              <a:rPr lang="fr-FR" altLang="fr-FR" sz="1400"/>
              <a:t>2/ Tension superficielle</a:t>
            </a:r>
          </a:p>
          <a:p>
            <a:r>
              <a:rPr lang="fr-FR" altLang="fr-FR" sz="1400"/>
              <a:t>3/ Energie de surface</a:t>
            </a:r>
          </a:p>
          <a:p>
            <a:r>
              <a:rPr lang="fr-FR" altLang="fr-FR" sz="1400"/>
              <a:t>4/ Théorie, données extraites</a:t>
            </a:r>
          </a:p>
          <a:p>
            <a:r>
              <a:rPr lang="fr-FR" altLang="fr-FR" sz="1400"/>
              <a:t>5/ Applications</a:t>
            </a:r>
          </a:p>
          <a:p>
            <a:r>
              <a:rPr lang="fr-FR" altLang="fr-FR" sz="1400"/>
              <a:t>6/ Exemples d’appareils</a:t>
            </a:r>
          </a:p>
          <a:p>
            <a:r>
              <a:rPr lang="fr-FR" altLang="fr-FR" sz="1400"/>
              <a:t>7/ Lexique</a:t>
            </a:r>
          </a:p>
          <a:p>
            <a:r>
              <a:rPr lang="fr-FR" altLang="fr-FR" sz="1400"/>
              <a:t>8/ Sources</a:t>
            </a:r>
          </a:p>
          <a:p>
            <a:endParaRPr lang="fr-FR" altLang="fr-FR" sz="1400"/>
          </a:p>
        </p:txBody>
      </p:sp>
      <p:sp>
        <p:nvSpPr>
          <p:cNvPr id="22538" name="Rectangle 10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  <a:endParaRPr lang="en-US" altLang="fr-FR" smtClean="0"/>
          </a:p>
        </p:txBody>
      </p:sp>
      <p:sp>
        <p:nvSpPr>
          <p:cNvPr id="22539" name="Rectangle 11"/>
          <p:cNvSpPr>
            <a:spLocks noGrp="1"/>
          </p:cNvSpPr>
          <p:nvPr>
            <p:ph type="body" idx="1"/>
          </p:nvPr>
        </p:nvSpPr>
        <p:spPr bwMode="auto">
          <a:xfrm>
            <a:off x="1500188" y="1935163"/>
            <a:ext cx="7186612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  <a:endParaRPr lang="en-US" altLang="fr-FR" smtClean="0"/>
          </a:p>
        </p:txBody>
      </p:sp>
      <p:sp>
        <p:nvSpPr>
          <p:cNvPr id="22540" name="Rectangle 12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22541" name="Rectangle 13"/>
          <p:cNvSpPr>
            <a:spLocks noGrp="1"/>
          </p:cNvSpPr>
          <p:nvPr>
            <p:ph type="ftr" sz="quarter" idx="3"/>
          </p:nvPr>
        </p:nvSpPr>
        <p:spPr bwMode="auto">
          <a:xfrm>
            <a:off x="2667000" y="6356350"/>
            <a:ext cx="440531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22542" name="Rectangle 14"/>
          <p:cNvSpPr>
            <a:spLocks noGrp="1"/>
          </p:cNvSpPr>
          <p:nvPr>
            <p:ph type="sldNum" sz="quarter" idx="4"/>
          </p:nvPr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647011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2" r:id="rId1"/>
    <p:sldLayoutId id="2147483993" r:id="rId2"/>
    <p:sldLayoutId id="2147483994" r:id="rId3"/>
    <p:sldLayoutId id="2147483995" r:id="rId4"/>
    <p:sldLayoutId id="2147483996" r:id="rId5"/>
    <p:sldLayoutId id="2147483997" r:id="rId6"/>
    <p:sldLayoutId id="2147483998" r:id="rId7"/>
    <p:sldLayoutId id="2147483999" r:id="rId8"/>
    <p:sldLayoutId id="2147484000" r:id="rId9"/>
    <p:sldLayoutId id="2147484001" r:id="rId10"/>
    <p:sldLayoutId id="2147484002" r:id="rId11"/>
  </p:sldLayoutIdLst>
  <p:hf sldNum="0" hdr="0"/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09D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09D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FFFFFF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/>
            <a:gdLst>
              <a:gd name="T0" fmla="*/ 9525 w 5772"/>
              <a:gd name="T1" fmla="*/ 3175 h 656"/>
              <a:gd name="T2" fmla="*/ 4035425 w 5772"/>
              <a:gd name="T3" fmla="*/ 0 h 656"/>
              <a:gd name="T4" fmla="*/ 6943725 w 5772"/>
              <a:gd name="T5" fmla="*/ 582613 h 656"/>
              <a:gd name="T6" fmla="*/ 9153525 w 5772"/>
              <a:gd name="T7" fmla="*/ 87313 h 656"/>
              <a:gd name="T8" fmla="*/ 9163050 w 5772"/>
              <a:gd name="T9" fmla="*/ 338138 h 656"/>
              <a:gd name="T10" fmla="*/ 6829425 w 5772"/>
              <a:gd name="T11" fmla="*/ 696913 h 656"/>
              <a:gd name="T12" fmla="*/ 2362200 w 5772"/>
              <a:gd name="T13" fmla="*/ 319088 h 656"/>
              <a:gd name="T14" fmla="*/ 0 w 5772"/>
              <a:gd name="T15" fmla="*/ 1041401 h 656"/>
              <a:gd name="T16" fmla="*/ 9525 w 5772"/>
              <a:gd name="T17" fmla="*/ 3175 h 65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5772"/>
              <a:gd name="T28" fmla="*/ 0 h 656"/>
              <a:gd name="T29" fmla="*/ 5772 w 5772"/>
              <a:gd name="T30" fmla="*/ 656 h 65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 rotWithShape="0">
            <a:gsLst>
              <a:gs pos="0">
                <a:srgbClr val="0079AF">
                  <a:alpha val="45000"/>
                </a:srgbClr>
              </a:gs>
              <a:gs pos="100000">
                <a:srgbClr val="00A6FB">
                  <a:alpha val="54999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8" name="AutoShape 3"/>
          <p:cNvGrpSpPr>
            <a:grpSpLocks/>
          </p:cNvGrpSpPr>
          <p:nvPr/>
        </p:nvGrpSpPr>
        <p:grpSpPr bwMode="auto">
          <a:xfrm>
            <a:off x="4383088" y="-6350"/>
            <a:ext cx="4760912" cy="603250"/>
            <a:chOff x="2761" y="-4"/>
            <a:chExt cx="2999" cy="380"/>
          </a:xfrm>
        </p:grpSpPr>
        <p:pic>
          <p:nvPicPr>
            <p:cNvPr id="23555" name="Picture 3"/>
            <p:cNvPicPr>
              <a:picLocks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1" y="-4"/>
              <a:ext cx="2999" cy="3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556" name="Text Box 4"/>
            <p:cNvSpPr txBox="1">
              <a:spLocks noChangeArrowheads="1"/>
            </p:cNvSpPr>
            <p:nvPr/>
          </p:nvSpPr>
          <p:spPr bwMode="auto">
            <a:xfrm>
              <a:off x="2760" y="-5"/>
              <a:ext cx="3000" cy="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fr-FR" altLang="fr-FR"/>
            </a:p>
          </p:txBody>
        </p:sp>
      </p:grpSp>
      <p:grpSp>
        <p:nvGrpSpPr>
          <p:cNvPr id="23558" name="Group 6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" y="2165"/>
            <a:chExt cx="91805" cy="6492"/>
          </a:xfrm>
        </p:grpSpPr>
        <p:grpSp>
          <p:nvGrpSpPr>
            <p:cNvPr id="12" name="Forme libre 11"/>
            <p:cNvGrpSpPr>
              <a:grpSpLocks/>
            </p:cNvGrpSpPr>
            <p:nvPr/>
          </p:nvGrpSpPr>
          <p:grpSpPr bwMode="auto">
            <a:xfrm>
              <a:off x="-60" y="-115"/>
              <a:ext cx="91317" cy="10509"/>
              <a:chOff x="-60" y="-243"/>
              <a:chExt cx="91318" cy="10485"/>
            </a:xfrm>
          </p:grpSpPr>
          <p:pic>
            <p:nvPicPr>
              <p:cNvPr id="23567" name="Forme libre 11"/>
              <p:cNvPicPr>
                <a:picLocks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-243"/>
                <a:ext cx="91317" cy="1048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3568" name="Text Box 16"/>
              <p:cNvSpPr txBox="1">
                <a:spLocks noChangeArrowheads="1"/>
              </p:cNvSpPr>
              <p:nvPr/>
            </p:nvSpPr>
            <p:spPr bwMode="auto">
              <a:xfrm rot="21435692">
                <a:off x="-292" y="4224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en-US" altLang="fr-FR"/>
              </a:p>
            </p:txBody>
          </p:sp>
        </p:grpSp>
        <p:grpSp>
          <p:nvGrpSpPr>
            <p:cNvPr id="13" name="Forme libre 12"/>
            <p:cNvGrpSpPr>
              <a:grpSpLocks/>
            </p:cNvGrpSpPr>
            <p:nvPr/>
          </p:nvGrpSpPr>
          <p:grpSpPr bwMode="auto">
            <a:xfrm>
              <a:off x="-60" y="617"/>
              <a:ext cx="91561" cy="9104"/>
              <a:chOff x="-60" y="487"/>
              <a:chExt cx="91561" cy="9083"/>
            </a:xfrm>
          </p:grpSpPr>
          <p:pic>
            <p:nvPicPr>
              <p:cNvPr id="23570" name="Forme libre 12"/>
              <p:cNvPicPr>
                <a:picLocks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487"/>
                <a:ext cx="91560" cy="908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3571" name="Text Box 19"/>
              <p:cNvSpPr txBox="1">
                <a:spLocks noChangeArrowheads="1"/>
              </p:cNvSpPr>
              <p:nvPr/>
            </p:nvSpPr>
            <p:spPr bwMode="auto">
              <a:xfrm rot="21435692">
                <a:off x="-217" y="4959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en-US" altLang="fr-FR"/>
              </a:p>
            </p:txBody>
          </p:sp>
        </p:grpSp>
      </p:grpSp>
      <p:pic>
        <p:nvPicPr>
          <p:cNvPr id="23559" name="Picture 13" descr="Logo_IUT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3" y="6215063"/>
            <a:ext cx="1893887" cy="53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560" name="AutoShape 8"/>
          <p:cNvSpPr>
            <a:spLocks/>
          </p:cNvSpPr>
          <p:nvPr/>
        </p:nvSpPr>
        <p:spPr bwMode="auto">
          <a:xfrm>
            <a:off x="0" y="2357438"/>
            <a:ext cx="1500188" cy="3000375"/>
          </a:xfrm>
          <a:prstGeom prst="rightBracket">
            <a:avLst>
              <a:gd name="adj" fmla="val 46787"/>
            </a:avLst>
          </a:prstGeom>
          <a:noFill/>
          <a:ln w="19050">
            <a:solidFill>
              <a:srgbClr val="0F6FC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endParaRPr lang="fr-FR" altLang="fr-FR"/>
          </a:p>
        </p:txBody>
      </p:sp>
      <p:sp>
        <p:nvSpPr>
          <p:cNvPr id="23561" name="Rectangle 9"/>
          <p:cNvSpPr>
            <a:spLocks noChangeArrowheads="1"/>
          </p:cNvSpPr>
          <p:nvPr userDrawn="1"/>
        </p:nvSpPr>
        <p:spPr bwMode="auto">
          <a:xfrm>
            <a:off x="0" y="2565400"/>
            <a:ext cx="1619250" cy="267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fr-FR" altLang="fr-FR" sz="1400"/>
              <a:t>1/ Principe</a:t>
            </a:r>
          </a:p>
          <a:p>
            <a:r>
              <a:rPr lang="fr-FR" altLang="fr-FR" sz="1400"/>
              <a:t>2/ Tension superficielle</a:t>
            </a:r>
          </a:p>
          <a:p>
            <a:r>
              <a:rPr lang="fr-FR" altLang="fr-FR" sz="1400"/>
              <a:t>3/ Energie de surface</a:t>
            </a:r>
          </a:p>
          <a:p>
            <a:r>
              <a:rPr lang="fr-FR" altLang="fr-FR" sz="1400"/>
              <a:t>4/ Théorie, données extraites</a:t>
            </a:r>
          </a:p>
          <a:p>
            <a:r>
              <a:rPr lang="fr-FR" altLang="fr-FR" sz="1400"/>
              <a:t>5/ Applications</a:t>
            </a:r>
          </a:p>
          <a:p>
            <a:r>
              <a:rPr lang="fr-FR" altLang="fr-FR" sz="1400"/>
              <a:t>6/ Exemples d’appareils</a:t>
            </a:r>
          </a:p>
          <a:p>
            <a:r>
              <a:rPr lang="fr-FR" altLang="fr-FR" sz="1400"/>
              <a:t>7/ Lexique</a:t>
            </a:r>
          </a:p>
          <a:p>
            <a:r>
              <a:rPr lang="fr-FR" altLang="fr-FR" sz="1400"/>
              <a:t>8/ Sources</a:t>
            </a:r>
          </a:p>
        </p:txBody>
      </p:sp>
      <p:sp>
        <p:nvSpPr>
          <p:cNvPr id="23562" name="Rectangle 10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  <a:endParaRPr lang="en-US" altLang="fr-FR" smtClean="0"/>
          </a:p>
        </p:txBody>
      </p:sp>
      <p:sp>
        <p:nvSpPr>
          <p:cNvPr id="23563" name="Rectangle 11"/>
          <p:cNvSpPr>
            <a:spLocks noGrp="1"/>
          </p:cNvSpPr>
          <p:nvPr>
            <p:ph type="body" idx="1"/>
          </p:nvPr>
        </p:nvSpPr>
        <p:spPr bwMode="auto">
          <a:xfrm>
            <a:off x="1500188" y="1935163"/>
            <a:ext cx="7186612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  <a:endParaRPr lang="en-US" altLang="fr-FR" smtClean="0"/>
          </a:p>
        </p:txBody>
      </p:sp>
      <p:sp>
        <p:nvSpPr>
          <p:cNvPr id="23564" name="Rectangle 12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23565" name="Rectangle 13"/>
          <p:cNvSpPr>
            <a:spLocks noGrp="1"/>
          </p:cNvSpPr>
          <p:nvPr>
            <p:ph type="ftr" sz="quarter" idx="3"/>
          </p:nvPr>
        </p:nvSpPr>
        <p:spPr bwMode="auto">
          <a:xfrm>
            <a:off x="2667000" y="6356350"/>
            <a:ext cx="440531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23566" name="Rectangle 14"/>
          <p:cNvSpPr>
            <a:spLocks noGrp="1"/>
          </p:cNvSpPr>
          <p:nvPr>
            <p:ph type="sldNum" sz="quarter" idx="4"/>
          </p:nvPr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2345601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3" r:id="rId1"/>
    <p:sldLayoutId id="2147484004" r:id="rId2"/>
    <p:sldLayoutId id="2147484005" r:id="rId3"/>
    <p:sldLayoutId id="2147484006" r:id="rId4"/>
    <p:sldLayoutId id="2147484007" r:id="rId5"/>
    <p:sldLayoutId id="2147484008" r:id="rId6"/>
    <p:sldLayoutId id="2147484009" r:id="rId7"/>
    <p:sldLayoutId id="2147484010" r:id="rId8"/>
    <p:sldLayoutId id="2147484011" r:id="rId9"/>
    <p:sldLayoutId id="2147484012" r:id="rId10"/>
    <p:sldLayoutId id="2147484013" r:id="rId11"/>
  </p:sldLayoutIdLst>
  <p:hf sldNum="0" hdr="0"/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09D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09D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FFFFFF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AutoShape 2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/>
            <a:gdLst>
              <a:gd name="T0" fmla="*/ 9525 w 5772"/>
              <a:gd name="T1" fmla="*/ 3175 h 656"/>
              <a:gd name="T2" fmla="*/ 4035425 w 5772"/>
              <a:gd name="T3" fmla="*/ 0 h 656"/>
              <a:gd name="T4" fmla="*/ 6943725 w 5772"/>
              <a:gd name="T5" fmla="*/ 582613 h 656"/>
              <a:gd name="T6" fmla="*/ 9153525 w 5772"/>
              <a:gd name="T7" fmla="*/ 87313 h 656"/>
              <a:gd name="T8" fmla="*/ 9163050 w 5772"/>
              <a:gd name="T9" fmla="*/ 338138 h 656"/>
              <a:gd name="T10" fmla="*/ 6829425 w 5772"/>
              <a:gd name="T11" fmla="*/ 696913 h 656"/>
              <a:gd name="T12" fmla="*/ 2362200 w 5772"/>
              <a:gd name="T13" fmla="*/ 319088 h 656"/>
              <a:gd name="T14" fmla="*/ 0 w 5772"/>
              <a:gd name="T15" fmla="*/ 1041401 h 656"/>
              <a:gd name="T16" fmla="*/ 9525 w 5772"/>
              <a:gd name="T17" fmla="*/ 3175 h 65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5772"/>
              <a:gd name="T28" fmla="*/ 0 h 656"/>
              <a:gd name="T29" fmla="*/ 5772 w 5772"/>
              <a:gd name="T30" fmla="*/ 656 h 65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 rotWithShape="0">
            <a:gsLst>
              <a:gs pos="0">
                <a:srgbClr val="0079AF">
                  <a:alpha val="45000"/>
                </a:srgbClr>
              </a:gs>
              <a:gs pos="100000">
                <a:srgbClr val="00A6FB">
                  <a:alpha val="54999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8" name="AutoShape 3"/>
          <p:cNvGrpSpPr>
            <a:grpSpLocks/>
          </p:cNvGrpSpPr>
          <p:nvPr/>
        </p:nvGrpSpPr>
        <p:grpSpPr bwMode="auto">
          <a:xfrm>
            <a:off x="4383088" y="-6350"/>
            <a:ext cx="4760912" cy="603250"/>
            <a:chOff x="2761" y="-4"/>
            <a:chExt cx="2999" cy="380"/>
          </a:xfrm>
        </p:grpSpPr>
        <p:pic>
          <p:nvPicPr>
            <p:cNvPr id="24579" name="Picture 3"/>
            <p:cNvPicPr>
              <a:picLocks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1" y="-4"/>
              <a:ext cx="2999" cy="3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580" name="Text Box 4"/>
            <p:cNvSpPr txBox="1">
              <a:spLocks noChangeArrowheads="1"/>
            </p:cNvSpPr>
            <p:nvPr/>
          </p:nvSpPr>
          <p:spPr bwMode="auto">
            <a:xfrm>
              <a:off x="2760" y="-5"/>
              <a:ext cx="3000" cy="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fr-FR" altLang="fr-FR"/>
            </a:p>
          </p:txBody>
        </p:sp>
      </p:grpSp>
      <p:grpSp>
        <p:nvGrpSpPr>
          <p:cNvPr id="24582" name="Group 6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" y="2165"/>
            <a:chExt cx="91805" cy="6492"/>
          </a:xfrm>
        </p:grpSpPr>
        <p:grpSp>
          <p:nvGrpSpPr>
            <p:cNvPr id="12" name="Forme libre 11"/>
            <p:cNvGrpSpPr>
              <a:grpSpLocks/>
            </p:cNvGrpSpPr>
            <p:nvPr/>
          </p:nvGrpSpPr>
          <p:grpSpPr bwMode="auto">
            <a:xfrm>
              <a:off x="-60" y="-115"/>
              <a:ext cx="91317" cy="10509"/>
              <a:chOff x="-60" y="-243"/>
              <a:chExt cx="91318" cy="10485"/>
            </a:xfrm>
          </p:grpSpPr>
          <p:pic>
            <p:nvPicPr>
              <p:cNvPr id="24587" name="Forme libre 11"/>
              <p:cNvPicPr>
                <a:picLocks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-243"/>
                <a:ext cx="91317" cy="1048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4588" name="Text Box 12"/>
              <p:cNvSpPr txBox="1">
                <a:spLocks noChangeArrowheads="1"/>
              </p:cNvSpPr>
              <p:nvPr/>
            </p:nvSpPr>
            <p:spPr bwMode="auto">
              <a:xfrm rot="21435692">
                <a:off x="-292" y="4224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en-US" altLang="fr-FR"/>
              </a:p>
            </p:txBody>
          </p:sp>
        </p:grpSp>
        <p:grpSp>
          <p:nvGrpSpPr>
            <p:cNvPr id="13" name="Forme libre 12"/>
            <p:cNvGrpSpPr>
              <a:grpSpLocks/>
            </p:cNvGrpSpPr>
            <p:nvPr/>
          </p:nvGrpSpPr>
          <p:grpSpPr bwMode="auto">
            <a:xfrm>
              <a:off x="-60" y="617"/>
              <a:ext cx="91561" cy="9104"/>
              <a:chOff x="-60" y="487"/>
              <a:chExt cx="91561" cy="9083"/>
            </a:xfrm>
          </p:grpSpPr>
          <p:pic>
            <p:nvPicPr>
              <p:cNvPr id="24590" name="Forme libre 12"/>
              <p:cNvPicPr>
                <a:picLocks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487"/>
                <a:ext cx="91560" cy="908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4591" name="Text Box 15"/>
              <p:cNvSpPr txBox="1">
                <a:spLocks noChangeArrowheads="1"/>
              </p:cNvSpPr>
              <p:nvPr/>
            </p:nvSpPr>
            <p:spPr bwMode="auto">
              <a:xfrm rot="21435692">
                <a:off x="-217" y="4959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en-US" altLang="fr-FR"/>
              </a:p>
            </p:txBody>
          </p:sp>
        </p:grpSp>
      </p:grpSp>
      <p:pic>
        <p:nvPicPr>
          <p:cNvPr id="24583" name="Picture 13" descr="Logo_IUT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3" y="6215063"/>
            <a:ext cx="1893887" cy="53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584" name="AutoShape 8"/>
          <p:cNvSpPr>
            <a:spLocks/>
          </p:cNvSpPr>
          <p:nvPr/>
        </p:nvSpPr>
        <p:spPr bwMode="auto">
          <a:xfrm>
            <a:off x="0" y="2357438"/>
            <a:ext cx="1500188" cy="3000375"/>
          </a:xfrm>
          <a:prstGeom prst="rightBracket">
            <a:avLst>
              <a:gd name="adj" fmla="val 46787"/>
            </a:avLst>
          </a:prstGeom>
          <a:noFill/>
          <a:ln w="19050">
            <a:solidFill>
              <a:srgbClr val="0F6FC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endParaRPr lang="fr-FR" altLang="fr-FR"/>
          </a:p>
        </p:txBody>
      </p:sp>
      <p:sp>
        <p:nvSpPr>
          <p:cNvPr id="24585" name="Rectangle 9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  <a:endParaRPr lang="en-US" altLang="fr-FR" smtClean="0"/>
          </a:p>
        </p:txBody>
      </p:sp>
      <p:sp>
        <p:nvSpPr>
          <p:cNvPr id="24586" name="Rectangle 10"/>
          <p:cNvSpPr>
            <a:spLocks noGrp="1"/>
          </p:cNvSpPr>
          <p:nvPr>
            <p:ph type="body" idx="1"/>
          </p:nvPr>
        </p:nvSpPr>
        <p:spPr bwMode="auto">
          <a:xfrm>
            <a:off x="1500188" y="1935163"/>
            <a:ext cx="7186612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  <a:endParaRPr lang="en-US" altLang="fr-FR" smtClean="0"/>
          </a:p>
        </p:txBody>
      </p:sp>
    </p:spTree>
    <p:extLst>
      <p:ext uri="{BB962C8B-B14F-4D97-AF65-F5344CB8AC3E}">
        <p14:creationId xmlns:p14="http://schemas.microsoft.com/office/powerpoint/2010/main" val="503068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4" r:id="rId1"/>
    <p:sldLayoutId id="2147484015" r:id="rId2"/>
    <p:sldLayoutId id="2147484016" r:id="rId3"/>
    <p:sldLayoutId id="2147484017" r:id="rId4"/>
    <p:sldLayoutId id="2147484018" r:id="rId5"/>
    <p:sldLayoutId id="2147484019" r:id="rId6"/>
    <p:sldLayoutId id="2147484020" r:id="rId7"/>
    <p:sldLayoutId id="2147484021" r:id="rId8"/>
    <p:sldLayoutId id="2147484022" r:id="rId9"/>
    <p:sldLayoutId id="2147484023" r:id="rId10"/>
    <p:sldLayoutId id="2147484024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09D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09D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FFFFFF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AutoShape 2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/>
            <a:gdLst>
              <a:gd name="T0" fmla="*/ 9525 w 5772"/>
              <a:gd name="T1" fmla="*/ 3175 h 656"/>
              <a:gd name="T2" fmla="*/ 4035425 w 5772"/>
              <a:gd name="T3" fmla="*/ 0 h 656"/>
              <a:gd name="T4" fmla="*/ 6943725 w 5772"/>
              <a:gd name="T5" fmla="*/ 582613 h 656"/>
              <a:gd name="T6" fmla="*/ 9153525 w 5772"/>
              <a:gd name="T7" fmla="*/ 87313 h 656"/>
              <a:gd name="T8" fmla="*/ 9163050 w 5772"/>
              <a:gd name="T9" fmla="*/ 338138 h 656"/>
              <a:gd name="T10" fmla="*/ 6829425 w 5772"/>
              <a:gd name="T11" fmla="*/ 696913 h 656"/>
              <a:gd name="T12" fmla="*/ 2362200 w 5772"/>
              <a:gd name="T13" fmla="*/ 319088 h 656"/>
              <a:gd name="T14" fmla="*/ 0 w 5772"/>
              <a:gd name="T15" fmla="*/ 1041401 h 656"/>
              <a:gd name="T16" fmla="*/ 9525 w 5772"/>
              <a:gd name="T17" fmla="*/ 3175 h 65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5772"/>
              <a:gd name="T28" fmla="*/ 0 h 656"/>
              <a:gd name="T29" fmla="*/ 5772 w 5772"/>
              <a:gd name="T30" fmla="*/ 656 h 65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 rotWithShape="0">
            <a:gsLst>
              <a:gs pos="0">
                <a:srgbClr val="0079AF">
                  <a:alpha val="45000"/>
                </a:srgbClr>
              </a:gs>
              <a:gs pos="100000">
                <a:srgbClr val="00A6FB">
                  <a:alpha val="54999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8" name="AutoShape 3"/>
          <p:cNvGrpSpPr>
            <a:grpSpLocks/>
          </p:cNvGrpSpPr>
          <p:nvPr/>
        </p:nvGrpSpPr>
        <p:grpSpPr bwMode="auto">
          <a:xfrm>
            <a:off x="4383088" y="-6350"/>
            <a:ext cx="4760912" cy="603250"/>
            <a:chOff x="2761" y="-4"/>
            <a:chExt cx="2999" cy="380"/>
          </a:xfrm>
        </p:grpSpPr>
        <p:pic>
          <p:nvPicPr>
            <p:cNvPr id="25603" name="Picture 3"/>
            <p:cNvPicPr>
              <a:picLocks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1" y="-4"/>
              <a:ext cx="2999" cy="3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604" name="Text Box 4"/>
            <p:cNvSpPr txBox="1">
              <a:spLocks noChangeArrowheads="1"/>
            </p:cNvSpPr>
            <p:nvPr/>
          </p:nvSpPr>
          <p:spPr bwMode="auto">
            <a:xfrm>
              <a:off x="2760" y="-5"/>
              <a:ext cx="3000" cy="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fr-FR" altLang="fr-FR"/>
            </a:p>
          </p:txBody>
        </p:sp>
      </p:grpSp>
      <p:grpSp>
        <p:nvGrpSpPr>
          <p:cNvPr id="25606" name="Group 6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" y="2165"/>
            <a:chExt cx="91805" cy="6492"/>
          </a:xfrm>
        </p:grpSpPr>
        <p:grpSp>
          <p:nvGrpSpPr>
            <p:cNvPr id="12" name="Forme libre 11"/>
            <p:cNvGrpSpPr>
              <a:grpSpLocks/>
            </p:cNvGrpSpPr>
            <p:nvPr/>
          </p:nvGrpSpPr>
          <p:grpSpPr bwMode="auto">
            <a:xfrm>
              <a:off x="-60" y="-115"/>
              <a:ext cx="91317" cy="10509"/>
              <a:chOff x="-60" y="-243"/>
              <a:chExt cx="91318" cy="10485"/>
            </a:xfrm>
          </p:grpSpPr>
          <p:pic>
            <p:nvPicPr>
              <p:cNvPr id="25611" name="Forme libre 11"/>
              <p:cNvPicPr>
                <a:picLocks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-243"/>
                <a:ext cx="91317" cy="1048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5612" name="Text Box 12"/>
              <p:cNvSpPr txBox="1">
                <a:spLocks noChangeArrowheads="1"/>
              </p:cNvSpPr>
              <p:nvPr/>
            </p:nvSpPr>
            <p:spPr bwMode="auto">
              <a:xfrm rot="21435692">
                <a:off x="-292" y="4224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en-US" altLang="fr-FR"/>
              </a:p>
            </p:txBody>
          </p:sp>
        </p:grpSp>
        <p:grpSp>
          <p:nvGrpSpPr>
            <p:cNvPr id="13" name="Forme libre 12"/>
            <p:cNvGrpSpPr>
              <a:grpSpLocks/>
            </p:cNvGrpSpPr>
            <p:nvPr/>
          </p:nvGrpSpPr>
          <p:grpSpPr bwMode="auto">
            <a:xfrm>
              <a:off x="-60" y="617"/>
              <a:ext cx="91561" cy="9104"/>
              <a:chOff x="-60" y="487"/>
              <a:chExt cx="91561" cy="9083"/>
            </a:xfrm>
          </p:grpSpPr>
          <p:pic>
            <p:nvPicPr>
              <p:cNvPr id="25614" name="Forme libre 12"/>
              <p:cNvPicPr>
                <a:picLocks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487"/>
                <a:ext cx="91560" cy="908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5615" name="Text Box 15"/>
              <p:cNvSpPr txBox="1">
                <a:spLocks noChangeArrowheads="1"/>
              </p:cNvSpPr>
              <p:nvPr/>
            </p:nvSpPr>
            <p:spPr bwMode="auto">
              <a:xfrm rot="21435692">
                <a:off x="-217" y="4959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en-US" altLang="fr-FR"/>
              </a:p>
            </p:txBody>
          </p:sp>
        </p:grpSp>
      </p:grpSp>
      <p:pic>
        <p:nvPicPr>
          <p:cNvPr id="25607" name="Picture 13" descr="Logo_IUT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3" y="6215063"/>
            <a:ext cx="1893887" cy="53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608" name="AutoShape 8"/>
          <p:cNvSpPr>
            <a:spLocks/>
          </p:cNvSpPr>
          <p:nvPr/>
        </p:nvSpPr>
        <p:spPr bwMode="auto">
          <a:xfrm>
            <a:off x="0" y="2357438"/>
            <a:ext cx="1500188" cy="3000375"/>
          </a:xfrm>
          <a:prstGeom prst="rightBracket">
            <a:avLst>
              <a:gd name="adj" fmla="val 46787"/>
            </a:avLst>
          </a:prstGeom>
          <a:noFill/>
          <a:ln w="19050">
            <a:solidFill>
              <a:srgbClr val="0F6FC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endParaRPr lang="fr-FR" altLang="fr-FR"/>
          </a:p>
        </p:txBody>
      </p:sp>
      <p:sp>
        <p:nvSpPr>
          <p:cNvPr id="25609" name="Rectangle 9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  <a:endParaRPr lang="en-US" altLang="fr-FR" smtClean="0"/>
          </a:p>
        </p:txBody>
      </p:sp>
      <p:sp>
        <p:nvSpPr>
          <p:cNvPr id="25610" name="Rectangle 10"/>
          <p:cNvSpPr>
            <a:spLocks noGrp="1"/>
          </p:cNvSpPr>
          <p:nvPr>
            <p:ph type="body" idx="1"/>
          </p:nvPr>
        </p:nvSpPr>
        <p:spPr bwMode="auto">
          <a:xfrm>
            <a:off x="1500188" y="1935163"/>
            <a:ext cx="7186612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  <a:endParaRPr lang="en-US" altLang="fr-FR" smtClean="0"/>
          </a:p>
        </p:txBody>
      </p:sp>
    </p:spTree>
    <p:extLst>
      <p:ext uri="{BB962C8B-B14F-4D97-AF65-F5344CB8AC3E}">
        <p14:creationId xmlns:p14="http://schemas.microsoft.com/office/powerpoint/2010/main" val="2298679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5" r:id="rId1"/>
    <p:sldLayoutId id="2147484026" r:id="rId2"/>
    <p:sldLayoutId id="2147484027" r:id="rId3"/>
    <p:sldLayoutId id="2147484028" r:id="rId4"/>
    <p:sldLayoutId id="2147484029" r:id="rId5"/>
    <p:sldLayoutId id="2147484030" r:id="rId6"/>
    <p:sldLayoutId id="2147484031" r:id="rId7"/>
    <p:sldLayoutId id="2147484032" r:id="rId8"/>
    <p:sldLayoutId id="2147484033" r:id="rId9"/>
    <p:sldLayoutId id="2147484034" r:id="rId10"/>
    <p:sldLayoutId id="2147484035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09D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09D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FFFFFF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altLang="fr-FR" smtClean="0"/>
              <a:t>10/03/2010</a:t>
            </a:r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8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altLang="fr-FR" smtClean="0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altLang="fr-FR" smtClean="0"/>
              <a:t>‹N°›</a:t>
            </a:r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539558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1" r:id="rId1"/>
    <p:sldLayoutId id="2147484062" r:id="rId2"/>
    <p:sldLayoutId id="2147484063" r:id="rId3"/>
    <p:sldLayoutId id="2147484064" r:id="rId4"/>
    <p:sldLayoutId id="2147484065" r:id="rId5"/>
    <p:sldLayoutId id="2147484066" r:id="rId6"/>
    <p:sldLayoutId id="2147484067" r:id="rId7"/>
    <p:sldLayoutId id="2147484068" r:id="rId8"/>
    <p:sldLayoutId id="2147484069" r:id="rId9"/>
    <p:sldLayoutId id="2147484070" r:id="rId10"/>
    <p:sldLayoutId id="2147484071" r:id="rId11"/>
  </p:sldLayoutIdLst>
  <p:hf sldNum="0"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utoShape 2"/>
          <p:cNvSpPr>
            <a:spLocks/>
          </p:cNvSpPr>
          <p:nvPr/>
        </p:nvSpPr>
        <p:spPr bwMode="auto">
          <a:xfrm rot="420000" flipV="1">
            <a:off x="3165475" y="1108075"/>
            <a:ext cx="5257800" cy="4114800"/>
          </a:xfrm>
          <a:custGeom>
            <a:avLst/>
            <a:gdLst>
              <a:gd name="T0" fmla="*/ 5257800 w 5257800"/>
              <a:gd name="T1" fmla="*/ 2057400 h 4114800"/>
              <a:gd name="T2" fmla="*/ 2628900 w 5257800"/>
              <a:gd name="T3" fmla="*/ 4114800 h 4114800"/>
              <a:gd name="T4" fmla="*/ 0 w 5257800"/>
              <a:gd name="T5" fmla="*/ 2057400 h 4114800"/>
              <a:gd name="T6" fmla="*/ 2628900 w 5257800"/>
              <a:gd name="T7" fmla="*/ 0 h 41148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5257800"/>
              <a:gd name="T13" fmla="*/ 0 h 4114800"/>
              <a:gd name="T14" fmla="*/ 5182785 w 5257800"/>
              <a:gd name="T15" fmla="*/ 4114800 h 41148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257800" h="4114800">
                <a:moveTo>
                  <a:pt x="0" y="0"/>
                </a:moveTo>
                <a:lnTo>
                  <a:pt x="5107774" y="0"/>
                </a:lnTo>
                <a:lnTo>
                  <a:pt x="5257800" y="150026"/>
                </a:lnTo>
                <a:lnTo>
                  <a:pt x="5257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3175" cap="rnd">
            <a:solidFill>
              <a:srgbClr val="C0C0C0"/>
            </a:solidFill>
            <a:round/>
            <a:headEnd/>
            <a:tailEnd/>
          </a:ln>
          <a:effectLst>
            <a:outerShdw dist="38500" dir="7500041" sx="98500" sy="100079" kx="99984" algn="t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3075" name="AutoShape 3"/>
          <p:cNvSpPr>
            <a:spLocks noChangeArrowheads="1"/>
          </p:cNvSpPr>
          <p:nvPr/>
        </p:nvSpPr>
        <p:spPr bwMode="auto"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>
            <a:solidFill>
              <a:srgbClr val="FFFFFF"/>
            </a:solidFill>
            <a:bevel/>
            <a:headEnd/>
            <a:tailEnd/>
          </a:ln>
          <a:effectLst>
            <a:outerShdw dist="6351" dir="12900231" algn="tl" rotWithShape="0">
              <a:srgbClr val="000000">
                <a:alpha val="46999"/>
              </a:srgbClr>
            </a:outerShdw>
          </a:effectLst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endParaRPr lang="en-US" altLang="fr-FR">
              <a:solidFill>
                <a:srgbClr val="FFFFFF"/>
              </a:solidFill>
            </a:endParaRPr>
          </a:p>
        </p:txBody>
      </p:sp>
      <p:sp>
        <p:nvSpPr>
          <p:cNvPr id="3076" name="AutoShape 4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/>
            <a:gdLst>
              <a:gd name="T0" fmla="*/ 9525 w 5772"/>
              <a:gd name="T1" fmla="*/ 3175 h 656"/>
              <a:gd name="T2" fmla="*/ 4035425 w 5772"/>
              <a:gd name="T3" fmla="*/ 0 h 656"/>
              <a:gd name="T4" fmla="*/ 6943725 w 5772"/>
              <a:gd name="T5" fmla="*/ 582613 h 656"/>
              <a:gd name="T6" fmla="*/ 9153525 w 5772"/>
              <a:gd name="T7" fmla="*/ 87313 h 656"/>
              <a:gd name="T8" fmla="*/ 9163050 w 5772"/>
              <a:gd name="T9" fmla="*/ 338138 h 656"/>
              <a:gd name="T10" fmla="*/ 6829425 w 5772"/>
              <a:gd name="T11" fmla="*/ 696913 h 656"/>
              <a:gd name="T12" fmla="*/ 2362200 w 5772"/>
              <a:gd name="T13" fmla="*/ 319088 h 656"/>
              <a:gd name="T14" fmla="*/ 0 w 5772"/>
              <a:gd name="T15" fmla="*/ 1041400 h 656"/>
              <a:gd name="T16" fmla="*/ 9525 w 5772"/>
              <a:gd name="T17" fmla="*/ 3175 h 65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5772"/>
              <a:gd name="T28" fmla="*/ 0 h 656"/>
              <a:gd name="T29" fmla="*/ 5772 w 5772"/>
              <a:gd name="T30" fmla="*/ 656 h 65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 rotWithShape="0">
            <a:gsLst>
              <a:gs pos="0">
                <a:srgbClr val="0079AF">
                  <a:alpha val="45000"/>
                </a:srgbClr>
              </a:gs>
              <a:gs pos="100000">
                <a:srgbClr val="00A6FB">
                  <a:alpha val="54999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17" name="AutoShape 5"/>
          <p:cNvGrpSpPr>
            <a:grpSpLocks/>
          </p:cNvGrpSpPr>
          <p:nvPr/>
        </p:nvGrpSpPr>
        <p:grpSpPr bwMode="auto">
          <a:xfrm>
            <a:off x="4383088" y="6248400"/>
            <a:ext cx="4760912" cy="609600"/>
            <a:chOff x="2761" y="3936"/>
            <a:chExt cx="2999" cy="384"/>
          </a:xfrm>
        </p:grpSpPr>
        <p:pic>
          <p:nvPicPr>
            <p:cNvPr id="3077" name="Picture 5"/>
            <p:cNvPicPr>
              <a:picLocks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1" y="3936"/>
              <a:ext cx="2999" cy="3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078" name="Text Box 6"/>
            <p:cNvSpPr txBox="1">
              <a:spLocks noChangeArrowheads="1"/>
            </p:cNvSpPr>
            <p:nvPr/>
          </p:nvSpPr>
          <p:spPr bwMode="auto">
            <a:xfrm rot="10800000">
              <a:off x="2760" y="3918"/>
              <a:ext cx="3000" cy="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fr-FR" altLang="fr-FR"/>
            </a:p>
          </p:txBody>
        </p:sp>
      </p:grpSp>
      <p:sp>
        <p:nvSpPr>
          <p:cNvPr id="3080" name="Rectangle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  <a:endParaRPr lang="en-US" altLang="fr-FR" smtClean="0"/>
          </a:p>
        </p:txBody>
      </p:sp>
      <p:sp>
        <p:nvSpPr>
          <p:cNvPr id="3081" name="Rectangle 9"/>
          <p:cNvSpPr>
            <a:spLocks noGrp="1"/>
          </p:cNvSpPr>
          <p:nvPr>
            <p:ph type="body" idx="1"/>
          </p:nvPr>
        </p:nvSpPr>
        <p:spPr bwMode="auto">
          <a:xfrm>
            <a:off x="1500188" y="1935163"/>
            <a:ext cx="7186612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  <a:endParaRPr lang="en-US" altLang="fr-FR" smtClean="0"/>
          </a:p>
        </p:txBody>
      </p:sp>
      <p:sp>
        <p:nvSpPr>
          <p:cNvPr id="3082" name="Rectangle 10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3083" name="Rectangle 11"/>
          <p:cNvSpPr>
            <a:spLocks noGrp="1"/>
          </p:cNvSpPr>
          <p:nvPr>
            <p:ph type="ftr" sz="quarter" idx="3"/>
          </p:nvPr>
        </p:nvSpPr>
        <p:spPr bwMode="auto">
          <a:xfrm>
            <a:off x="2667000" y="6356350"/>
            <a:ext cx="440531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3084" name="Rectangle 12"/>
          <p:cNvSpPr>
            <a:spLocks noGrp="1"/>
          </p:cNvSpPr>
          <p:nvPr>
            <p:ph type="sldNum" sz="quarter" idx="4"/>
          </p:nvPr>
        </p:nvSpPr>
        <p:spPr bwMode="auto">
          <a:xfrm>
            <a:off x="8077200" y="6356350"/>
            <a:ext cx="609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013169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  <p:sldLayoutId id="2147483785" r:id="rId3"/>
    <p:sldLayoutId id="2147483786" r:id="rId4"/>
    <p:sldLayoutId id="2147483787" r:id="rId5"/>
    <p:sldLayoutId id="2147483788" r:id="rId6"/>
    <p:sldLayoutId id="2147483789" r:id="rId7"/>
    <p:sldLayoutId id="2147483790" r:id="rId8"/>
    <p:sldLayoutId id="2147483791" r:id="rId9"/>
    <p:sldLayoutId id="2147483792" r:id="rId10"/>
    <p:sldLayoutId id="2147483793" r:id="rId11"/>
  </p:sldLayoutIdLst>
  <p:hf sldNum="0" hdr="0"/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09D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09D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FFFFFF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/>
            <a:gdLst>
              <a:gd name="T0" fmla="*/ 9525 w 5772"/>
              <a:gd name="T1" fmla="*/ 3175 h 656"/>
              <a:gd name="T2" fmla="*/ 4035425 w 5772"/>
              <a:gd name="T3" fmla="*/ 0 h 656"/>
              <a:gd name="T4" fmla="*/ 6943725 w 5772"/>
              <a:gd name="T5" fmla="*/ 582613 h 656"/>
              <a:gd name="T6" fmla="*/ 9153525 w 5772"/>
              <a:gd name="T7" fmla="*/ 87313 h 656"/>
              <a:gd name="T8" fmla="*/ 9163050 w 5772"/>
              <a:gd name="T9" fmla="*/ 338138 h 656"/>
              <a:gd name="T10" fmla="*/ 6829425 w 5772"/>
              <a:gd name="T11" fmla="*/ 696913 h 656"/>
              <a:gd name="T12" fmla="*/ 2362200 w 5772"/>
              <a:gd name="T13" fmla="*/ 319088 h 656"/>
              <a:gd name="T14" fmla="*/ 0 w 5772"/>
              <a:gd name="T15" fmla="*/ 1041401 h 656"/>
              <a:gd name="T16" fmla="*/ 9525 w 5772"/>
              <a:gd name="T17" fmla="*/ 3175 h 65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5772"/>
              <a:gd name="T28" fmla="*/ 0 h 656"/>
              <a:gd name="T29" fmla="*/ 5772 w 5772"/>
              <a:gd name="T30" fmla="*/ 656 h 65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 rotWithShape="0">
            <a:gsLst>
              <a:gs pos="0">
                <a:srgbClr val="0079AF">
                  <a:alpha val="45000"/>
                </a:srgbClr>
              </a:gs>
              <a:gs pos="100000">
                <a:srgbClr val="00A6FB">
                  <a:alpha val="54999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8" name="AutoShape 3"/>
          <p:cNvGrpSpPr>
            <a:grpSpLocks/>
          </p:cNvGrpSpPr>
          <p:nvPr/>
        </p:nvGrpSpPr>
        <p:grpSpPr bwMode="auto">
          <a:xfrm>
            <a:off x="4383088" y="-6350"/>
            <a:ext cx="4760912" cy="603250"/>
            <a:chOff x="2761" y="-4"/>
            <a:chExt cx="2999" cy="380"/>
          </a:xfrm>
        </p:grpSpPr>
        <p:pic>
          <p:nvPicPr>
            <p:cNvPr id="4099" name="Picture 3"/>
            <p:cNvPicPr>
              <a:picLocks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1" y="-4"/>
              <a:ext cx="2999" cy="3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100" name="Text Box 4"/>
            <p:cNvSpPr txBox="1">
              <a:spLocks noChangeArrowheads="1"/>
            </p:cNvSpPr>
            <p:nvPr/>
          </p:nvSpPr>
          <p:spPr bwMode="auto">
            <a:xfrm>
              <a:off x="2760" y="-5"/>
              <a:ext cx="3000" cy="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fr-FR" altLang="fr-FR"/>
            </a:p>
          </p:txBody>
        </p:sp>
      </p:grpSp>
      <p:sp>
        <p:nvSpPr>
          <p:cNvPr id="4102" name="Rectangle 6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  <a:endParaRPr lang="en-US" altLang="fr-FR" smtClean="0"/>
          </a:p>
        </p:txBody>
      </p:sp>
      <p:sp>
        <p:nvSpPr>
          <p:cNvPr id="4103" name="Rectangle 7"/>
          <p:cNvSpPr>
            <a:spLocks noGrp="1"/>
          </p:cNvSpPr>
          <p:nvPr>
            <p:ph type="body" idx="1"/>
          </p:nvPr>
        </p:nvSpPr>
        <p:spPr bwMode="auto">
          <a:xfrm>
            <a:off x="1500188" y="1935163"/>
            <a:ext cx="7186612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  <a:endParaRPr lang="en-US" altLang="fr-FR" smtClean="0"/>
          </a:p>
        </p:txBody>
      </p:sp>
      <p:sp>
        <p:nvSpPr>
          <p:cNvPr id="4104" name="Rectangle 8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4105" name="Rectangle 9"/>
          <p:cNvSpPr>
            <a:spLocks noGrp="1"/>
          </p:cNvSpPr>
          <p:nvPr>
            <p:ph type="ftr" sz="quarter" idx="3"/>
          </p:nvPr>
        </p:nvSpPr>
        <p:spPr bwMode="auto">
          <a:xfrm>
            <a:off x="2667000" y="6356350"/>
            <a:ext cx="440531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4106" name="Rectangle 10"/>
          <p:cNvSpPr>
            <a:spLocks noGrp="1"/>
          </p:cNvSpPr>
          <p:nvPr>
            <p:ph type="sldNum" sz="quarter" idx="4"/>
          </p:nvPr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‹N°›</a:t>
            </a:r>
          </a:p>
        </p:txBody>
      </p:sp>
      <p:grpSp>
        <p:nvGrpSpPr>
          <p:cNvPr id="4107" name="Group 1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" y="2165"/>
            <a:chExt cx="91805" cy="6492"/>
          </a:xfrm>
        </p:grpSpPr>
        <p:grpSp>
          <p:nvGrpSpPr>
            <p:cNvPr id="12" name="Forme libre 11"/>
            <p:cNvGrpSpPr>
              <a:grpSpLocks/>
            </p:cNvGrpSpPr>
            <p:nvPr/>
          </p:nvGrpSpPr>
          <p:grpSpPr bwMode="auto">
            <a:xfrm>
              <a:off x="-60" y="-115"/>
              <a:ext cx="91317" cy="10509"/>
              <a:chOff x="-60" y="-243"/>
              <a:chExt cx="91318" cy="10485"/>
            </a:xfrm>
          </p:grpSpPr>
          <p:pic>
            <p:nvPicPr>
              <p:cNvPr id="4110" name="Forme libre 11"/>
              <p:cNvPicPr>
                <a:picLocks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-243"/>
                <a:ext cx="91317" cy="1048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111" name="Text Box 15"/>
              <p:cNvSpPr txBox="1">
                <a:spLocks noChangeArrowheads="1"/>
              </p:cNvSpPr>
              <p:nvPr/>
            </p:nvSpPr>
            <p:spPr bwMode="auto">
              <a:xfrm rot="21435692">
                <a:off x="-292" y="4224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en-US" altLang="fr-FR"/>
              </a:p>
            </p:txBody>
          </p:sp>
        </p:grpSp>
        <p:grpSp>
          <p:nvGrpSpPr>
            <p:cNvPr id="13" name="Forme libre 12"/>
            <p:cNvGrpSpPr>
              <a:grpSpLocks/>
            </p:cNvGrpSpPr>
            <p:nvPr/>
          </p:nvGrpSpPr>
          <p:grpSpPr bwMode="auto">
            <a:xfrm>
              <a:off x="-60" y="617"/>
              <a:ext cx="91561" cy="9104"/>
              <a:chOff x="-60" y="487"/>
              <a:chExt cx="91561" cy="9083"/>
            </a:xfrm>
          </p:grpSpPr>
          <p:pic>
            <p:nvPicPr>
              <p:cNvPr id="4113" name="Forme libre 12"/>
              <p:cNvPicPr>
                <a:picLocks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487"/>
                <a:ext cx="91560" cy="908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114" name="Text Box 18"/>
              <p:cNvSpPr txBox="1">
                <a:spLocks noChangeArrowheads="1"/>
              </p:cNvSpPr>
              <p:nvPr/>
            </p:nvSpPr>
            <p:spPr bwMode="auto">
              <a:xfrm rot="21435692">
                <a:off x="-217" y="4959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en-US" altLang="fr-FR"/>
              </a:p>
            </p:txBody>
          </p:sp>
        </p:grpSp>
      </p:grpSp>
      <p:pic>
        <p:nvPicPr>
          <p:cNvPr id="4108" name="Picture 13" descr="Logo_IUT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3" y="6215063"/>
            <a:ext cx="1893887" cy="53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9" name="AutoShape 13"/>
          <p:cNvSpPr>
            <a:spLocks/>
          </p:cNvSpPr>
          <p:nvPr/>
        </p:nvSpPr>
        <p:spPr bwMode="auto">
          <a:xfrm>
            <a:off x="0" y="2357438"/>
            <a:ext cx="1500188" cy="3000375"/>
          </a:xfrm>
          <a:prstGeom prst="rightBracket">
            <a:avLst>
              <a:gd name="adj" fmla="val 46787"/>
            </a:avLst>
          </a:prstGeom>
          <a:noFill/>
          <a:ln w="19050">
            <a:solidFill>
              <a:srgbClr val="0F6FC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174681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  <p:sldLayoutId id="2147483797" r:id="rId4"/>
    <p:sldLayoutId id="2147483798" r:id="rId5"/>
    <p:sldLayoutId id="2147483799" r:id="rId6"/>
    <p:sldLayoutId id="2147483800" r:id="rId7"/>
    <p:sldLayoutId id="2147483801" r:id="rId8"/>
    <p:sldLayoutId id="2147483802" r:id="rId9"/>
    <p:sldLayoutId id="2147483803" r:id="rId10"/>
    <p:sldLayoutId id="2147483804" r:id="rId11"/>
  </p:sldLayoutIdLst>
  <p:hf sldNum="0" hdr="0"/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09D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09D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FFFFFF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</a:p>
        </p:txBody>
      </p:sp>
      <p:sp>
        <p:nvSpPr>
          <p:cNvPr id="5123" name="Rectangle 3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  <p:sp>
        <p:nvSpPr>
          <p:cNvPr id="5124" name="Rectangle 4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898989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125" name="Rectangle 5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898989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5126" name="Rectangle 6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898989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457694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hf sldNum="0" hdr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utoShape 2"/>
          <p:cNvSpPr>
            <a:spLocks/>
          </p:cNvSpPr>
          <p:nvPr/>
        </p:nvSpPr>
        <p:spPr bwMode="auto">
          <a:xfrm rot="420000" flipV="1">
            <a:off x="3165475" y="1108075"/>
            <a:ext cx="5257800" cy="4114800"/>
          </a:xfrm>
          <a:custGeom>
            <a:avLst/>
            <a:gdLst>
              <a:gd name="T0" fmla="*/ 5257800 w 5257800"/>
              <a:gd name="T1" fmla="*/ 2057400 h 4114800"/>
              <a:gd name="T2" fmla="*/ 2628900 w 5257800"/>
              <a:gd name="T3" fmla="*/ 4114800 h 4114800"/>
              <a:gd name="T4" fmla="*/ 0 w 5257800"/>
              <a:gd name="T5" fmla="*/ 2057400 h 4114800"/>
              <a:gd name="T6" fmla="*/ 2628900 w 5257800"/>
              <a:gd name="T7" fmla="*/ 0 h 41148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5257800"/>
              <a:gd name="T13" fmla="*/ 0 h 4114800"/>
              <a:gd name="T14" fmla="*/ 5182785 w 5257800"/>
              <a:gd name="T15" fmla="*/ 4114800 h 41148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257800" h="4114800">
                <a:moveTo>
                  <a:pt x="0" y="0"/>
                </a:moveTo>
                <a:lnTo>
                  <a:pt x="5107774" y="0"/>
                </a:lnTo>
                <a:lnTo>
                  <a:pt x="5257800" y="150026"/>
                </a:lnTo>
                <a:lnTo>
                  <a:pt x="5257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3175" cap="rnd">
            <a:solidFill>
              <a:srgbClr val="C0C0C0"/>
            </a:solidFill>
            <a:round/>
            <a:headEnd/>
            <a:tailEnd/>
          </a:ln>
          <a:effectLst>
            <a:outerShdw dist="38500" dir="7500041" sx="98500" sy="100079" kx="99984" algn="t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6147" name="AutoShape 3"/>
          <p:cNvSpPr>
            <a:spLocks noChangeArrowheads="1"/>
          </p:cNvSpPr>
          <p:nvPr/>
        </p:nvSpPr>
        <p:spPr bwMode="auto"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>
            <a:solidFill>
              <a:srgbClr val="FFFFFF"/>
            </a:solidFill>
            <a:bevel/>
            <a:headEnd/>
            <a:tailEnd/>
          </a:ln>
          <a:effectLst>
            <a:outerShdw dist="6351" dir="12900231" algn="tl" rotWithShape="0">
              <a:srgbClr val="000000">
                <a:alpha val="46999"/>
              </a:srgbClr>
            </a:outerShdw>
          </a:effectLst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endParaRPr lang="en-US" altLang="fr-FR">
              <a:solidFill>
                <a:srgbClr val="FFFFFF"/>
              </a:solidFill>
            </a:endParaRPr>
          </a:p>
        </p:txBody>
      </p:sp>
      <p:sp>
        <p:nvSpPr>
          <p:cNvPr id="6148" name="AutoShape 4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/>
            <a:gdLst>
              <a:gd name="T0" fmla="*/ 9525 w 5772"/>
              <a:gd name="T1" fmla="*/ 3175 h 656"/>
              <a:gd name="T2" fmla="*/ 4035425 w 5772"/>
              <a:gd name="T3" fmla="*/ 0 h 656"/>
              <a:gd name="T4" fmla="*/ 6943725 w 5772"/>
              <a:gd name="T5" fmla="*/ 582613 h 656"/>
              <a:gd name="T6" fmla="*/ 9153525 w 5772"/>
              <a:gd name="T7" fmla="*/ 87313 h 656"/>
              <a:gd name="T8" fmla="*/ 9163050 w 5772"/>
              <a:gd name="T9" fmla="*/ 338138 h 656"/>
              <a:gd name="T10" fmla="*/ 6829425 w 5772"/>
              <a:gd name="T11" fmla="*/ 696913 h 656"/>
              <a:gd name="T12" fmla="*/ 2362200 w 5772"/>
              <a:gd name="T13" fmla="*/ 319088 h 656"/>
              <a:gd name="T14" fmla="*/ 0 w 5772"/>
              <a:gd name="T15" fmla="*/ 1041400 h 656"/>
              <a:gd name="T16" fmla="*/ 9525 w 5772"/>
              <a:gd name="T17" fmla="*/ 3175 h 65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5772"/>
              <a:gd name="T28" fmla="*/ 0 h 656"/>
              <a:gd name="T29" fmla="*/ 5772 w 5772"/>
              <a:gd name="T30" fmla="*/ 656 h 65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 rotWithShape="0">
            <a:gsLst>
              <a:gs pos="0">
                <a:srgbClr val="0079AF">
                  <a:alpha val="45000"/>
                </a:srgbClr>
              </a:gs>
              <a:gs pos="100000">
                <a:srgbClr val="00A6FB">
                  <a:alpha val="54999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17" name="AutoShape 5"/>
          <p:cNvGrpSpPr>
            <a:grpSpLocks/>
          </p:cNvGrpSpPr>
          <p:nvPr/>
        </p:nvGrpSpPr>
        <p:grpSpPr bwMode="auto">
          <a:xfrm>
            <a:off x="4383088" y="6248400"/>
            <a:ext cx="4760912" cy="609600"/>
            <a:chOff x="2761" y="3936"/>
            <a:chExt cx="2999" cy="384"/>
          </a:xfrm>
        </p:grpSpPr>
        <p:pic>
          <p:nvPicPr>
            <p:cNvPr id="6149" name="Picture 5"/>
            <p:cNvPicPr>
              <a:picLocks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1" y="3936"/>
              <a:ext cx="2999" cy="3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150" name="Text Box 6"/>
            <p:cNvSpPr txBox="1">
              <a:spLocks noChangeArrowheads="1"/>
            </p:cNvSpPr>
            <p:nvPr/>
          </p:nvSpPr>
          <p:spPr bwMode="auto">
            <a:xfrm rot="10800000">
              <a:off x="2760" y="3918"/>
              <a:ext cx="3000" cy="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fr-FR" altLang="fr-FR"/>
            </a:p>
          </p:txBody>
        </p:sp>
      </p:grpSp>
      <p:sp>
        <p:nvSpPr>
          <p:cNvPr id="6152" name="Rectangle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  <a:endParaRPr lang="en-US" altLang="fr-FR" smtClean="0"/>
          </a:p>
        </p:txBody>
      </p:sp>
      <p:sp>
        <p:nvSpPr>
          <p:cNvPr id="6153" name="Rectangle 9"/>
          <p:cNvSpPr>
            <a:spLocks noGrp="1"/>
          </p:cNvSpPr>
          <p:nvPr>
            <p:ph type="body" idx="1"/>
          </p:nvPr>
        </p:nvSpPr>
        <p:spPr bwMode="auto">
          <a:xfrm>
            <a:off x="1500188" y="1935163"/>
            <a:ext cx="7186612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  <a:endParaRPr lang="en-US" altLang="fr-FR" smtClean="0"/>
          </a:p>
        </p:txBody>
      </p:sp>
      <p:sp>
        <p:nvSpPr>
          <p:cNvPr id="6154" name="Rectangle 10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155" name="Rectangle 11"/>
          <p:cNvSpPr>
            <a:spLocks noGrp="1"/>
          </p:cNvSpPr>
          <p:nvPr>
            <p:ph type="ftr" sz="quarter" idx="3"/>
          </p:nvPr>
        </p:nvSpPr>
        <p:spPr bwMode="auto">
          <a:xfrm>
            <a:off x="2667000" y="6356350"/>
            <a:ext cx="440531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156" name="Rectangle 12"/>
          <p:cNvSpPr>
            <a:spLocks noGrp="1"/>
          </p:cNvSpPr>
          <p:nvPr>
            <p:ph type="sldNum" sz="quarter" idx="4"/>
          </p:nvPr>
        </p:nvSpPr>
        <p:spPr bwMode="auto">
          <a:xfrm>
            <a:off x="8077200" y="6356350"/>
            <a:ext cx="609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435469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  <p:sldLayoutId id="2147483817" r:id="rId2"/>
    <p:sldLayoutId id="2147483818" r:id="rId3"/>
    <p:sldLayoutId id="2147483819" r:id="rId4"/>
    <p:sldLayoutId id="2147483820" r:id="rId5"/>
    <p:sldLayoutId id="2147483821" r:id="rId6"/>
    <p:sldLayoutId id="2147483822" r:id="rId7"/>
    <p:sldLayoutId id="2147483823" r:id="rId8"/>
    <p:sldLayoutId id="2147483824" r:id="rId9"/>
    <p:sldLayoutId id="2147483825" r:id="rId10"/>
    <p:sldLayoutId id="2147483826" r:id="rId11"/>
  </p:sldLayoutIdLst>
  <p:hf sldNum="0" hdr="0"/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09D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09D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FFFFFF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/>
            <a:gdLst>
              <a:gd name="T0" fmla="*/ 9525 w 5772"/>
              <a:gd name="T1" fmla="*/ 3175 h 656"/>
              <a:gd name="T2" fmla="*/ 4035425 w 5772"/>
              <a:gd name="T3" fmla="*/ 0 h 656"/>
              <a:gd name="T4" fmla="*/ 6943725 w 5772"/>
              <a:gd name="T5" fmla="*/ 582613 h 656"/>
              <a:gd name="T6" fmla="*/ 9153525 w 5772"/>
              <a:gd name="T7" fmla="*/ 87313 h 656"/>
              <a:gd name="T8" fmla="*/ 9163050 w 5772"/>
              <a:gd name="T9" fmla="*/ 338138 h 656"/>
              <a:gd name="T10" fmla="*/ 6829425 w 5772"/>
              <a:gd name="T11" fmla="*/ 696913 h 656"/>
              <a:gd name="T12" fmla="*/ 2362200 w 5772"/>
              <a:gd name="T13" fmla="*/ 319088 h 656"/>
              <a:gd name="T14" fmla="*/ 0 w 5772"/>
              <a:gd name="T15" fmla="*/ 1041401 h 656"/>
              <a:gd name="T16" fmla="*/ 9525 w 5772"/>
              <a:gd name="T17" fmla="*/ 3175 h 65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5772"/>
              <a:gd name="T28" fmla="*/ 0 h 656"/>
              <a:gd name="T29" fmla="*/ 5772 w 5772"/>
              <a:gd name="T30" fmla="*/ 656 h 65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 rotWithShape="0">
            <a:gsLst>
              <a:gs pos="0">
                <a:srgbClr val="0079AF">
                  <a:alpha val="45000"/>
                </a:srgbClr>
              </a:gs>
              <a:gs pos="100000">
                <a:srgbClr val="00A6FB">
                  <a:alpha val="54999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8" name="AutoShape 3"/>
          <p:cNvGrpSpPr>
            <a:grpSpLocks/>
          </p:cNvGrpSpPr>
          <p:nvPr/>
        </p:nvGrpSpPr>
        <p:grpSpPr bwMode="auto">
          <a:xfrm>
            <a:off x="4383088" y="-6350"/>
            <a:ext cx="4760912" cy="603250"/>
            <a:chOff x="2761" y="-4"/>
            <a:chExt cx="2999" cy="380"/>
          </a:xfrm>
        </p:grpSpPr>
        <p:pic>
          <p:nvPicPr>
            <p:cNvPr id="7171" name="Picture 3"/>
            <p:cNvPicPr>
              <a:picLocks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1" y="-4"/>
              <a:ext cx="2999" cy="3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172" name="Text Box 4"/>
            <p:cNvSpPr txBox="1">
              <a:spLocks noChangeArrowheads="1"/>
            </p:cNvSpPr>
            <p:nvPr/>
          </p:nvSpPr>
          <p:spPr bwMode="auto">
            <a:xfrm>
              <a:off x="2760" y="-5"/>
              <a:ext cx="3000" cy="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fr-FR" altLang="fr-FR"/>
            </a:p>
          </p:txBody>
        </p:sp>
      </p:grpSp>
      <p:grpSp>
        <p:nvGrpSpPr>
          <p:cNvPr id="7174" name="Group 6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" y="2165"/>
            <a:chExt cx="91805" cy="6492"/>
          </a:xfrm>
        </p:grpSpPr>
        <p:grpSp>
          <p:nvGrpSpPr>
            <p:cNvPr id="12" name="Forme libre 11"/>
            <p:cNvGrpSpPr>
              <a:grpSpLocks/>
            </p:cNvGrpSpPr>
            <p:nvPr/>
          </p:nvGrpSpPr>
          <p:grpSpPr bwMode="auto">
            <a:xfrm>
              <a:off x="-60" y="-115"/>
              <a:ext cx="91317" cy="10509"/>
              <a:chOff x="-60" y="-243"/>
              <a:chExt cx="91318" cy="10485"/>
            </a:xfrm>
          </p:grpSpPr>
          <p:pic>
            <p:nvPicPr>
              <p:cNvPr id="7198" name="Forme libre 11"/>
              <p:cNvPicPr>
                <a:picLocks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-243"/>
                <a:ext cx="91317" cy="1048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7199" name="Text Box 31"/>
              <p:cNvSpPr txBox="1">
                <a:spLocks noChangeArrowheads="1"/>
              </p:cNvSpPr>
              <p:nvPr/>
            </p:nvSpPr>
            <p:spPr bwMode="auto">
              <a:xfrm rot="21435692">
                <a:off x="-292" y="4224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en-US" altLang="fr-FR"/>
              </a:p>
            </p:txBody>
          </p:sp>
        </p:grpSp>
        <p:grpSp>
          <p:nvGrpSpPr>
            <p:cNvPr id="13" name="Forme libre 12"/>
            <p:cNvGrpSpPr>
              <a:grpSpLocks/>
            </p:cNvGrpSpPr>
            <p:nvPr/>
          </p:nvGrpSpPr>
          <p:grpSpPr bwMode="auto">
            <a:xfrm>
              <a:off x="-60" y="617"/>
              <a:ext cx="91561" cy="9104"/>
              <a:chOff x="-60" y="487"/>
              <a:chExt cx="91561" cy="9083"/>
            </a:xfrm>
          </p:grpSpPr>
          <p:pic>
            <p:nvPicPr>
              <p:cNvPr id="7201" name="Forme libre 12"/>
              <p:cNvPicPr>
                <a:picLocks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487"/>
                <a:ext cx="91560" cy="908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7202" name="Text Box 34"/>
              <p:cNvSpPr txBox="1">
                <a:spLocks noChangeArrowheads="1"/>
              </p:cNvSpPr>
              <p:nvPr/>
            </p:nvSpPr>
            <p:spPr bwMode="auto">
              <a:xfrm rot="21435692">
                <a:off x="-217" y="4959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en-US" altLang="fr-FR"/>
              </a:p>
            </p:txBody>
          </p:sp>
        </p:grpSp>
      </p:grpSp>
      <p:pic>
        <p:nvPicPr>
          <p:cNvPr id="7175" name="Picture 13" descr="Logo_IUT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3" y="6215063"/>
            <a:ext cx="1893887" cy="53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6" name="AutoShape 8"/>
          <p:cNvSpPr>
            <a:spLocks/>
          </p:cNvSpPr>
          <p:nvPr/>
        </p:nvSpPr>
        <p:spPr bwMode="auto">
          <a:xfrm>
            <a:off x="0" y="2357438"/>
            <a:ext cx="1500188" cy="3000375"/>
          </a:xfrm>
          <a:prstGeom prst="rightBracket">
            <a:avLst>
              <a:gd name="adj" fmla="val 46787"/>
            </a:avLst>
          </a:prstGeom>
          <a:noFill/>
          <a:ln w="19050">
            <a:solidFill>
              <a:srgbClr val="0F6FC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endParaRPr lang="fr-FR" altLang="fr-FR"/>
          </a:p>
        </p:txBody>
      </p:sp>
      <p:pic>
        <p:nvPicPr>
          <p:cNvPr id="7177" name="Picture 61" descr="böj1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83"/>
          <a:stretch>
            <a:fillRect/>
          </a:stretch>
        </p:blipFill>
        <p:spPr bwMode="auto">
          <a:xfrm>
            <a:off x="5148263" y="41275"/>
            <a:ext cx="3960812" cy="454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62" descr="böj2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5"/>
          <a:stretch>
            <a:fillRect/>
          </a:stretch>
        </p:blipFill>
        <p:spPr bwMode="auto">
          <a:xfrm>
            <a:off x="0" y="908050"/>
            <a:ext cx="2095500" cy="5949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Box 63"/>
          <p:cNvSpPr txBox="1">
            <a:spLocks noChangeArrowheads="1"/>
          </p:cNvSpPr>
          <p:nvPr userDrawn="1"/>
        </p:nvSpPr>
        <p:spPr bwMode="auto">
          <a:xfrm rot="16200000">
            <a:off x="-2178050" y="3338513"/>
            <a:ext cx="49688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1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fr-FR" sz="2000" b="1">
                <a:latin typeface="Arial" charset="0"/>
              </a:rPr>
              <a:t>ANGLE DE CONTACT</a:t>
            </a:r>
          </a:p>
        </p:txBody>
      </p:sp>
      <p:sp>
        <p:nvSpPr>
          <p:cNvPr id="7180" name="Rectangle 12"/>
          <p:cNvSpPr>
            <a:spLocks noChangeArrowheads="1"/>
          </p:cNvSpPr>
          <p:nvPr userDrawn="1"/>
        </p:nvSpPr>
        <p:spPr bwMode="auto">
          <a:xfrm>
            <a:off x="34925" y="1588"/>
            <a:ext cx="9134475" cy="906462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wrap="none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endParaRPr lang="fr-FR" altLang="fr-FR" sz="2400"/>
          </a:p>
        </p:txBody>
      </p:sp>
      <p:sp>
        <p:nvSpPr>
          <p:cNvPr id="7181" name="Rectangle 13"/>
          <p:cNvSpPr>
            <a:spLocks noChangeArrowheads="1"/>
          </p:cNvSpPr>
          <p:nvPr userDrawn="1"/>
        </p:nvSpPr>
        <p:spPr bwMode="auto">
          <a:xfrm>
            <a:off x="6350" y="9525"/>
            <a:ext cx="1612900" cy="104298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wrap="none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fr-FR" altLang="fr-FR"/>
          </a:p>
        </p:txBody>
      </p:sp>
      <p:pic>
        <p:nvPicPr>
          <p:cNvPr id="7182" name="Picture 66" descr="log_IUT">
            <a:hlinkClick r:id="rId19"/>
          </p:cNvPr>
          <p:cNvPicPr>
            <a:picLocks noChangeAspect="1" noChangeArrowheads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8" y="44450"/>
            <a:ext cx="1585912" cy="93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183" name="Group 15"/>
          <p:cNvGrpSpPr>
            <a:grpSpLocks/>
          </p:cNvGrpSpPr>
          <p:nvPr userDrawn="1"/>
        </p:nvGrpSpPr>
        <p:grpSpPr bwMode="auto">
          <a:xfrm>
            <a:off x="179388" y="6308725"/>
            <a:ext cx="3600450" cy="360363"/>
            <a:chOff x="113" y="4020"/>
            <a:chExt cx="1678" cy="227"/>
          </a:xfrm>
        </p:grpSpPr>
        <p:grpSp>
          <p:nvGrpSpPr>
            <p:cNvPr id="7194" name="Group 26"/>
            <p:cNvGrpSpPr>
              <a:grpSpLocks/>
            </p:cNvGrpSpPr>
            <p:nvPr userDrawn="1"/>
          </p:nvGrpSpPr>
          <p:grpSpPr bwMode="auto">
            <a:xfrm>
              <a:off x="113" y="4020"/>
              <a:ext cx="1678" cy="227"/>
              <a:chOff x="113" y="4020"/>
              <a:chExt cx="1678" cy="227"/>
            </a:xfrm>
          </p:grpSpPr>
          <p:sp>
            <p:nvSpPr>
              <p:cNvPr id="7196" name="AutoShape 28"/>
              <p:cNvSpPr>
                <a:spLocks/>
              </p:cNvSpPr>
              <p:nvPr userDrawn="1"/>
            </p:nvSpPr>
            <p:spPr bwMode="auto">
              <a:xfrm>
                <a:off x="113" y="4020"/>
                <a:ext cx="45" cy="227"/>
              </a:xfrm>
              <a:prstGeom prst="leftBracket">
                <a:avLst>
                  <a:gd name="adj" fmla="val 42037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50800" prstMaterial="legacyMatte">
                <a:bevelT w="13500" h="13500" prst="angle"/>
                <a:bevelB w="13500" h="13500" prst="angle"/>
                <a:extrusionClr>
                  <a:schemeClr val="tx1"/>
                </a:extrusionClr>
                <a:contourClr>
                  <a:schemeClr val="tx1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rgbClr val="4F81BD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flatTx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fr-FR" altLang="fr-FR"/>
              </a:p>
            </p:txBody>
          </p:sp>
          <p:sp>
            <p:nvSpPr>
              <p:cNvPr id="7197" name="AutoShape 29"/>
              <p:cNvSpPr>
                <a:spLocks/>
              </p:cNvSpPr>
              <p:nvPr userDrawn="1"/>
            </p:nvSpPr>
            <p:spPr bwMode="auto">
              <a:xfrm rot="10800000">
                <a:off x="1746" y="4020"/>
                <a:ext cx="45" cy="227"/>
              </a:xfrm>
              <a:prstGeom prst="leftBracket">
                <a:avLst>
                  <a:gd name="adj" fmla="val 42037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50800" prstMaterial="legacyMatte">
                <a:bevelT w="13500" h="13500" prst="angle"/>
                <a:bevelB w="13500" h="13500" prst="angle"/>
                <a:extrusionClr>
                  <a:schemeClr val="tx1"/>
                </a:extrusionClr>
                <a:contourClr>
                  <a:schemeClr val="tx1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rgbClr val="4F81BD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  <p:txBody>
              <a:bodyPr>
                <a:flatTx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fr-FR" altLang="fr-FR"/>
              </a:p>
            </p:txBody>
          </p:sp>
        </p:grpSp>
        <p:sp>
          <p:nvSpPr>
            <p:cNvPr id="7195" name="Text Box 27"/>
            <p:cNvSpPr txBox="1">
              <a:spLocks noChangeArrowheads="1"/>
            </p:cNvSpPr>
            <p:nvPr userDrawn="1"/>
          </p:nvSpPr>
          <p:spPr bwMode="auto">
            <a:xfrm>
              <a:off x="249" y="4039"/>
              <a:ext cx="140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4F81BD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  <p:txBody>
            <a:bodyPr anchor="ctr" anchorCtr="1"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fr-FR" altLang="fr-FR" sz="1400">
                  <a:latin typeface="Times New Roman" panose="02020603050405020304" pitchFamily="18" charset="0"/>
                </a:rPr>
                <a:t>FOUILLET Adrien &amp; BEDEJUS Brice</a:t>
              </a:r>
            </a:p>
          </p:txBody>
        </p:sp>
      </p:grpSp>
      <p:grpSp>
        <p:nvGrpSpPr>
          <p:cNvPr id="7184" name="Group 16"/>
          <p:cNvGrpSpPr>
            <a:grpSpLocks/>
          </p:cNvGrpSpPr>
          <p:nvPr userDrawn="1"/>
        </p:nvGrpSpPr>
        <p:grpSpPr bwMode="auto">
          <a:xfrm>
            <a:off x="5651500" y="6308725"/>
            <a:ext cx="3240088" cy="360363"/>
            <a:chOff x="113" y="4020"/>
            <a:chExt cx="1678" cy="227"/>
          </a:xfrm>
        </p:grpSpPr>
        <p:grpSp>
          <p:nvGrpSpPr>
            <p:cNvPr id="7190" name="Group 22"/>
            <p:cNvGrpSpPr>
              <a:grpSpLocks/>
            </p:cNvGrpSpPr>
            <p:nvPr userDrawn="1"/>
          </p:nvGrpSpPr>
          <p:grpSpPr bwMode="auto">
            <a:xfrm>
              <a:off x="113" y="4020"/>
              <a:ext cx="1678" cy="227"/>
              <a:chOff x="113" y="4020"/>
              <a:chExt cx="1678" cy="227"/>
            </a:xfrm>
          </p:grpSpPr>
          <p:sp>
            <p:nvSpPr>
              <p:cNvPr id="7192" name="AutoShape 24"/>
              <p:cNvSpPr>
                <a:spLocks/>
              </p:cNvSpPr>
              <p:nvPr userDrawn="1"/>
            </p:nvSpPr>
            <p:spPr bwMode="auto">
              <a:xfrm>
                <a:off x="113" y="4020"/>
                <a:ext cx="45" cy="227"/>
              </a:xfrm>
              <a:prstGeom prst="leftBracket">
                <a:avLst>
                  <a:gd name="adj" fmla="val 42037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50800" prstMaterial="legacyMatte">
                <a:bevelT w="13500" h="13500" prst="angle"/>
                <a:bevelB w="13500" h="13500" prst="angle"/>
                <a:extrusionClr>
                  <a:schemeClr val="tx1"/>
                </a:extrusionClr>
                <a:contourClr>
                  <a:schemeClr val="tx1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rgbClr val="4F81BD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flatTx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fr-FR" altLang="fr-FR"/>
              </a:p>
            </p:txBody>
          </p:sp>
          <p:sp>
            <p:nvSpPr>
              <p:cNvPr id="7193" name="AutoShape 25"/>
              <p:cNvSpPr>
                <a:spLocks/>
              </p:cNvSpPr>
              <p:nvPr userDrawn="1"/>
            </p:nvSpPr>
            <p:spPr bwMode="auto">
              <a:xfrm rot="10800000">
                <a:off x="1746" y="4020"/>
                <a:ext cx="45" cy="227"/>
              </a:xfrm>
              <a:prstGeom prst="leftBracket">
                <a:avLst>
                  <a:gd name="adj" fmla="val 42037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50800" prstMaterial="legacyMatte">
                <a:bevelT w="13500" h="13500" prst="angle"/>
                <a:bevelB w="13500" h="13500" prst="angle"/>
                <a:extrusionClr>
                  <a:schemeClr val="tx1"/>
                </a:extrusionClr>
                <a:contourClr>
                  <a:schemeClr val="tx1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rgbClr val="4F81BD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  <p:txBody>
              <a:bodyPr>
                <a:flatTx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fr-FR" altLang="fr-FR"/>
              </a:p>
            </p:txBody>
          </p:sp>
        </p:grpSp>
        <p:sp>
          <p:nvSpPr>
            <p:cNvPr id="7191" name="Text Box 23"/>
            <p:cNvSpPr txBox="1">
              <a:spLocks noChangeArrowheads="1"/>
            </p:cNvSpPr>
            <p:nvPr userDrawn="1"/>
          </p:nvSpPr>
          <p:spPr bwMode="auto">
            <a:xfrm>
              <a:off x="249" y="4039"/>
              <a:ext cx="140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4F81BD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  <p:txBody>
            <a:bodyPr anchor="ctr" anchorCtr="1"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fr-FR" altLang="fr-FR" sz="1400">
                  <a:latin typeface="Times New Roman" panose="02020603050405020304" pitchFamily="18" charset="0"/>
                </a:rPr>
                <a:t>Licence Pro Plasturgie 2005-2006</a:t>
              </a:r>
            </a:p>
          </p:txBody>
        </p:sp>
      </p:grpSp>
      <p:sp>
        <p:nvSpPr>
          <p:cNvPr id="7185" name="Rectangle 17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  <a:endParaRPr lang="en-US" altLang="fr-FR" smtClean="0"/>
          </a:p>
        </p:txBody>
      </p:sp>
      <p:sp>
        <p:nvSpPr>
          <p:cNvPr id="7186" name="Rectangle 18"/>
          <p:cNvSpPr>
            <a:spLocks noGrp="1"/>
          </p:cNvSpPr>
          <p:nvPr>
            <p:ph type="body" idx="1"/>
          </p:nvPr>
        </p:nvSpPr>
        <p:spPr bwMode="auto">
          <a:xfrm>
            <a:off x="1500188" y="1935163"/>
            <a:ext cx="7186612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  <a:endParaRPr lang="en-US" altLang="fr-FR" smtClean="0"/>
          </a:p>
        </p:txBody>
      </p:sp>
      <p:sp>
        <p:nvSpPr>
          <p:cNvPr id="7187" name="Rectangle 19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7188" name="Rectangle 20"/>
          <p:cNvSpPr>
            <a:spLocks noGrp="1"/>
          </p:cNvSpPr>
          <p:nvPr>
            <p:ph type="ftr" sz="quarter" idx="3"/>
          </p:nvPr>
        </p:nvSpPr>
        <p:spPr bwMode="auto">
          <a:xfrm>
            <a:off x="2667000" y="6356350"/>
            <a:ext cx="440531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189" name="Rectangle 21"/>
          <p:cNvSpPr>
            <a:spLocks noGrp="1"/>
          </p:cNvSpPr>
          <p:nvPr>
            <p:ph type="sldNum" sz="quarter" idx="4"/>
          </p:nvPr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688718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28" r:id="rId2"/>
    <p:sldLayoutId id="2147483829" r:id="rId3"/>
    <p:sldLayoutId id="2147483830" r:id="rId4"/>
    <p:sldLayoutId id="2147483831" r:id="rId5"/>
    <p:sldLayoutId id="2147483832" r:id="rId6"/>
    <p:sldLayoutId id="2147483833" r:id="rId7"/>
    <p:sldLayoutId id="2147483834" r:id="rId8"/>
    <p:sldLayoutId id="2147483835" r:id="rId9"/>
    <p:sldLayoutId id="2147483836" r:id="rId10"/>
    <p:sldLayoutId id="2147483837" r:id="rId11"/>
  </p:sldLayoutIdLst>
  <p:hf sldNum="0" hdr="0"/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09D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09D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FFFFFF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AutoShape 2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/>
            <a:gdLst>
              <a:gd name="T0" fmla="*/ 9525 w 5772"/>
              <a:gd name="T1" fmla="*/ 3175 h 656"/>
              <a:gd name="T2" fmla="*/ 4035425 w 5772"/>
              <a:gd name="T3" fmla="*/ 0 h 656"/>
              <a:gd name="T4" fmla="*/ 6943725 w 5772"/>
              <a:gd name="T5" fmla="*/ 582613 h 656"/>
              <a:gd name="T6" fmla="*/ 9153525 w 5772"/>
              <a:gd name="T7" fmla="*/ 87313 h 656"/>
              <a:gd name="T8" fmla="*/ 9163050 w 5772"/>
              <a:gd name="T9" fmla="*/ 338138 h 656"/>
              <a:gd name="T10" fmla="*/ 6829425 w 5772"/>
              <a:gd name="T11" fmla="*/ 696913 h 656"/>
              <a:gd name="T12" fmla="*/ 2362200 w 5772"/>
              <a:gd name="T13" fmla="*/ 319088 h 656"/>
              <a:gd name="T14" fmla="*/ 0 w 5772"/>
              <a:gd name="T15" fmla="*/ 1041401 h 656"/>
              <a:gd name="T16" fmla="*/ 9525 w 5772"/>
              <a:gd name="T17" fmla="*/ 3175 h 65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5772"/>
              <a:gd name="T28" fmla="*/ 0 h 656"/>
              <a:gd name="T29" fmla="*/ 5772 w 5772"/>
              <a:gd name="T30" fmla="*/ 656 h 65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 rotWithShape="0">
            <a:gsLst>
              <a:gs pos="0">
                <a:srgbClr val="0079AF">
                  <a:alpha val="45000"/>
                </a:srgbClr>
              </a:gs>
              <a:gs pos="100000">
                <a:srgbClr val="00A6FB">
                  <a:alpha val="54999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8" name="AutoShape 3"/>
          <p:cNvGrpSpPr>
            <a:grpSpLocks/>
          </p:cNvGrpSpPr>
          <p:nvPr/>
        </p:nvGrpSpPr>
        <p:grpSpPr bwMode="auto">
          <a:xfrm>
            <a:off x="4383088" y="-6350"/>
            <a:ext cx="4760912" cy="603250"/>
            <a:chOff x="2761" y="-4"/>
            <a:chExt cx="2999" cy="380"/>
          </a:xfrm>
        </p:grpSpPr>
        <p:pic>
          <p:nvPicPr>
            <p:cNvPr id="8195" name="Picture 3"/>
            <p:cNvPicPr>
              <a:picLocks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1" y="-4"/>
              <a:ext cx="2999" cy="3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96" name="Text Box 4"/>
            <p:cNvSpPr txBox="1">
              <a:spLocks noChangeArrowheads="1"/>
            </p:cNvSpPr>
            <p:nvPr/>
          </p:nvSpPr>
          <p:spPr bwMode="auto">
            <a:xfrm>
              <a:off x="2760" y="-5"/>
              <a:ext cx="3000" cy="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fr-FR" altLang="fr-FR"/>
            </a:p>
          </p:txBody>
        </p:sp>
      </p:grpSp>
      <p:grpSp>
        <p:nvGrpSpPr>
          <p:cNvPr id="8198" name="Group 6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" y="2165"/>
            <a:chExt cx="91805" cy="6492"/>
          </a:xfrm>
        </p:grpSpPr>
        <p:grpSp>
          <p:nvGrpSpPr>
            <p:cNvPr id="12" name="Forme libre 11"/>
            <p:cNvGrpSpPr>
              <a:grpSpLocks/>
            </p:cNvGrpSpPr>
            <p:nvPr/>
          </p:nvGrpSpPr>
          <p:grpSpPr bwMode="auto">
            <a:xfrm>
              <a:off x="-60" y="-115"/>
              <a:ext cx="91317" cy="10509"/>
              <a:chOff x="-60" y="-243"/>
              <a:chExt cx="91318" cy="10485"/>
            </a:xfrm>
          </p:grpSpPr>
          <p:pic>
            <p:nvPicPr>
              <p:cNvPr id="8223" name="Forme libre 11"/>
              <p:cNvPicPr>
                <a:picLocks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-243"/>
                <a:ext cx="91317" cy="1048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8224" name="Text Box 32"/>
              <p:cNvSpPr txBox="1">
                <a:spLocks noChangeArrowheads="1"/>
              </p:cNvSpPr>
              <p:nvPr/>
            </p:nvSpPr>
            <p:spPr bwMode="auto">
              <a:xfrm rot="21435692">
                <a:off x="-292" y="4224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en-US" altLang="fr-FR"/>
              </a:p>
            </p:txBody>
          </p:sp>
        </p:grpSp>
        <p:grpSp>
          <p:nvGrpSpPr>
            <p:cNvPr id="13" name="Forme libre 12"/>
            <p:cNvGrpSpPr>
              <a:grpSpLocks/>
            </p:cNvGrpSpPr>
            <p:nvPr/>
          </p:nvGrpSpPr>
          <p:grpSpPr bwMode="auto">
            <a:xfrm>
              <a:off x="-60" y="617"/>
              <a:ext cx="91561" cy="9104"/>
              <a:chOff x="-60" y="487"/>
              <a:chExt cx="91561" cy="9083"/>
            </a:xfrm>
          </p:grpSpPr>
          <p:pic>
            <p:nvPicPr>
              <p:cNvPr id="8226" name="Forme libre 12"/>
              <p:cNvPicPr>
                <a:picLocks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487"/>
                <a:ext cx="91560" cy="908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8227" name="Text Box 35"/>
              <p:cNvSpPr txBox="1">
                <a:spLocks noChangeArrowheads="1"/>
              </p:cNvSpPr>
              <p:nvPr/>
            </p:nvSpPr>
            <p:spPr bwMode="auto">
              <a:xfrm rot="21435692">
                <a:off x="-217" y="4959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en-US" altLang="fr-FR"/>
              </a:p>
            </p:txBody>
          </p:sp>
        </p:grpSp>
      </p:grpSp>
      <p:pic>
        <p:nvPicPr>
          <p:cNvPr id="8199" name="Picture 13" descr="Logo_IUT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3" y="6215063"/>
            <a:ext cx="1893887" cy="53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00" name="AutoShape 8"/>
          <p:cNvSpPr>
            <a:spLocks/>
          </p:cNvSpPr>
          <p:nvPr/>
        </p:nvSpPr>
        <p:spPr bwMode="auto">
          <a:xfrm>
            <a:off x="0" y="2357438"/>
            <a:ext cx="1500188" cy="3000375"/>
          </a:xfrm>
          <a:prstGeom prst="rightBracket">
            <a:avLst>
              <a:gd name="adj" fmla="val 46787"/>
            </a:avLst>
          </a:prstGeom>
          <a:noFill/>
          <a:ln w="19050">
            <a:solidFill>
              <a:srgbClr val="0F6FC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endParaRPr lang="fr-FR" altLang="fr-FR"/>
          </a:p>
        </p:txBody>
      </p:sp>
      <p:pic>
        <p:nvPicPr>
          <p:cNvPr id="8201" name="Picture 61" descr="böj1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83"/>
          <a:stretch>
            <a:fillRect/>
          </a:stretch>
        </p:blipFill>
        <p:spPr bwMode="auto">
          <a:xfrm>
            <a:off x="5148263" y="41275"/>
            <a:ext cx="3960812" cy="454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62" descr="böj2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5"/>
          <a:stretch>
            <a:fillRect/>
          </a:stretch>
        </p:blipFill>
        <p:spPr bwMode="auto">
          <a:xfrm>
            <a:off x="0" y="908050"/>
            <a:ext cx="2095500" cy="5949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Box 63"/>
          <p:cNvSpPr txBox="1">
            <a:spLocks noChangeArrowheads="1"/>
          </p:cNvSpPr>
          <p:nvPr userDrawn="1"/>
        </p:nvSpPr>
        <p:spPr bwMode="auto">
          <a:xfrm rot="16200000">
            <a:off x="-2178050" y="3338513"/>
            <a:ext cx="49688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1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fr-FR" sz="2000" b="1">
                <a:latin typeface="Arial" charset="0"/>
              </a:rPr>
              <a:t>ANGLE DE CONTACT</a:t>
            </a:r>
          </a:p>
        </p:txBody>
      </p:sp>
      <p:sp>
        <p:nvSpPr>
          <p:cNvPr id="8204" name="Rectangle 12"/>
          <p:cNvSpPr>
            <a:spLocks noChangeArrowheads="1"/>
          </p:cNvSpPr>
          <p:nvPr userDrawn="1"/>
        </p:nvSpPr>
        <p:spPr bwMode="auto">
          <a:xfrm>
            <a:off x="34925" y="1588"/>
            <a:ext cx="9134475" cy="906462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wrap="none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endParaRPr lang="fr-FR" altLang="fr-FR" sz="2400"/>
          </a:p>
        </p:txBody>
      </p:sp>
      <p:sp>
        <p:nvSpPr>
          <p:cNvPr id="8205" name="Rectangle 13"/>
          <p:cNvSpPr>
            <a:spLocks noChangeArrowheads="1"/>
          </p:cNvSpPr>
          <p:nvPr userDrawn="1"/>
        </p:nvSpPr>
        <p:spPr bwMode="auto">
          <a:xfrm>
            <a:off x="6350" y="9525"/>
            <a:ext cx="1612900" cy="104298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wrap="none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fr-FR" altLang="fr-FR"/>
          </a:p>
        </p:txBody>
      </p:sp>
      <p:pic>
        <p:nvPicPr>
          <p:cNvPr id="8206" name="Picture 66" descr="log_IUT">
            <a:hlinkClick r:id="rId19"/>
          </p:cNvPr>
          <p:cNvPicPr>
            <a:picLocks noChangeAspect="1" noChangeArrowheads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8" y="44450"/>
            <a:ext cx="1585912" cy="93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207" name="Group 15"/>
          <p:cNvGrpSpPr>
            <a:grpSpLocks/>
          </p:cNvGrpSpPr>
          <p:nvPr userDrawn="1"/>
        </p:nvGrpSpPr>
        <p:grpSpPr bwMode="auto">
          <a:xfrm>
            <a:off x="179388" y="6308725"/>
            <a:ext cx="3600450" cy="360363"/>
            <a:chOff x="113" y="4020"/>
            <a:chExt cx="1678" cy="227"/>
          </a:xfrm>
        </p:grpSpPr>
        <p:grpSp>
          <p:nvGrpSpPr>
            <p:cNvPr id="8219" name="Group 27"/>
            <p:cNvGrpSpPr>
              <a:grpSpLocks/>
            </p:cNvGrpSpPr>
            <p:nvPr userDrawn="1"/>
          </p:nvGrpSpPr>
          <p:grpSpPr bwMode="auto">
            <a:xfrm>
              <a:off x="113" y="4020"/>
              <a:ext cx="1678" cy="227"/>
              <a:chOff x="113" y="4020"/>
              <a:chExt cx="1678" cy="227"/>
            </a:xfrm>
          </p:grpSpPr>
          <p:sp>
            <p:nvSpPr>
              <p:cNvPr id="8221" name="AutoShape 29"/>
              <p:cNvSpPr>
                <a:spLocks/>
              </p:cNvSpPr>
              <p:nvPr userDrawn="1"/>
            </p:nvSpPr>
            <p:spPr bwMode="auto">
              <a:xfrm>
                <a:off x="113" y="4020"/>
                <a:ext cx="45" cy="227"/>
              </a:xfrm>
              <a:prstGeom prst="leftBracket">
                <a:avLst>
                  <a:gd name="adj" fmla="val 42037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50800" prstMaterial="legacyMatte">
                <a:bevelT w="13500" h="13500" prst="angle"/>
                <a:bevelB w="13500" h="13500" prst="angle"/>
                <a:extrusionClr>
                  <a:schemeClr val="tx1"/>
                </a:extrusionClr>
                <a:contourClr>
                  <a:schemeClr val="tx1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rgbClr val="4F81BD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flatTx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fr-FR" altLang="fr-FR"/>
              </a:p>
            </p:txBody>
          </p:sp>
          <p:sp>
            <p:nvSpPr>
              <p:cNvPr id="8222" name="AutoShape 30"/>
              <p:cNvSpPr>
                <a:spLocks/>
              </p:cNvSpPr>
              <p:nvPr userDrawn="1"/>
            </p:nvSpPr>
            <p:spPr bwMode="auto">
              <a:xfrm rot="10800000">
                <a:off x="1746" y="4020"/>
                <a:ext cx="45" cy="227"/>
              </a:xfrm>
              <a:prstGeom prst="leftBracket">
                <a:avLst>
                  <a:gd name="adj" fmla="val 42037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50800" prstMaterial="legacyMatte">
                <a:bevelT w="13500" h="13500" prst="angle"/>
                <a:bevelB w="13500" h="13500" prst="angle"/>
                <a:extrusionClr>
                  <a:schemeClr val="tx1"/>
                </a:extrusionClr>
                <a:contourClr>
                  <a:schemeClr val="tx1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rgbClr val="4F81BD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  <p:txBody>
              <a:bodyPr>
                <a:flatTx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fr-FR" altLang="fr-FR"/>
              </a:p>
            </p:txBody>
          </p:sp>
        </p:grpSp>
        <p:sp>
          <p:nvSpPr>
            <p:cNvPr id="8220" name="Text Box 28"/>
            <p:cNvSpPr txBox="1">
              <a:spLocks noChangeArrowheads="1"/>
            </p:cNvSpPr>
            <p:nvPr userDrawn="1"/>
          </p:nvSpPr>
          <p:spPr bwMode="auto">
            <a:xfrm>
              <a:off x="249" y="4039"/>
              <a:ext cx="140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4F81BD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  <p:txBody>
            <a:bodyPr anchor="ctr" anchorCtr="1"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fr-FR" altLang="fr-FR" sz="1400">
                  <a:latin typeface="Times New Roman" panose="02020603050405020304" pitchFamily="18" charset="0"/>
                </a:rPr>
                <a:t>FOUILLET Adrien &amp; BEDEJUS Brice</a:t>
              </a:r>
            </a:p>
          </p:txBody>
        </p:sp>
      </p:grpSp>
      <p:grpSp>
        <p:nvGrpSpPr>
          <p:cNvPr id="8208" name="Group 16"/>
          <p:cNvGrpSpPr>
            <a:grpSpLocks/>
          </p:cNvGrpSpPr>
          <p:nvPr userDrawn="1"/>
        </p:nvGrpSpPr>
        <p:grpSpPr bwMode="auto">
          <a:xfrm>
            <a:off x="5651500" y="6308725"/>
            <a:ext cx="3240088" cy="360363"/>
            <a:chOff x="113" y="4020"/>
            <a:chExt cx="1678" cy="227"/>
          </a:xfrm>
        </p:grpSpPr>
        <p:grpSp>
          <p:nvGrpSpPr>
            <p:cNvPr id="8215" name="Group 23"/>
            <p:cNvGrpSpPr>
              <a:grpSpLocks/>
            </p:cNvGrpSpPr>
            <p:nvPr userDrawn="1"/>
          </p:nvGrpSpPr>
          <p:grpSpPr bwMode="auto">
            <a:xfrm>
              <a:off x="113" y="4020"/>
              <a:ext cx="1678" cy="227"/>
              <a:chOff x="113" y="4020"/>
              <a:chExt cx="1678" cy="227"/>
            </a:xfrm>
          </p:grpSpPr>
          <p:sp>
            <p:nvSpPr>
              <p:cNvPr id="8217" name="AutoShape 25"/>
              <p:cNvSpPr>
                <a:spLocks/>
              </p:cNvSpPr>
              <p:nvPr userDrawn="1"/>
            </p:nvSpPr>
            <p:spPr bwMode="auto">
              <a:xfrm>
                <a:off x="113" y="4020"/>
                <a:ext cx="45" cy="227"/>
              </a:xfrm>
              <a:prstGeom prst="leftBracket">
                <a:avLst>
                  <a:gd name="adj" fmla="val 42037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50800" prstMaterial="legacyMatte">
                <a:bevelT w="13500" h="13500" prst="angle"/>
                <a:bevelB w="13500" h="13500" prst="angle"/>
                <a:extrusionClr>
                  <a:schemeClr val="tx1"/>
                </a:extrusionClr>
                <a:contourClr>
                  <a:schemeClr val="tx1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rgbClr val="4F81BD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flatTx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fr-FR" altLang="fr-FR"/>
              </a:p>
            </p:txBody>
          </p:sp>
          <p:sp>
            <p:nvSpPr>
              <p:cNvPr id="8218" name="AutoShape 26"/>
              <p:cNvSpPr>
                <a:spLocks/>
              </p:cNvSpPr>
              <p:nvPr userDrawn="1"/>
            </p:nvSpPr>
            <p:spPr bwMode="auto">
              <a:xfrm rot="10800000">
                <a:off x="1746" y="4020"/>
                <a:ext cx="45" cy="227"/>
              </a:xfrm>
              <a:prstGeom prst="leftBracket">
                <a:avLst>
                  <a:gd name="adj" fmla="val 42037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50800" prstMaterial="legacyMatte">
                <a:bevelT w="13500" h="13500" prst="angle"/>
                <a:bevelB w="13500" h="13500" prst="angle"/>
                <a:extrusionClr>
                  <a:schemeClr val="tx1"/>
                </a:extrusionClr>
                <a:contourClr>
                  <a:schemeClr val="tx1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rgbClr val="4F81BD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  <p:txBody>
              <a:bodyPr>
                <a:flatTx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fr-FR" altLang="fr-FR"/>
              </a:p>
            </p:txBody>
          </p:sp>
        </p:grpSp>
        <p:sp>
          <p:nvSpPr>
            <p:cNvPr id="8216" name="Text Box 24"/>
            <p:cNvSpPr txBox="1">
              <a:spLocks noChangeArrowheads="1"/>
            </p:cNvSpPr>
            <p:nvPr userDrawn="1"/>
          </p:nvSpPr>
          <p:spPr bwMode="auto">
            <a:xfrm>
              <a:off x="249" y="4039"/>
              <a:ext cx="140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4F81BD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  <p:txBody>
            <a:bodyPr anchor="ctr" anchorCtr="1"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fr-FR" altLang="fr-FR" sz="1400">
                  <a:latin typeface="Times New Roman" panose="02020603050405020304" pitchFamily="18" charset="0"/>
                </a:rPr>
                <a:t>Licence Pro Plasturgie 2005-2006</a:t>
              </a:r>
            </a:p>
          </p:txBody>
        </p:sp>
      </p:grpSp>
      <p:sp>
        <p:nvSpPr>
          <p:cNvPr id="8209" name="Rectangle 17"/>
          <p:cNvSpPr>
            <a:spLocks noChangeArrowheads="1"/>
          </p:cNvSpPr>
          <p:nvPr/>
        </p:nvSpPr>
        <p:spPr bwMode="auto">
          <a:xfrm>
            <a:off x="0" y="2924175"/>
            <a:ext cx="1619250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fr-FR" altLang="fr-FR" sz="1400"/>
              <a:t>1/ Définition</a:t>
            </a:r>
          </a:p>
          <a:p>
            <a:r>
              <a:rPr lang="fr-FR" altLang="fr-FR" sz="1400"/>
              <a:t>2/ Principe</a:t>
            </a:r>
          </a:p>
          <a:p>
            <a:r>
              <a:rPr lang="fr-FR" altLang="fr-FR" sz="1400"/>
              <a:t>3/ Caractérisation</a:t>
            </a:r>
          </a:p>
          <a:p>
            <a:r>
              <a:rPr lang="fr-FR" altLang="fr-FR" sz="1400"/>
              <a:t>4/ Exemple</a:t>
            </a:r>
          </a:p>
          <a:p>
            <a:r>
              <a:rPr lang="fr-FR" altLang="fr-FR" sz="1400"/>
              <a:t>5/ Conclusion</a:t>
            </a:r>
          </a:p>
          <a:p>
            <a:r>
              <a:rPr lang="fr-FR" altLang="fr-FR" sz="1400"/>
              <a:t>6/ Interrelation</a:t>
            </a:r>
          </a:p>
          <a:p>
            <a:r>
              <a:rPr lang="fr-FR" altLang="fr-FR" sz="1400"/>
              <a:t>7/ Lexique</a:t>
            </a:r>
          </a:p>
          <a:p>
            <a:r>
              <a:rPr lang="fr-FR" altLang="fr-FR" sz="1400"/>
              <a:t>8/ Sources</a:t>
            </a:r>
          </a:p>
        </p:txBody>
      </p:sp>
      <p:sp>
        <p:nvSpPr>
          <p:cNvPr id="8210" name="Rectangle 1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  <a:endParaRPr lang="en-US" altLang="fr-FR" smtClean="0"/>
          </a:p>
        </p:txBody>
      </p:sp>
      <p:sp>
        <p:nvSpPr>
          <p:cNvPr id="8211" name="Rectangle 19"/>
          <p:cNvSpPr>
            <a:spLocks noGrp="1"/>
          </p:cNvSpPr>
          <p:nvPr>
            <p:ph type="body" idx="1"/>
          </p:nvPr>
        </p:nvSpPr>
        <p:spPr bwMode="auto">
          <a:xfrm>
            <a:off x="1500188" y="1935163"/>
            <a:ext cx="7186612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  <a:endParaRPr lang="en-US" altLang="fr-FR" smtClean="0"/>
          </a:p>
        </p:txBody>
      </p:sp>
      <p:sp>
        <p:nvSpPr>
          <p:cNvPr id="8212" name="Rectangle 20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8213" name="Rectangle 21"/>
          <p:cNvSpPr>
            <a:spLocks noGrp="1"/>
          </p:cNvSpPr>
          <p:nvPr>
            <p:ph type="ftr" sz="quarter" idx="3"/>
          </p:nvPr>
        </p:nvSpPr>
        <p:spPr bwMode="auto">
          <a:xfrm>
            <a:off x="2667000" y="6356350"/>
            <a:ext cx="440531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8214" name="Rectangle 22"/>
          <p:cNvSpPr>
            <a:spLocks noGrp="1"/>
          </p:cNvSpPr>
          <p:nvPr>
            <p:ph type="sldNum" sz="quarter" idx="4"/>
          </p:nvPr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228371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8" r:id="rId1"/>
    <p:sldLayoutId id="2147483839" r:id="rId2"/>
    <p:sldLayoutId id="2147483840" r:id="rId3"/>
    <p:sldLayoutId id="2147483841" r:id="rId4"/>
    <p:sldLayoutId id="2147483842" r:id="rId5"/>
    <p:sldLayoutId id="2147483843" r:id="rId6"/>
    <p:sldLayoutId id="2147483844" r:id="rId7"/>
    <p:sldLayoutId id="2147483845" r:id="rId8"/>
    <p:sldLayoutId id="2147483846" r:id="rId9"/>
    <p:sldLayoutId id="2147483847" r:id="rId10"/>
    <p:sldLayoutId id="2147483848" r:id="rId11"/>
  </p:sldLayoutIdLst>
  <p:hf sldNum="0" hdr="0"/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09D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09D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FFFFFF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AutoShape 2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/>
            <a:gdLst>
              <a:gd name="T0" fmla="*/ 9525 w 5772"/>
              <a:gd name="T1" fmla="*/ 3175 h 656"/>
              <a:gd name="T2" fmla="*/ 4035425 w 5772"/>
              <a:gd name="T3" fmla="*/ 0 h 656"/>
              <a:gd name="T4" fmla="*/ 6943725 w 5772"/>
              <a:gd name="T5" fmla="*/ 582613 h 656"/>
              <a:gd name="T6" fmla="*/ 9153525 w 5772"/>
              <a:gd name="T7" fmla="*/ 87313 h 656"/>
              <a:gd name="T8" fmla="*/ 9163050 w 5772"/>
              <a:gd name="T9" fmla="*/ 338138 h 656"/>
              <a:gd name="T10" fmla="*/ 6829425 w 5772"/>
              <a:gd name="T11" fmla="*/ 696913 h 656"/>
              <a:gd name="T12" fmla="*/ 2362200 w 5772"/>
              <a:gd name="T13" fmla="*/ 319088 h 656"/>
              <a:gd name="T14" fmla="*/ 0 w 5772"/>
              <a:gd name="T15" fmla="*/ 1041401 h 656"/>
              <a:gd name="T16" fmla="*/ 9525 w 5772"/>
              <a:gd name="T17" fmla="*/ 3175 h 65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5772"/>
              <a:gd name="T28" fmla="*/ 0 h 656"/>
              <a:gd name="T29" fmla="*/ 5772 w 5772"/>
              <a:gd name="T30" fmla="*/ 656 h 65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 rotWithShape="0">
            <a:gsLst>
              <a:gs pos="0">
                <a:srgbClr val="0079AF">
                  <a:alpha val="45000"/>
                </a:srgbClr>
              </a:gs>
              <a:gs pos="100000">
                <a:srgbClr val="00A6FB">
                  <a:alpha val="54999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8" name="AutoShape 3"/>
          <p:cNvGrpSpPr>
            <a:grpSpLocks/>
          </p:cNvGrpSpPr>
          <p:nvPr/>
        </p:nvGrpSpPr>
        <p:grpSpPr bwMode="auto">
          <a:xfrm>
            <a:off x="4383088" y="-6350"/>
            <a:ext cx="4760912" cy="603250"/>
            <a:chOff x="2761" y="-4"/>
            <a:chExt cx="2999" cy="380"/>
          </a:xfrm>
        </p:grpSpPr>
        <p:pic>
          <p:nvPicPr>
            <p:cNvPr id="9219" name="Picture 3"/>
            <p:cNvPicPr>
              <a:picLocks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1" y="-4"/>
              <a:ext cx="2999" cy="3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220" name="Text Box 4"/>
            <p:cNvSpPr txBox="1">
              <a:spLocks noChangeArrowheads="1"/>
            </p:cNvSpPr>
            <p:nvPr/>
          </p:nvSpPr>
          <p:spPr bwMode="auto">
            <a:xfrm>
              <a:off x="2760" y="-5"/>
              <a:ext cx="3000" cy="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fr-FR" altLang="fr-FR"/>
            </a:p>
          </p:txBody>
        </p:sp>
      </p:grpSp>
      <p:grpSp>
        <p:nvGrpSpPr>
          <p:cNvPr id="9222" name="Group 6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" y="2165"/>
            <a:chExt cx="91805" cy="6492"/>
          </a:xfrm>
        </p:grpSpPr>
        <p:grpSp>
          <p:nvGrpSpPr>
            <p:cNvPr id="12" name="Forme libre 11"/>
            <p:cNvGrpSpPr>
              <a:grpSpLocks/>
            </p:cNvGrpSpPr>
            <p:nvPr/>
          </p:nvGrpSpPr>
          <p:grpSpPr bwMode="auto">
            <a:xfrm>
              <a:off x="-60" y="-115"/>
              <a:ext cx="91317" cy="10509"/>
              <a:chOff x="-60" y="-243"/>
              <a:chExt cx="91318" cy="10485"/>
            </a:xfrm>
          </p:grpSpPr>
          <p:pic>
            <p:nvPicPr>
              <p:cNvPr id="9246" name="Forme libre 11"/>
              <p:cNvPicPr>
                <a:picLocks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-243"/>
                <a:ext cx="91317" cy="1048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9247" name="Text Box 31"/>
              <p:cNvSpPr txBox="1">
                <a:spLocks noChangeArrowheads="1"/>
              </p:cNvSpPr>
              <p:nvPr/>
            </p:nvSpPr>
            <p:spPr bwMode="auto">
              <a:xfrm rot="21435692">
                <a:off x="-292" y="4224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en-US" altLang="fr-FR"/>
              </a:p>
            </p:txBody>
          </p:sp>
        </p:grpSp>
        <p:grpSp>
          <p:nvGrpSpPr>
            <p:cNvPr id="13" name="Forme libre 12"/>
            <p:cNvGrpSpPr>
              <a:grpSpLocks/>
            </p:cNvGrpSpPr>
            <p:nvPr/>
          </p:nvGrpSpPr>
          <p:grpSpPr bwMode="auto">
            <a:xfrm>
              <a:off x="-60" y="617"/>
              <a:ext cx="91561" cy="9104"/>
              <a:chOff x="-60" y="487"/>
              <a:chExt cx="91561" cy="9083"/>
            </a:xfrm>
          </p:grpSpPr>
          <p:pic>
            <p:nvPicPr>
              <p:cNvPr id="9249" name="Forme libre 12"/>
              <p:cNvPicPr>
                <a:picLocks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487"/>
                <a:ext cx="91560" cy="908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9250" name="Text Box 34"/>
              <p:cNvSpPr txBox="1">
                <a:spLocks noChangeArrowheads="1"/>
              </p:cNvSpPr>
              <p:nvPr/>
            </p:nvSpPr>
            <p:spPr bwMode="auto">
              <a:xfrm rot="21435692">
                <a:off x="-217" y="4959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en-US" altLang="fr-FR"/>
              </a:p>
            </p:txBody>
          </p:sp>
        </p:grpSp>
      </p:grpSp>
      <p:pic>
        <p:nvPicPr>
          <p:cNvPr id="9223" name="Picture 13" descr="Logo_IUT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3" y="6215063"/>
            <a:ext cx="1893887" cy="53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24" name="AutoShape 8"/>
          <p:cNvSpPr>
            <a:spLocks/>
          </p:cNvSpPr>
          <p:nvPr/>
        </p:nvSpPr>
        <p:spPr bwMode="auto">
          <a:xfrm>
            <a:off x="0" y="2357438"/>
            <a:ext cx="1500188" cy="3000375"/>
          </a:xfrm>
          <a:prstGeom prst="rightBracket">
            <a:avLst>
              <a:gd name="adj" fmla="val 46787"/>
            </a:avLst>
          </a:prstGeom>
          <a:noFill/>
          <a:ln w="19050">
            <a:solidFill>
              <a:srgbClr val="0F6FC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endParaRPr lang="fr-FR" altLang="fr-FR"/>
          </a:p>
        </p:txBody>
      </p:sp>
      <p:pic>
        <p:nvPicPr>
          <p:cNvPr id="9225" name="Picture 61" descr="böj1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83"/>
          <a:stretch>
            <a:fillRect/>
          </a:stretch>
        </p:blipFill>
        <p:spPr bwMode="auto">
          <a:xfrm>
            <a:off x="5148263" y="41275"/>
            <a:ext cx="3960812" cy="454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6" name="Picture 62" descr="böj2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5"/>
          <a:stretch>
            <a:fillRect/>
          </a:stretch>
        </p:blipFill>
        <p:spPr bwMode="auto">
          <a:xfrm>
            <a:off x="0" y="908050"/>
            <a:ext cx="2095500" cy="5949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Box 63"/>
          <p:cNvSpPr txBox="1">
            <a:spLocks noChangeArrowheads="1"/>
          </p:cNvSpPr>
          <p:nvPr userDrawn="1"/>
        </p:nvSpPr>
        <p:spPr bwMode="auto">
          <a:xfrm rot="16200000">
            <a:off x="-2178050" y="3338513"/>
            <a:ext cx="49688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1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fr-FR" sz="2000" b="1">
                <a:latin typeface="Arial" charset="0"/>
              </a:rPr>
              <a:t>ANGLE DE CONTACT</a:t>
            </a:r>
          </a:p>
        </p:txBody>
      </p:sp>
      <p:sp>
        <p:nvSpPr>
          <p:cNvPr id="9228" name="Rectangle 12"/>
          <p:cNvSpPr>
            <a:spLocks noChangeArrowheads="1"/>
          </p:cNvSpPr>
          <p:nvPr userDrawn="1"/>
        </p:nvSpPr>
        <p:spPr bwMode="auto">
          <a:xfrm>
            <a:off x="34925" y="1588"/>
            <a:ext cx="9134475" cy="906462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wrap="none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endParaRPr lang="fr-FR" altLang="fr-FR" sz="2400"/>
          </a:p>
        </p:txBody>
      </p:sp>
      <p:sp>
        <p:nvSpPr>
          <p:cNvPr id="9229" name="Rectangle 13"/>
          <p:cNvSpPr>
            <a:spLocks noChangeArrowheads="1"/>
          </p:cNvSpPr>
          <p:nvPr userDrawn="1"/>
        </p:nvSpPr>
        <p:spPr bwMode="auto">
          <a:xfrm>
            <a:off x="6350" y="9525"/>
            <a:ext cx="1612900" cy="104298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wrap="none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fr-FR" altLang="fr-FR"/>
          </a:p>
        </p:txBody>
      </p:sp>
      <p:pic>
        <p:nvPicPr>
          <p:cNvPr id="9230" name="Picture 66" descr="log_IUT">
            <a:hlinkClick r:id="rId19"/>
          </p:cNvPr>
          <p:cNvPicPr>
            <a:picLocks noChangeAspect="1" noChangeArrowheads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8" y="44450"/>
            <a:ext cx="1585912" cy="93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231" name="Group 15"/>
          <p:cNvGrpSpPr>
            <a:grpSpLocks/>
          </p:cNvGrpSpPr>
          <p:nvPr userDrawn="1"/>
        </p:nvGrpSpPr>
        <p:grpSpPr bwMode="auto">
          <a:xfrm>
            <a:off x="179388" y="6308725"/>
            <a:ext cx="3600450" cy="360363"/>
            <a:chOff x="113" y="4020"/>
            <a:chExt cx="1678" cy="227"/>
          </a:xfrm>
        </p:grpSpPr>
        <p:grpSp>
          <p:nvGrpSpPr>
            <p:cNvPr id="9242" name="Group 26"/>
            <p:cNvGrpSpPr>
              <a:grpSpLocks/>
            </p:cNvGrpSpPr>
            <p:nvPr userDrawn="1"/>
          </p:nvGrpSpPr>
          <p:grpSpPr bwMode="auto">
            <a:xfrm>
              <a:off x="113" y="4020"/>
              <a:ext cx="1678" cy="227"/>
              <a:chOff x="113" y="4020"/>
              <a:chExt cx="1678" cy="227"/>
            </a:xfrm>
          </p:grpSpPr>
          <p:sp>
            <p:nvSpPr>
              <p:cNvPr id="9244" name="AutoShape 28"/>
              <p:cNvSpPr>
                <a:spLocks/>
              </p:cNvSpPr>
              <p:nvPr userDrawn="1"/>
            </p:nvSpPr>
            <p:spPr bwMode="auto">
              <a:xfrm>
                <a:off x="113" y="4020"/>
                <a:ext cx="45" cy="227"/>
              </a:xfrm>
              <a:prstGeom prst="leftBracket">
                <a:avLst>
                  <a:gd name="adj" fmla="val 42037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50800" prstMaterial="legacyMatte">
                <a:bevelT w="13500" h="13500" prst="angle"/>
                <a:bevelB w="13500" h="13500" prst="angle"/>
                <a:extrusionClr>
                  <a:schemeClr val="tx1"/>
                </a:extrusionClr>
                <a:contourClr>
                  <a:schemeClr val="tx1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rgbClr val="4F81BD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flatTx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fr-FR" altLang="fr-FR"/>
              </a:p>
            </p:txBody>
          </p:sp>
          <p:sp>
            <p:nvSpPr>
              <p:cNvPr id="9245" name="AutoShape 29"/>
              <p:cNvSpPr>
                <a:spLocks/>
              </p:cNvSpPr>
              <p:nvPr userDrawn="1"/>
            </p:nvSpPr>
            <p:spPr bwMode="auto">
              <a:xfrm rot="10800000">
                <a:off x="1746" y="4020"/>
                <a:ext cx="45" cy="227"/>
              </a:xfrm>
              <a:prstGeom prst="leftBracket">
                <a:avLst>
                  <a:gd name="adj" fmla="val 42037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50800" prstMaterial="legacyMatte">
                <a:bevelT w="13500" h="13500" prst="angle"/>
                <a:bevelB w="13500" h="13500" prst="angle"/>
                <a:extrusionClr>
                  <a:schemeClr val="tx1"/>
                </a:extrusionClr>
                <a:contourClr>
                  <a:schemeClr val="tx1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rgbClr val="4F81BD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  <p:txBody>
              <a:bodyPr>
                <a:flatTx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fr-FR" altLang="fr-FR"/>
              </a:p>
            </p:txBody>
          </p:sp>
        </p:grpSp>
        <p:sp>
          <p:nvSpPr>
            <p:cNvPr id="9243" name="Text Box 27"/>
            <p:cNvSpPr txBox="1">
              <a:spLocks noChangeArrowheads="1"/>
            </p:cNvSpPr>
            <p:nvPr userDrawn="1"/>
          </p:nvSpPr>
          <p:spPr bwMode="auto">
            <a:xfrm>
              <a:off x="249" y="4039"/>
              <a:ext cx="140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4F81BD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  <p:txBody>
            <a:bodyPr anchor="ctr" anchorCtr="1"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fr-FR" altLang="fr-FR" sz="1400">
                  <a:latin typeface="Times New Roman" panose="02020603050405020304" pitchFamily="18" charset="0"/>
                </a:rPr>
                <a:t>FOUILLET Adrien &amp; BEDEJUS Brice</a:t>
              </a:r>
            </a:p>
          </p:txBody>
        </p:sp>
      </p:grpSp>
      <p:grpSp>
        <p:nvGrpSpPr>
          <p:cNvPr id="9232" name="Group 16"/>
          <p:cNvGrpSpPr>
            <a:grpSpLocks/>
          </p:cNvGrpSpPr>
          <p:nvPr userDrawn="1"/>
        </p:nvGrpSpPr>
        <p:grpSpPr bwMode="auto">
          <a:xfrm>
            <a:off x="5651500" y="6308725"/>
            <a:ext cx="3240088" cy="360363"/>
            <a:chOff x="113" y="4020"/>
            <a:chExt cx="1678" cy="227"/>
          </a:xfrm>
        </p:grpSpPr>
        <p:grpSp>
          <p:nvGrpSpPr>
            <p:cNvPr id="9238" name="Group 22"/>
            <p:cNvGrpSpPr>
              <a:grpSpLocks/>
            </p:cNvGrpSpPr>
            <p:nvPr userDrawn="1"/>
          </p:nvGrpSpPr>
          <p:grpSpPr bwMode="auto">
            <a:xfrm>
              <a:off x="113" y="4020"/>
              <a:ext cx="1678" cy="227"/>
              <a:chOff x="113" y="4020"/>
              <a:chExt cx="1678" cy="227"/>
            </a:xfrm>
          </p:grpSpPr>
          <p:sp>
            <p:nvSpPr>
              <p:cNvPr id="9240" name="AutoShape 24"/>
              <p:cNvSpPr>
                <a:spLocks/>
              </p:cNvSpPr>
              <p:nvPr userDrawn="1"/>
            </p:nvSpPr>
            <p:spPr bwMode="auto">
              <a:xfrm>
                <a:off x="113" y="4020"/>
                <a:ext cx="45" cy="227"/>
              </a:xfrm>
              <a:prstGeom prst="leftBracket">
                <a:avLst>
                  <a:gd name="adj" fmla="val 42037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50800" prstMaterial="legacyMatte">
                <a:bevelT w="13500" h="13500" prst="angle"/>
                <a:bevelB w="13500" h="13500" prst="angle"/>
                <a:extrusionClr>
                  <a:schemeClr val="tx1"/>
                </a:extrusionClr>
                <a:contourClr>
                  <a:schemeClr val="tx1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rgbClr val="4F81BD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flatTx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fr-FR" altLang="fr-FR"/>
              </a:p>
            </p:txBody>
          </p:sp>
          <p:sp>
            <p:nvSpPr>
              <p:cNvPr id="9241" name="AutoShape 25"/>
              <p:cNvSpPr>
                <a:spLocks/>
              </p:cNvSpPr>
              <p:nvPr userDrawn="1"/>
            </p:nvSpPr>
            <p:spPr bwMode="auto">
              <a:xfrm rot="10800000">
                <a:off x="1746" y="4020"/>
                <a:ext cx="45" cy="227"/>
              </a:xfrm>
              <a:prstGeom prst="leftBracket">
                <a:avLst>
                  <a:gd name="adj" fmla="val 42037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50800" prstMaterial="legacyMatte">
                <a:bevelT w="13500" h="13500" prst="angle"/>
                <a:bevelB w="13500" h="13500" prst="angle"/>
                <a:extrusionClr>
                  <a:schemeClr val="tx1"/>
                </a:extrusionClr>
                <a:contourClr>
                  <a:schemeClr val="tx1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rgbClr val="4F81BD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  <p:txBody>
              <a:bodyPr>
                <a:flatTx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fr-FR" altLang="fr-FR"/>
              </a:p>
            </p:txBody>
          </p:sp>
        </p:grpSp>
        <p:sp>
          <p:nvSpPr>
            <p:cNvPr id="9239" name="Text Box 23"/>
            <p:cNvSpPr txBox="1">
              <a:spLocks noChangeArrowheads="1"/>
            </p:cNvSpPr>
            <p:nvPr userDrawn="1"/>
          </p:nvSpPr>
          <p:spPr bwMode="auto">
            <a:xfrm>
              <a:off x="249" y="4039"/>
              <a:ext cx="140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4F81BD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  <p:txBody>
            <a:bodyPr anchor="ctr" anchorCtr="1"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fr-FR" altLang="fr-FR" sz="1400">
                  <a:latin typeface="Times New Roman" panose="02020603050405020304" pitchFamily="18" charset="0"/>
                </a:rPr>
                <a:t>Licence Pro Plasturgie 2005-2006</a:t>
              </a:r>
            </a:p>
          </p:txBody>
        </p:sp>
      </p:grpSp>
      <p:sp>
        <p:nvSpPr>
          <p:cNvPr id="9233" name="Rectangle 17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  <a:endParaRPr lang="en-US" altLang="fr-FR" smtClean="0"/>
          </a:p>
        </p:txBody>
      </p:sp>
      <p:sp>
        <p:nvSpPr>
          <p:cNvPr id="9234" name="Rectangle 18"/>
          <p:cNvSpPr>
            <a:spLocks noGrp="1"/>
          </p:cNvSpPr>
          <p:nvPr>
            <p:ph type="body" idx="1"/>
          </p:nvPr>
        </p:nvSpPr>
        <p:spPr bwMode="auto">
          <a:xfrm>
            <a:off x="1500188" y="1935163"/>
            <a:ext cx="7186612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  <a:endParaRPr lang="en-US" altLang="fr-FR" smtClean="0"/>
          </a:p>
        </p:txBody>
      </p:sp>
      <p:sp>
        <p:nvSpPr>
          <p:cNvPr id="9235" name="Rectangle 19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9236" name="Rectangle 20"/>
          <p:cNvSpPr>
            <a:spLocks noGrp="1"/>
          </p:cNvSpPr>
          <p:nvPr>
            <p:ph type="ftr" sz="quarter" idx="3"/>
          </p:nvPr>
        </p:nvSpPr>
        <p:spPr bwMode="auto">
          <a:xfrm>
            <a:off x="2667000" y="6356350"/>
            <a:ext cx="440531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9237" name="Rectangle 21"/>
          <p:cNvSpPr>
            <a:spLocks noGrp="1"/>
          </p:cNvSpPr>
          <p:nvPr>
            <p:ph type="sldNum" sz="quarter" idx="4"/>
          </p:nvPr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308556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9" r:id="rId1"/>
    <p:sldLayoutId id="2147483850" r:id="rId2"/>
    <p:sldLayoutId id="2147483851" r:id="rId3"/>
    <p:sldLayoutId id="2147483852" r:id="rId4"/>
    <p:sldLayoutId id="2147483853" r:id="rId5"/>
    <p:sldLayoutId id="2147483854" r:id="rId6"/>
    <p:sldLayoutId id="2147483855" r:id="rId7"/>
    <p:sldLayoutId id="2147483856" r:id="rId8"/>
    <p:sldLayoutId id="2147483857" r:id="rId9"/>
    <p:sldLayoutId id="2147483858" r:id="rId10"/>
    <p:sldLayoutId id="2147483859" r:id="rId11"/>
  </p:sldLayoutIdLst>
  <p:hf sldNum="0" hdr="0"/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09D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09D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FFFFFF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8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8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oleObject" Target="../embeddings/Microsoft_Excel_97-2003_Worksheet1.xls"/><Relationship Id="rId7" Type="http://schemas.openxmlformats.org/officeDocument/2006/relationships/image" Target="../media/image28.png"/><Relationship Id="rId2" Type="http://schemas.openxmlformats.org/officeDocument/2006/relationships/slideLayout" Target="../slideLayouts/slideLayout28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7.png"/><Relationship Id="rId5" Type="http://schemas.openxmlformats.org/officeDocument/2006/relationships/image" Target="../media/image9.pn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82.xml"/><Relationship Id="rId5" Type="http://schemas.openxmlformats.org/officeDocument/2006/relationships/image" Target="../media/image9.png"/><Relationship Id="rId4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8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82.xml"/><Relationship Id="rId6" Type="http://schemas.openxmlformats.org/officeDocument/2006/relationships/image" Target="../media/image9.pn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8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hez.com/deuns/sciences/phys_gene/tension_superf.html#note2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82.xml"/><Relationship Id="rId5" Type="http://schemas.openxmlformats.org/officeDocument/2006/relationships/image" Target="../media/image9.png"/><Relationship Id="rId4" Type="http://schemas.openxmlformats.org/officeDocument/2006/relationships/hyperlink" Target="http://www.sgm.univ-savoie.fr/LP/Caraterisations-mat&#233;riaux.html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Lionel.Flandin(at)univ-savoie.fr?subject=Probl%E8me%20sur%20le%20site%20web%20LP%20-%20Caract&#233;risation&amp;Body=Bonjour%20Monsieur,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82.xml"/><Relationship Id="rId5" Type="http://schemas.openxmlformats.org/officeDocument/2006/relationships/image" Target="../media/image9.png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8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8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82.xml"/><Relationship Id="rId5" Type="http://schemas.openxmlformats.org/officeDocument/2006/relationships/image" Target="../media/image9.pn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82.xml"/><Relationship Id="rId5" Type="http://schemas.openxmlformats.org/officeDocument/2006/relationships/image" Target="../media/image9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82.xml"/><Relationship Id="rId5" Type="http://schemas.openxmlformats.org/officeDocument/2006/relationships/image" Target="../media/image9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8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8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19953" y="2415801"/>
            <a:ext cx="8229600" cy="1143000"/>
          </a:xfrm>
        </p:spPr>
        <p:txBody>
          <a:bodyPr/>
          <a:lstStyle/>
          <a:p>
            <a:pPr algn="ctr"/>
            <a:r>
              <a:rPr lang="fr-FR" altLang="fr-FR" b="1" dirty="0"/>
              <a:t>ANGLE DE CONTACT</a:t>
            </a:r>
          </a:p>
        </p:txBody>
      </p:sp>
      <p:sp>
        <p:nvSpPr>
          <p:cNvPr id="26628" name="Text Box 4"/>
          <p:cNvSpPr txBox="1">
            <a:spLocks noGrp="1"/>
          </p:cNvSpPr>
          <p:nvPr/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r>
              <a:rPr lang="fr-FR" altLang="fr-FR" sz="1200">
                <a:solidFill>
                  <a:srgbClr val="1D4577"/>
                </a:solidFill>
              </a:rPr>
              <a:t>1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377371"/>
            <a:ext cx="9144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0" y="0"/>
            <a:ext cx="2381250" cy="1238250"/>
          </a:xfrm>
          <a:prstGeom prst="rect">
            <a:avLst/>
          </a:prstGeom>
        </p:spPr>
      </p:pic>
      <p:sp>
        <p:nvSpPr>
          <p:cNvPr id="8" name="Sous-titre 2"/>
          <p:cNvSpPr txBox="1">
            <a:spLocks/>
          </p:cNvSpPr>
          <p:nvPr/>
        </p:nvSpPr>
        <p:spPr>
          <a:xfrm rot="16200000">
            <a:off x="-2039938" y="2843212"/>
            <a:ext cx="5735639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b="1" dirty="0" smtClean="0">
                <a:solidFill>
                  <a:sysClr val="window" lastClr="FFFFFF">
                    <a:lumMod val="65000"/>
                  </a:sysClr>
                </a:solidFill>
                <a:latin typeface="Calibri"/>
              </a:rPr>
              <a:t>Angle de contact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ysClr val="window" lastClr="FFFFFF">
                  <a:lumMod val="65000"/>
                </a:sysClr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-3" y="5750007"/>
            <a:ext cx="9144003" cy="1107996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Alexandre </a:t>
            </a:r>
            <a:r>
              <a:rPr lang="fr-FR" sz="2000" b="1" dirty="0" err="1" smtClean="0">
                <a:solidFill>
                  <a:srgbClr val="10069F"/>
                </a:solidFill>
              </a:rPr>
              <a:t>Ceppi</a:t>
            </a:r>
            <a:r>
              <a:rPr lang="fr-FR" sz="2000" b="1" dirty="0" smtClean="0">
                <a:solidFill>
                  <a:srgbClr val="10069F"/>
                </a:solidFill>
              </a:rPr>
              <a:t> – Adrien </a:t>
            </a:r>
            <a:r>
              <a:rPr lang="fr-FR" sz="2000" b="1" dirty="0" err="1" smtClean="0">
                <a:solidFill>
                  <a:srgbClr val="10069F"/>
                </a:solidFill>
              </a:rPr>
              <a:t>Rodde</a:t>
            </a:r>
            <a:endParaRPr lang="fr-FR" sz="2000" b="1" dirty="0" smtClean="0">
              <a:solidFill>
                <a:srgbClr val="10069F"/>
              </a:solidFill>
            </a:endParaRPr>
          </a:p>
          <a:p>
            <a:pPr algn="ctr"/>
            <a:endParaRPr lang="fr-FR" sz="600" b="1" dirty="0" smtClean="0">
              <a:solidFill>
                <a:srgbClr val="10069F"/>
              </a:solidFill>
            </a:endParaRPr>
          </a:p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Licence professionnelle </a:t>
            </a:r>
            <a:r>
              <a:rPr lang="fr-FR" sz="2000" b="1" dirty="0" err="1" smtClean="0">
                <a:solidFill>
                  <a:srgbClr val="10069F"/>
                </a:solidFill>
              </a:rPr>
              <a:t>Polymer</a:t>
            </a:r>
            <a:r>
              <a:rPr lang="fr-FR" sz="2000" b="1" dirty="0" smtClean="0">
                <a:solidFill>
                  <a:srgbClr val="10069F"/>
                </a:solidFill>
              </a:rPr>
              <a:t> Engineering – 2015-2016</a:t>
            </a:r>
          </a:p>
          <a:p>
            <a:pPr algn="ctr"/>
            <a:endParaRPr lang="fr-FR" sz="2000" b="1" dirty="0" smtClean="0">
              <a:solidFill>
                <a:srgbClr val="10069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4319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-116541" y="377371"/>
            <a:ext cx="9144000" cy="908050"/>
          </a:xfrm>
        </p:spPr>
        <p:txBody>
          <a:bodyPr lIns="91440" rIns="91440" bIns="45720" anchor="ctr" anchorCtr="1"/>
          <a:lstStyle/>
          <a:p>
            <a:r>
              <a:rPr lang="fr-BE" altLang="fr-FR" sz="4000" dirty="0"/>
              <a:t>ENERGIE DE SURFACE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646113" y="1347508"/>
            <a:ext cx="8497887" cy="820738"/>
          </a:xfrm>
        </p:spPr>
        <p:txBody>
          <a:bodyPr>
            <a:normAutofit fontScale="92500" lnSpcReduction="10000"/>
          </a:bodyPr>
          <a:lstStyle/>
          <a:p>
            <a:pPr>
              <a:buFont typeface="Wingdings 2" panose="05020102010507070707" pitchFamily="18" charset="2"/>
              <a:buChar char="—"/>
            </a:pPr>
            <a:r>
              <a:rPr lang="fr-FR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En déposant plusieurs gouttes de liquide différents dont les composantes dispersives et polaires sont connues, on peut obtenir l’énergie de surface du solide.</a:t>
            </a:r>
            <a:endParaRPr lang="fr-BE" altLang="fr-FR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33188" name="Group 4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3035763550"/>
              </p:ext>
            </p:extLst>
          </p:nvPr>
        </p:nvGraphicFramePr>
        <p:xfrm>
          <a:off x="1219200" y="2290763"/>
          <a:ext cx="7007224" cy="3359150"/>
        </p:xfrm>
        <a:graphic>
          <a:graphicData uri="http://schemas.openxmlformats.org/drawingml/2006/table">
            <a:tbl>
              <a:tblPr/>
              <a:tblGrid>
                <a:gridCol w="1998695"/>
                <a:gridCol w="1241078"/>
                <a:gridCol w="1325093"/>
                <a:gridCol w="1252869"/>
                <a:gridCol w="1189489"/>
              </a:tblGrid>
              <a:tr h="834079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Liquides</a:t>
                      </a:r>
                      <a:endParaRPr kumimoji="0" lang="fr-F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7" marR="91437" marT="45711" marB="4571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g</a:t>
                      </a:r>
                      <a:r>
                        <a:rPr kumimoji="0" lang="fr-FR" sz="1600" b="0" i="0" u="none" strike="noStrike" cap="none" normalizeH="0" baseline="-3000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L</a:t>
                      </a:r>
                      <a:r>
                        <a:rPr kumimoji="0" lang="fr-F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(</a:t>
                      </a:r>
                      <a:r>
                        <a:rPr kumimoji="0" lang="fr-F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mJ</a:t>
                      </a:r>
                      <a:r>
                        <a:rPr kumimoji="0" lang="fr-F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/m²)</a:t>
                      </a:r>
                      <a:endParaRPr kumimoji="0" lang="fr-F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7" marR="91437" marT="45711" marB="4571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g</a:t>
                      </a:r>
                      <a:r>
                        <a:rPr kumimoji="0" lang="fr-FR" sz="16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L</a:t>
                      </a:r>
                      <a:r>
                        <a:rPr kumimoji="0" lang="fr-FR" sz="16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</a:t>
                      </a: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(mJ/m²)</a:t>
                      </a: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7" marR="91437" marT="45711" marB="4571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g</a:t>
                      </a:r>
                      <a:r>
                        <a:rPr kumimoji="0" lang="fr-FR" sz="16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L</a:t>
                      </a:r>
                      <a:r>
                        <a:rPr kumimoji="0" lang="fr-FR" sz="16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+ </a:t>
                      </a: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(mJ/m²)</a:t>
                      </a: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7" marR="91437" marT="45711" marB="4571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g</a:t>
                      </a:r>
                      <a:r>
                        <a:rPr kumimoji="0" lang="fr-FR" sz="16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L</a:t>
                      </a:r>
                      <a:r>
                        <a:rPr kumimoji="0" lang="fr-FR" sz="16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 </a:t>
                      </a: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(mJ/m²)</a:t>
                      </a: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7" marR="91437" marT="45711" marB="4571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7894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Eau</a:t>
                      </a:r>
                      <a:endParaRPr kumimoji="0" lang="fr-F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7" marR="91437" marT="45711" marB="4571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72,8</a:t>
                      </a: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7" marR="91437" marT="45711" marB="4571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21,8</a:t>
                      </a: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7" marR="91437" marT="45711" marB="4571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25,5</a:t>
                      </a: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7" marR="91437" marT="45711" marB="4571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25,5</a:t>
                      </a:r>
                      <a:endParaRPr kumimoji="0" lang="fr-F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7" marR="91437" marT="45711" marB="4571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9416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Glycérol</a:t>
                      </a: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7" marR="91437" marT="45711" marB="4571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64</a:t>
                      </a: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7" marR="91437" marT="45711" marB="4571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34</a:t>
                      </a: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7" marR="91437" marT="45711" marB="4571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3,92</a:t>
                      </a: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7" marR="91437" marT="45711" marB="4571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57,4</a:t>
                      </a: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7" marR="91437" marT="45711" marB="4571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7894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Formamide</a:t>
                      </a: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7" marR="91437" marT="45711" marB="4571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58</a:t>
                      </a:r>
                      <a:endParaRPr kumimoji="0" lang="fr-F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7" marR="91437" marT="45711" marB="4571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39</a:t>
                      </a: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7" marR="91437" marT="45711" marB="4571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2,28</a:t>
                      </a: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7" marR="91437" marT="45711" marB="4571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39,6</a:t>
                      </a: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7" marR="91437" marT="45711" marB="4571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8121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Ethylène Glycol</a:t>
                      </a: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7" marR="91437" marT="45711" marB="4571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48</a:t>
                      </a: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7" marR="91437" marT="45711" marB="4571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29</a:t>
                      </a: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7" marR="91437" marT="45711" marB="4571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1,92</a:t>
                      </a: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7" marR="91437" marT="45711" marB="4571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47</a:t>
                      </a: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7" marR="91437" marT="45711" marB="4571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4436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a-Bromonaphtalène</a:t>
                      </a: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7" marR="91437" marT="45711" marB="4571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44,4</a:t>
                      </a:r>
                      <a:endParaRPr kumimoji="0" lang="fr-F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7" marR="91437" marT="45711" marB="4571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44,4</a:t>
                      </a: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7" marR="91437" marT="45711" marB="4571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7" marR="91437" marT="45711" marB="4571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7" marR="91437" marT="45711" marB="4571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7894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Diiodométhane</a:t>
                      </a: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7" marR="91437" marT="45711" marB="4571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50,8</a:t>
                      </a: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7" marR="91437" marT="45711" marB="4571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50,8</a:t>
                      </a: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7" marR="91437" marT="45711" marB="4571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fr-F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7" marR="91437" marT="45711" marB="4571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7" marR="91437" marT="45711" marB="4571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9416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Cis-</a:t>
                      </a:r>
                      <a:r>
                        <a:rPr kumimoji="0" lang="fr-F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décaline</a:t>
                      </a:r>
                      <a:endParaRPr kumimoji="0" lang="fr-F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7" marR="91437" marT="45711" marB="4571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32,2</a:t>
                      </a: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7" marR="91437" marT="45711" marB="4571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32,2</a:t>
                      </a: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7" marR="91437" marT="45711" marB="4571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7" marR="91437" marT="45711" marB="4571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fr-F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7" marR="91437" marT="45711" marB="4571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5900" name="Text Box 60"/>
          <p:cNvSpPr txBox="1">
            <a:spLocks noChangeArrowheads="1"/>
          </p:cNvSpPr>
          <p:nvPr/>
        </p:nvSpPr>
        <p:spPr bwMode="auto">
          <a:xfrm>
            <a:off x="1155065" y="5795962"/>
            <a:ext cx="6911975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F81B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fr-FR" altLang="fr-FR" dirty="0">
                <a:solidFill>
                  <a:prstClr val="black"/>
                </a:solidFill>
              </a:rPr>
              <a:t>Valeurs de liquides utilisés dans la mesure de l’énergie de surface</a:t>
            </a:r>
          </a:p>
        </p:txBody>
      </p:sp>
      <p:sp>
        <p:nvSpPr>
          <p:cNvPr id="35901" name="Text Box 61"/>
          <p:cNvSpPr txBox="1">
            <a:spLocks noGrp="1"/>
          </p:cNvSpPr>
          <p:nvPr/>
        </p:nvSpPr>
        <p:spPr bwMode="auto">
          <a:xfrm>
            <a:off x="3329940" y="6356350"/>
            <a:ext cx="440531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e-DE" altLang="fr-FR" sz="1200" dirty="0" smtClean="0">
                <a:solidFill>
                  <a:srgbClr val="1D4577"/>
                </a:solidFill>
              </a:rPr>
              <a:t>Ceppi Alexandre – Rodde Adrien</a:t>
            </a:r>
            <a:endParaRPr lang="fr-FR" altLang="fr-FR" sz="1200" dirty="0">
              <a:solidFill>
                <a:srgbClr val="1D4577"/>
              </a:solidFill>
            </a:endParaRPr>
          </a:p>
        </p:txBody>
      </p:sp>
      <p:sp>
        <p:nvSpPr>
          <p:cNvPr id="35902" name="Text Box 62"/>
          <p:cNvSpPr txBox="1">
            <a:spLocks noGrp="1"/>
          </p:cNvSpPr>
          <p:nvPr/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r>
              <a:rPr lang="fr-FR" altLang="fr-FR" sz="1200" dirty="0">
                <a:solidFill>
                  <a:srgbClr val="1D4577"/>
                </a:solidFill>
              </a:rPr>
              <a:t>10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377371"/>
            <a:ext cx="9144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0" y="0"/>
            <a:ext cx="2381250" cy="1238250"/>
          </a:xfrm>
          <a:prstGeom prst="rect">
            <a:avLst/>
          </a:prstGeom>
        </p:spPr>
      </p:pic>
      <p:sp>
        <p:nvSpPr>
          <p:cNvPr id="11" name="Sous-titre 2"/>
          <p:cNvSpPr txBox="1">
            <a:spLocks/>
          </p:cNvSpPr>
          <p:nvPr/>
        </p:nvSpPr>
        <p:spPr>
          <a:xfrm rot="16200000">
            <a:off x="-2039938" y="2843212"/>
            <a:ext cx="5735639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b="1" dirty="0" smtClean="0">
                <a:solidFill>
                  <a:sysClr val="window" lastClr="FFFFFF">
                    <a:lumMod val="65000"/>
                  </a:sysClr>
                </a:solidFill>
                <a:latin typeface="Calibri"/>
              </a:rPr>
              <a:t>Angle de contact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ysClr val="window" lastClr="FFFFFF">
                  <a:lumMod val="65000"/>
                </a:sysClr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02603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err="1" smtClean="0"/>
              <a:t>Ceppi</a:t>
            </a:r>
            <a:r>
              <a:rPr lang="fr-FR" dirty="0" smtClean="0"/>
              <a:t> Alexandre – </a:t>
            </a:r>
            <a:r>
              <a:rPr lang="fr-FR" dirty="0" err="1" smtClean="0"/>
              <a:t>Rodde</a:t>
            </a:r>
            <a:r>
              <a:rPr lang="fr-FR" dirty="0" smtClean="0"/>
              <a:t> Alexandre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6104460" y="2001481"/>
            <a:ext cx="365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-98611" y="447105"/>
            <a:ext cx="9144000" cy="908050"/>
          </a:xfrm>
          <a:prstGeom prst="rect">
            <a:avLst/>
          </a:prstGeom>
        </p:spPr>
        <p:txBody>
          <a:bodyPr vert="horz" lIns="91440" rIns="91440" bIns="45720" anchor="ctr" anchorCtr="1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fr-BE" altLang="fr-FR" sz="4000" dirty="0" smtClean="0">
                <a:solidFill>
                  <a:schemeClr val="tx1"/>
                </a:solidFill>
              </a:rPr>
              <a:t>ENERGIE DE SURFACE</a:t>
            </a:r>
            <a:endParaRPr lang="fr-BE" altLang="fr-FR" sz="4000" dirty="0">
              <a:solidFill>
                <a:schemeClr val="tx1"/>
              </a:solidFill>
            </a:endParaRPr>
          </a:p>
        </p:txBody>
      </p:sp>
      <p:graphicFrame>
        <p:nvGraphicFramePr>
          <p:cNvPr id="9" name="Obje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94383251"/>
              </p:ext>
            </p:extLst>
          </p:nvPr>
        </p:nvGraphicFramePr>
        <p:xfrm>
          <a:off x="4322838" y="2609569"/>
          <a:ext cx="4606925" cy="284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8" r:id="rId3" imgW="4608975" imgH="2847079" progId="Excel.Chart.8">
                  <p:embed/>
                </p:oleObj>
              </mc:Choice>
              <mc:Fallback>
                <p:oleObj r:id="rId3" imgW="4608975" imgH="2847079" progId="Excel.Chart.8">
                  <p:embed/>
                  <p:pic>
                    <p:nvPicPr>
                      <p:cNvPr id="0" name="Graphique 9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22838" y="2609569"/>
                        <a:ext cx="4606925" cy="284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ZoneTexte 10"/>
          <p:cNvSpPr txBox="1">
            <a:spLocks noChangeArrowheads="1"/>
          </p:cNvSpPr>
          <p:nvPr/>
        </p:nvSpPr>
        <p:spPr bwMode="auto">
          <a:xfrm>
            <a:off x="422030" y="3062007"/>
            <a:ext cx="3789607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fr-FR" altLang="fr-FR" sz="2000" dirty="0"/>
              <a:t>Gamma-solide-polaire=pente²</a:t>
            </a:r>
          </a:p>
          <a:p>
            <a:endParaRPr lang="fr-FR" altLang="fr-FR" sz="2000" dirty="0"/>
          </a:p>
          <a:p>
            <a:r>
              <a:rPr lang="fr-FR" altLang="fr-FR" sz="2000" dirty="0"/>
              <a:t>Gamma-solide-dispersif=ordonné à l’origine²</a:t>
            </a:r>
          </a:p>
          <a:p>
            <a:endParaRPr lang="fr-FR" altLang="fr-FR" sz="2000" dirty="0"/>
          </a:p>
          <a:p>
            <a:r>
              <a:rPr lang="fr-FR" altLang="fr-FR" sz="2000" dirty="0" smtClean="0"/>
              <a:t>Gamma-solide= </a:t>
            </a:r>
            <a:r>
              <a:rPr lang="fr-FR" altLang="fr-FR" sz="2000" dirty="0" err="1" smtClean="0"/>
              <a:t>GammaSP</a:t>
            </a:r>
            <a:r>
              <a:rPr lang="fr-FR" altLang="fr-FR" sz="2000" dirty="0" smtClean="0"/>
              <a:t> + </a:t>
            </a:r>
            <a:r>
              <a:rPr lang="fr-FR" altLang="fr-FR" sz="2000" dirty="0" err="1" smtClean="0"/>
              <a:t>gammaSD</a:t>
            </a:r>
            <a:endParaRPr lang="fr-FR" altLang="fr-FR" sz="2000" dirty="0"/>
          </a:p>
        </p:txBody>
      </p:sp>
      <p:sp>
        <p:nvSpPr>
          <p:cNvPr id="11" name="Text Box 10"/>
          <p:cNvSpPr txBox="1">
            <a:spLocks noGrp="1"/>
          </p:cNvSpPr>
          <p:nvPr/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r>
              <a:rPr lang="fr-FR" altLang="fr-FR" sz="1200" dirty="0" smtClean="0">
                <a:solidFill>
                  <a:srgbClr val="1D4577"/>
                </a:solidFill>
              </a:rPr>
              <a:t>11</a:t>
            </a:r>
            <a:endParaRPr lang="fr-FR" altLang="fr-FR" sz="1200" dirty="0">
              <a:solidFill>
                <a:srgbClr val="1D4577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377371"/>
            <a:ext cx="9144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0" y="0"/>
            <a:ext cx="2381250" cy="1238250"/>
          </a:xfrm>
          <a:prstGeom prst="rect">
            <a:avLst/>
          </a:prstGeom>
        </p:spPr>
      </p:pic>
      <p:pic>
        <p:nvPicPr>
          <p:cNvPr id="1043" name="Picture 1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713" y="1714484"/>
            <a:ext cx="4395787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3389" y="1665272"/>
            <a:ext cx="938213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5" name="Picture 2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5045" y="1712269"/>
            <a:ext cx="1530350" cy="62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Sous-titre 2"/>
          <p:cNvSpPr txBox="1">
            <a:spLocks/>
          </p:cNvSpPr>
          <p:nvPr/>
        </p:nvSpPr>
        <p:spPr>
          <a:xfrm rot="16200000">
            <a:off x="-2039938" y="2843212"/>
            <a:ext cx="5735639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b="1" dirty="0" smtClean="0">
                <a:solidFill>
                  <a:sysClr val="window" lastClr="FFFFFF">
                    <a:lumMod val="65000"/>
                  </a:sysClr>
                </a:solidFill>
                <a:latin typeface="Calibri"/>
              </a:rPr>
              <a:t>Angle de contact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ysClr val="window" lastClr="FFFFFF">
                  <a:lumMod val="65000"/>
                </a:sysClr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35426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2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59581"/>
            <a:ext cx="9144000" cy="1557338"/>
          </a:xfrm>
        </p:spPr>
        <p:txBody>
          <a:bodyPr lIns="91440" rIns="91440" bIns="45720" anchor="ctr" anchorCtr="1"/>
          <a:lstStyle/>
          <a:p>
            <a:r>
              <a:rPr lang="de-DE" altLang="fr-FR" sz="4000" dirty="0"/>
              <a:t>L‘EFFET </a:t>
            </a:r>
            <a:r>
              <a:rPr lang="fr-FR" altLang="fr-FR" sz="4000" dirty="0"/>
              <a:t>DU LOTUS</a:t>
            </a:r>
            <a:r>
              <a:rPr lang="de-DE" altLang="fr-FR" sz="4000" dirty="0"/>
              <a:t/>
            </a:r>
            <a:br>
              <a:rPr lang="de-DE" altLang="fr-FR" sz="4000" dirty="0"/>
            </a:br>
            <a:endParaRPr lang="de-DE" altLang="fr-FR" sz="4000" dirty="0"/>
          </a:p>
        </p:txBody>
      </p:sp>
      <p:sp>
        <p:nvSpPr>
          <p:cNvPr id="37890" name="Rectangle 2"/>
          <p:cNvSpPr>
            <a:spLocks noChangeArrowheads="1"/>
          </p:cNvSpPr>
          <p:nvPr/>
        </p:nvSpPr>
        <p:spPr bwMode="auto">
          <a:xfrm>
            <a:off x="0" y="-1550988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F81B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fr-FR" altLang="fr-FR" sz="2400"/>
              <a:t>  </a:t>
            </a:r>
            <a:br>
              <a:rPr lang="fr-FR" altLang="fr-FR" sz="2400"/>
            </a:br>
            <a:r>
              <a:rPr lang="fr-FR" altLang="fr-FR" sz="2400"/>
              <a:t>  </a:t>
            </a:r>
          </a:p>
        </p:txBody>
      </p:sp>
      <p:sp>
        <p:nvSpPr>
          <p:cNvPr id="37891" name="Rectangle 3"/>
          <p:cNvSpPr>
            <a:spLocks noChangeArrowheads="1"/>
          </p:cNvSpPr>
          <p:nvPr/>
        </p:nvSpPr>
        <p:spPr bwMode="auto">
          <a:xfrm>
            <a:off x="0" y="7586663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F81B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fr-FR" altLang="fr-FR" sz="2400"/>
              <a:t>  </a:t>
            </a:r>
          </a:p>
          <a:p>
            <a:pPr eaLnBrk="0" hangingPunct="0"/>
            <a:endParaRPr lang="fr-FR" altLang="fr-FR" sz="2400"/>
          </a:p>
        </p:txBody>
      </p:sp>
      <p:pic>
        <p:nvPicPr>
          <p:cNvPr id="37893" name="Picture 5" descr="Fig. 1:The sacred lotus (Nelumbo nucifera) symbol of purity in Asian religion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750" y="1311275"/>
            <a:ext cx="2603500" cy="318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894" name="Text Box 6"/>
          <p:cNvSpPr txBox="1">
            <a:spLocks noChangeArrowheads="1"/>
          </p:cNvSpPr>
          <p:nvPr/>
        </p:nvSpPr>
        <p:spPr bwMode="auto">
          <a:xfrm>
            <a:off x="500435" y="5130334"/>
            <a:ext cx="8015288" cy="64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F81B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Low"/>
            <a:r>
              <a:rPr lang="fr-FR" altLang="fr-FR" dirty="0"/>
              <a:t>L'effet du lotus est basé sur la rugosité extérieure provoquée par différentes microstructures ainsi que ses propriétés hydrophobes.</a:t>
            </a:r>
          </a:p>
        </p:txBody>
      </p:sp>
      <p:grpSp>
        <p:nvGrpSpPr>
          <p:cNvPr id="37895" name="Group 7"/>
          <p:cNvGrpSpPr>
            <a:grpSpLocks/>
          </p:cNvGrpSpPr>
          <p:nvPr/>
        </p:nvGrpSpPr>
        <p:grpSpPr bwMode="auto">
          <a:xfrm>
            <a:off x="4358902" y="1311275"/>
            <a:ext cx="2971800" cy="2732087"/>
            <a:chOff x="1680" y="744"/>
            <a:chExt cx="1584" cy="1560"/>
          </a:xfrm>
        </p:grpSpPr>
        <p:pic>
          <p:nvPicPr>
            <p:cNvPr id="37899" name="Picture 8" descr="Fig. 2: Water droplet on a lotus leaf with adhering particles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80" y="744"/>
              <a:ext cx="1584" cy="13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7900" name="Text Box 12"/>
            <p:cNvSpPr txBox="1">
              <a:spLocks noChangeArrowheads="1"/>
            </p:cNvSpPr>
            <p:nvPr/>
          </p:nvSpPr>
          <p:spPr bwMode="auto">
            <a:xfrm>
              <a:off x="2403" y="2112"/>
              <a:ext cx="9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4F81BD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endParaRPr lang="fr-FR" altLang="fr-FR" sz="1600"/>
            </a:p>
          </p:txBody>
        </p:sp>
      </p:grpSp>
      <p:sp>
        <p:nvSpPr>
          <p:cNvPr id="37896" name="Text Box 8"/>
          <p:cNvSpPr txBox="1">
            <a:spLocks noChangeArrowheads="1"/>
          </p:cNvSpPr>
          <p:nvPr/>
        </p:nvSpPr>
        <p:spPr bwMode="auto">
          <a:xfrm>
            <a:off x="4685823" y="3675635"/>
            <a:ext cx="3344862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F81B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fr-FR" altLang="fr-FR" dirty="0" err="1"/>
              <a:t>Goutellette</a:t>
            </a:r>
            <a:r>
              <a:rPr lang="fr-FR" altLang="fr-FR" dirty="0"/>
              <a:t> de rosé</a:t>
            </a:r>
          </a:p>
          <a:p>
            <a:r>
              <a:rPr lang="fr-FR" altLang="fr-FR" dirty="0"/>
              <a:t>Sur une feuille de lotus.</a:t>
            </a:r>
          </a:p>
        </p:txBody>
      </p:sp>
      <p:sp>
        <p:nvSpPr>
          <p:cNvPr id="37897" name="Text Box 9"/>
          <p:cNvSpPr txBox="1">
            <a:spLocks noGrp="1"/>
          </p:cNvSpPr>
          <p:nvPr/>
        </p:nvSpPr>
        <p:spPr bwMode="auto">
          <a:xfrm>
            <a:off x="3393757" y="6357620"/>
            <a:ext cx="258413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e-DE" altLang="fr-FR" sz="1200" dirty="0" smtClean="0">
                <a:solidFill>
                  <a:srgbClr val="1D4577"/>
                </a:solidFill>
              </a:rPr>
              <a:t>Ceppi Alexandre – Rodde Adrien</a:t>
            </a:r>
            <a:endParaRPr lang="fr-FR" altLang="fr-FR" sz="1200" dirty="0">
              <a:solidFill>
                <a:srgbClr val="1D4577"/>
              </a:solidFill>
            </a:endParaRPr>
          </a:p>
        </p:txBody>
      </p:sp>
      <p:sp>
        <p:nvSpPr>
          <p:cNvPr id="37898" name="Text Box 10"/>
          <p:cNvSpPr txBox="1">
            <a:spLocks noGrp="1"/>
          </p:cNvSpPr>
          <p:nvPr/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r>
              <a:rPr lang="fr-FR" altLang="fr-FR" sz="1200">
                <a:solidFill>
                  <a:srgbClr val="1D4577"/>
                </a:solidFill>
              </a:rPr>
              <a:t>12</a:t>
            </a:r>
          </a:p>
        </p:txBody>
      </p:sp>
      <p:sp>
        <p:nvSpPr>
          <p:cNvPr id="14" name="Rectangle 13"/>
          <p:cNvSpPr/>
          <p:nvPr/>
        </p:nvSpPr>
        <p:spPr>
          <a:xfrm>
            <a:off x="0" y="377371"/>
            <a:ext cx="9144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0" y="0"/>
            <a:ext cx="2381250" cy="1238250"/>
          </a:xfrm>
          <a:prstGeom prst="rect">
            <a:avLst/>
          </a:prstGeom>
        </p:spPr>
      </p:pic>
      <p:sp>
        <p:nvSpPr>
          <p:cNvPr id="16" name="Sous-titre 2"/>
          <p:cNvSpPr txBox="1">
            <a:spLocks/>
          </p:cNvSpPr>
          <p:nvPr/>
        </p:nvSpPr>
        <p:spPr>
          <a:xfrm rot="16200000">
            <a:off x="-2039938" y="2843212"/>
            <a:ext cx="5735639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b="1" dirty="0" smtClean="0">
                <a:solidFill>
                  <a:sysClr val="window" lastClr="FFFFFF">
                    <a:lumMod val="65000"/>
                  </a:sysClr>
                </a:solidFill>
                <a:latin typeface="Calibri"/>
              </a:rPr>
              <a:t>Angle de contact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ysClr val="window" lastClr="FFFFFF">
                  <a:lumMod val="65000"/>
                </a:sysClr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24648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-80683" y="377371"/>
            <a:ext cx="9144000" cy="908050"/>
          </a:xfrm>
        </p:spPr>
        <p:txBody>
          <a:bodyPr lIns="91440" rIns="91440" bIns="45720" anchor="ctr" anchorCtr="1"/>
          <a:lstStyle/>
          <a:p>
            <a:r>
              <a:rPr lang="fr-BE" altLang="fr-FR" sz="4000" dirty="0"/>
              <a:t>DONNEES EXTRAITES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978694" y="1448641"/>
            <a:ext cx="7186612" cy="4389437"/>
          </a:xfrm>
        </p:spPr>
        <p:txBody>
          <a:bodyPr/>
          <a:lstStyle/>
          <a:p>
            <a:pPr>
              <a:buFont typeface="Wingdings 2" panose="05020102010507070707" pitchFamily="18" charset="2"/>
              <a:buChar char="—"/>
            </a:pPr>
            <a:r>
              <a:rPr lang="fr-FR" altLang="fr-FR" sz="2400" dirty="0">
                <a:latin typeface="Arial" panose="020B0604020202020204" pitchFamily="34" charset="0"/>
                <a:cs typeface="Arial" panose="020B0604020202020204" pitchFamily="34" charset="0"/>
              </a:rPr>
              <a:t>Cet essai permet donc de déterminer :   </a:t>
            </a:r>
          </a:p>
          <a:p>
            <a:pPr>
              <a:buFont typeface="Wingdings 2" panose="05020102010507070707" pitchFamily="18" charset="2"/>
              <a:buChar char="—"/>
            </a:pPr>
            <a:endParaRPr lang="fr-FR" altLang="fr-FR" dirty="0"/>
          </a:p>
          <a:p>
            <a:pPr lvl="1">
              <a:buFont typeface="Wingdings 2" panose="05020102010507070707" pitchFamily="18" charset="2"/>
              <a:buChar char="—"/>
            </a:pPr>
            <a:r>
              <a:rPr lang="fr-FR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La tension de surface du solide  </a:t>
            </a:r>
          </a:p>
          <a:p>
            <a:pPr lvl="1">
              <a:buFont typeface="Wingdings 2" panose="05020102010507070707" pitchFamily="18" charset="2"/>
              <a:buChar char="—"/>
            </a:pPr>
            <a:endParaRPr lang="fr-FR" altLang="fr-F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Wingdings 2" panose="05020102010507070707" pitchFamily="18" charset="2"/>
              <a:buChar char="—"/>
            </a:pPr>
            <a:r>
              <a:rPr lang="fr-FR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L’énergie de surface du solide  </a:t>
            </a:r>
          </a:p>
          <a:p>
            <a:pPr lvl="1">
              <a:buFont typeface="Wingdings 2" panose="05020102010507070707" pitchFamily="18" charset="2"/>
              <a:buChar char="—"/>
            </a:pPr>
            <a:endParaRPr lang="fr-FR" altLang="fr-F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Wingdings 2" panose="05020102010507070707" pitchFamily="18" charset="2"/>
              <a:buChar char="—"/>
            </a:pPr>
            <a:r>
              <a:rPr lang="fr-FR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Le caractère hydrophobe ou hydrophile de la surface </a:t>
            </a:r>
          </a:p>
          <a:p>
            <a:pPr lvl="1">
              <a:buFont typeface="Wingdings 2" panose="05020102010507070707" pitchFamily="18" charset="2"/>
              <a:buChar char="—"/>
            </a:pPr>
            <a:endParaRPr lang="fr-FR" altLang="fr-F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Wingdings 2" panose="05020102010507070707" pitchFamily="18" charset="2"/>
              <a:buChar char="—"/>
            </a:pPr>
            <a:r>
              <a:rPr lang="fr-FR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 La « rugosité » de la surface qualitativement  </a:t>
            </a:r>
          </a:p>
          <a:p>
            <a:pPr lvl="1">
              <a:buFont typeface="Wingdings 2" panose="05020102010507070707" pitchFamily="18" charset="2"/>
              <a:buChar char="—"/>
            </a:pPr>
            <a:endParaRPr lang="fr-FR" altLang="fr-F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Wingdings 2" panose="05020102010507070707" pitchFamily="18" charset="2"/>
              <a:buChar char="—"/>
            </a:pPr>
            <a:r>
              <a:rPr lang="fr-FR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La propreté de la surface</a:t>
            </a:r>
          </a:p>
        </p:txBody>
      </p:sp>
      <p:sp>
        <p:nvSpPr>
          <p:cNvPr id="38916" name="Text Box 4"/>
          <p:cNvSpPr txBox="1">
            <a:spLocks noGrp="1"/>
          </p:cNvSpPr>
          <p:nvPr/>
        </p:nvSpPr>
        <p:spPr bwMode="auto">
          <a:xfrm>
            <a:off x="3272790" y="6356348"/>
            <a:ext cx="440531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e-DE" altLang="fr-FR" sz="1200" dirty="0" smtClean="0">
                <a:solidFill>
                  <a:srgbClr val="1D4577"/>
                </a:solidFill>
              </a:rPr>
              <a:t>Ceppi Alexandre – Rodde Adrien </a:t>
            </a:r>
            <a:endParaRPr lang="fr-FR" altLang="fr-FR" sz="1200" dirty="0">
              <a:solidFill>
                <a:srgbClr val="1D4577"/>
              </a:solidFill>
            </a:endParaRPr>
          </a:p>
        </p:txBody>
      </p:sp>
      <p:sp>
        <p:nvSpPr>
          <p:cNvPr id="38917" name="Text Box 5"/>
          <p:cNvSpPr txBox="1">
            <a:spLocks noGrp="1"/>
          </p:cNvSpPr>
          <p:nvPr/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r>
              <a:rPr lang="fr-FR" altLang="fr-FR" sz="1200">
                <a:solidFill>
                  <a:srgbClr val="1D4577"/>
                </a:solidFill>
              </a:rPr>
              <a:t>13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377371"/>
            <a:ext cx="9144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0" y="0"/>
            <a:ext cx="2381250" cy="1238250"/>
          </a:xfrm>
          <a:prstGeom prst="rect">
            <a:avLst/>
          </a:prstGeom>
        </p:spPr>
      </p:pic>
      <p:sp>
        <p:nvSpPr>
          <p:cNvPr id="9" name="Sous-titre 2"/>
          <p:cNvSpPr txBox="1">
            <a:spLocks/>
          </p:cNvSpPr>
          <p:nvPr/>
        </p:nvSpPr>
        <p:spPr>
          <a:xfrm rot="16200000">
            <a:off x="-2039938" y="2843212"/>
            <a:ext cx="5735639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b="1" dirty="0" smtClean="0">
                <a:solidFill>
                  <a:sysClr val="window" lastClr="FFFFFF">
                    <a:lumMod val="65000"/>
                  </a:sysClr>
                </a:solidFill>
                <a:latin typeface="Calibri"/>
              </a:rPr>
              <a:t>Angle de contact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ysClr val="window" lastClr="FFFFFF">
                  <a:lumMod val="65000"/>
                </a:sysClr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90039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13373" y="542273"/>
            <a:ext cx="7524750" cy="908050"/>
          </a:xfrm>
        </p:spPr>
        <p:txBody>
          <a:bodyPr lIns="91440" rIns="91440" bIns="45720" anchor="t"/>
          <a:lstStyle/>
          <a:p>
            <a:r>
              <a:rPr lang="fr-BE" altLang="fr-FR" sz="4000" dirty="0"/>
              <a:t>EXEMPLES D’APPAREILS</a:t>
            </a:r>
          </a:p>
        </p:txBody>
      </p:sp>
      <p:pic>
        <p:nvPicPr>
          <p:cNvPr id="39939" name="Picture 3" descr="otreapareil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7021" y="1469232"/>
            <a:ext cx="2698750" cy="3198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40" name="Picture 4" descr="otreapareil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4783" y="2815432"/>
            <a:ext cx="2354262" cy="2963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41" name="Picture 5" descr="otreapareil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613" y="3321844"/>
            <a:ext cx="1931987" cy="2457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942" name="Text Box 6"/>
          <p:cNvSpPr txBox="1">
            <a:spLocks noGrp="1"/>
          </p:cNvSpPr>
          <p:nvPr/>
        </p:nvSpPr>
        <p:spPr bwMode="auto">
          <a:xfrm>
            <a:off x="3432810" y="6356350"/>
            <a:ext cx="440531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e-DE" altLang="fr-FR" sz="1200" dirty="0" smtClean="0">
                <a:solidFill>
                  <a:srgbClr val="1D4577"/>
                </a:solidFill>
              </a:rPr>
              <a:t>Ceppi Alexandre – Rodde Adrien </a:t>
            </a:r>
            <a:endParaRPr lang="fr-FR" altLang="fr-FR" sz="1200" dirty="0">
              <a:solidFill>
                <a:srgbClr val="1D4577"/>
              </a:solidFill>
            </a:endParaRPr>
          </a:p>
        </p:txBody>
      </p:sp>
      <p:sp>
        <p:nvSpPr>
          <p:cNvPr id="39943" name="Text Box 7"/>
          <p:cNvSpPr txBox="1">
            <a:spLocks noGrp="1"/>
          </p:cNvSpPr>
          <p:nvPr/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r>
              <a:rPr lang="fr-FR" altLang="fr-FR" sz="1200">
                <a:solidFill>
                  <a:srgbClr val="1D4577"/>
                </a:solidFill>
              </a:rPr>
              <a:t>14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377371"/>
            <a:ext cx="9144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0" y="0"/>
            <a:ext cx="2381250" cy="1238250"/>
          </a:xfrm>
          <a:prstGeom prst="rect">
            <a:avLst/>
          </a:prstGeom>
        </p:spPr>
      </p:pic>
      <p:sp>
        <p:nvSpPr>
          <p:cNvPr id="11" name="Sous-titre 2"/>
          <p:cNvSpPr txBox="1">
            <a:spLocks/>
          </p:cNvSpPr>
          <p:nvPr/>
        </p:nvSpPr>
        <p:spPr>
          <a:xfrm rot="16200000">
            <a:off x="-2039938" y="2843212"/>
            <a:ext cx="5735639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b="1" dirty="0" smtClean="0">
                <a:solidFill>
                  <a:sysClr val="window" lastClr="FFFFFF">
                    <a:lumMod val="65000"/>
                  </a:sysClr>
                </a:solidFill>
                <a:latin typeface="Calibri"/>
              </a:rPr>
              <a:t>Angle de contact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ysClr val="window" lastClr="FFFFFF">
                  <a:lumMod val="65000"/>
                </a:sysClr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43090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3135630" y="6356350"/>
            <a:ext cx="3352800" cy="365125"/>
          </a:xfrm>
        </p:spPr>
        <p:txBody>
          <a:bodyPr/>
          <a:lstStyle/>
          <a:p>
            <a:r>
              <a:rPr lang="fr-FR" dirty="0" err="1" smtClean="0">
                <a:solidFill>
                  <a:srgbClr val="1560A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Ceppi</a:t>
            </a:r>
            <a:r>
              <a:rPr lang="fr-FR" dirty="0" smtClean="0">
                <a:solidFill>
                  <a:srgbClr val="1560A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Alexandre - </a:t>
            </a:r>
            <a:r>
              <a:rPr lang="fr-FR" dirty="0" err="1" smtClean="0">
                <a:solidFill>
                  <a:srgbClr val="1560A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Rodde</a:t>
            </a:r>
            <a:r>
              <a:rPr lang="fr-FR" dirty="0" smtClean="0">
                <a:solidFill>
                  <a:srgbClr val="1560A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Adrien</a:t>
            </a:r>
            <a:endParaRPr lang="fr-FR" dirty="0">
              <a:solidFill>
                <a:srgbClr val="1560A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1619250" y="1648609"/>
            <a:ext cx="57150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Energie de surface: 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Surface </a:t>
            </a:r>
            <a:r>
              <a:rPr lang="fr-FR" dirty="0" err="1">
                <a:latin typeface="Arial" panose="020B0604020202020204" pitchFamily="34" charset="0"/>
                <a:cs typeface="Arial" panose="020B0604020202020204" pitchFamily="34" charset="0"/>
              </a:rPr>
              <a:t>energy</a:t>
            </a:r>
            <a:endParaRPr lang="fr-F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Hydrophobe: </a:t>
            </a:r>
            <a:r>
              <a:rPr lang="fr-FR" dirty="0" err="1">
                <a:latin typeface="Arial" panose="020B0604020202020204" pitchFamily="34" charset="0"/>
                <a:cs typeface="Arial" panose="020B0604020202020204" pitchFamily="34" charset="0"/>
              </a:rPr>
              <a:t>hydrophobic</a:t>
            </a:r>
            <a:endParaRPr lang="fr-F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Hydrophile: </a:t>
            </a:r>
            <a:r>
              <a:rPr lang="fr-FR" dirty="0" err="1">
                <a:latin typeface="Arial" panose="020B0604020202020204" pitchFamily="34" charset="0"/>
                <a:cs typeface="Arial" panose="020B0604020202020204" pitchFamily="34" charset="0"/>
              </a:rPr>
              <a:t>hydrophilic</a:t>
            </a:r>
            <a:endParaRPr lang="fr-F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Angle de contacte: 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Angle of contact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1619250" y="485350"/>
            <a:ext cx="7524750" cy="908050"/>
          </a:xfrm>
          <a:prstGeom prst="rect">
            <a:avLst/>
          </a:prstGeom>
        </p:spPr>
        <p:txBody>
          <a:bodyPr vert="horz" lIns="91440" rIns="91440" bIns="45720" anchor="t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fr-BE" altLang="fr-FR" sz="4000" dirty="0" smtClean="0">
                <a:solidFill>
                  <a:schemeClr val="tx1"/>
                </a:solidFill>
              </a:rPr>
              <a:t>LEXIQUE</a:t>
            </a:r>
            <a:endParaRPr lang="fr-BE" altLang="fr-FR" sz="4000" dirty="0">
              <a:solidFill>
                <a:schemeClr val="tx1"/>
              </a:solidFill>
            </a:endParaRPr>
          </a:p>
        </p:txBody>
      </p:sp>
      <p:sp>
        <p:nvSpPr>
          <p:cNvPr id="6" name="Text Box 5"/>
          <p:cNvSpPr txBox="1">
            <a:spLocks noGrp="1"/>
          </p:cNvSpPr>
          <p:nvPr/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r>
              <a:rPr lang="fr-FR" altLang="fr-FR" sz="1200" dirty="0" smtClean="0">
                <a:solidFill>
                  <a:srgbClr val="1D4577"/>
                </a:solidFill>
              </a:rPr>
              <a:t>16</a:t>
            </a:r>
            <a:endParaRPr lang="fr-FR" altLang="fr-FR" sz="1200" dirty="0">
              <a:solidFill>
                <a:srgbClr val="1D4577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377371"/>
            <a:ext cx="9144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0" y="0"/>
            <a:ext cx="2381250" cy="1238250"/>
          </a:xfrm>
          <a:prstGeom prst="rect">
            <a:avLst/>
          </a:prstGeom>
        </p:spPr>
      </p:pic>
      <p:sp>
        <p:nvSpPr>
          <p:cNvPr id="10" name="Sous-titre 2"/>
          <p:cNvSpPr txBox="1">
            <a:spLocks/>
          </p:cNvSpPr>
          <p:nvPr/>
        </p:nvSpPr>
        <p:spPr>
          <a:xfrm rot="16200000">
            <a:off x="-2039938" y="2843212"/>
            <a:ext cx="5735639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b="1" dirty="0" smtClean="0">
                <a:solidFill>
                  <a:sysClr val="window" lastClr="FFFFFF">
                    <a:lumMod val="65000"/>
                  </a:sysClr>
                </a:solidFill>
                <a:latin typeface="Calibri"/>
              </a:rPr>
              <a:t>Angle de contact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ysClr val="window" lastClr="FFFFFF">
                  <a:lumMod val="65000"/>
                </a:sysClr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64040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77371"/>
            <a:ext cx="9144000" cy="908050"/>
          </a:xfrm>
        </p:spPr>
        <p:txBody>
          <a:bodyPr lIns="91440" rIns="91440" bIns="45720" anchor="ctr" anchorCtr="1"/>
          <a:lstStyle/>
          <a:p>
            <a:r>
              <a:rPr lang="fr-BE" altLang="fr-FR" sz="4000" dirty="0"/>
              <a:t>SOURCES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971550" y="1187450"/>
            <a:ext cx="8172450" cy="5040313"/>
          </a:xfrm>
          <a:ln/>
          <a:extLst>
            <a:ext uri="{909E8E84-426E-40DD-AFC4-6F175D3DCCD1}">
              <a14:hiddenFill xmlns:a14="http://schemas.microsoft.com/office/drawing/2010/main">
                <a:solidFill>
                  <a:srgbClr val="4F81B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/>
          <a:lstStyle/>
          <a:p>
            <a:pPr marL="0" indent="0">
              <a:lnSpc>
                <a:spcPct val="90000"/>
              </a:lnSpc>
              <a:buFont typeface="Wingdings 2" panose="05020102010507070707" pitchFamily="18" charset="2"/>
              <a:buNone/>
            </a:pPr>
            <a:endParaRPr lang="fr-FR" altLang="fr-FR" sz="1600" dirty="0"/>
          </a:p>
          <a:p>
            <a:pPr marL="0" indent="0">
              <a:lnSpc>
                <a:spcPct val="90000"/>
              </a:lnSpc>
              <a:buFont typeface="Wingdings 2" panose="05020102010507070707" pitchFamily="18" charset="2"/>
              <a:buChar char="—"/>
            </a:pPr>
            <a:r>
              <a:rPr lang="fr-FR" altLang="fr-FR" sz="1800" dirty="0">
                <a:hlinkClick r:id="rId3"/>
              </a:rPr>
              <a:t>http://www.chez.com/deuns/sciences/phys_gene/tension_superf.html#note2</a:t>
            </a:r>
            <a:endParaRPr lang="fr-FR" altLang="fr-FR" sz="1800" dirty="0"/>
          </a:p>
          <a:p>
            <a:pPr marL="0" indent="0">
              <a:lnSpc>
                <a:spcPct val="90000"/>
              </a:lnSpc>
              <a:buFont typeface="Wingdings 2" panose="05020102010507070707" pitchFamily="18" charset="2"/>
              <a:buNone/>
            </a:pPr>
            <a:r>
              <a:rPr lang="fr-FR" altLang="fr-FR" sz="1800" dirty="0"/>
              <a:t>	</a:t>
            </a:r>
            <a:r>
              <a:rPr lang="fr-FR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Principe et définition, Données extraites</a:t>
            </a:r>
          </a:p>
          <a:p>
            <a:pPr marL="0" indent="0">
              <a:lnSpc>
                <a:spcPct val="90000"/>
              </a:lnSpc>
              <a:buFont typeface="Wingdings 2" panose="05020102010507070707" pitchFamily="18" charset="2"/>
              <a:buNone/>
            </a:pPr>
            <a:endParaRPr lang="fr-FR" altLang="fr-FR" sz="1800" dirty="0"/>
          </a:p>
          <a:p>
            <a:pPr marL="0" indent="0">
              <a:lnSpc>
                <a:spcPct val="90000"/>
              </a:lnSpc>
              <a:buFont typeface="Wingdings 2" panose="05020102010507070707" pitchFamily="18" charset="2"/>
              <a:buNone/>
            </a:pPr>
            <a:endParaRPr lang="fr-FR" altLang="fr-FR" sz="1800" dirty="0"/>
          </a:p>
          <a:p>
            <a:pPr marL="0" indent="0">
              <a:lnSpc>
                <a:spcPct val="80000"/>
              </a:lnSpc>
              <a:buFont typeface="Wingdings 2" panose="05020102010507070707" pitchFamily="18" charset="2"/>
              <a:buChar char="—"/>
            </a:pPr>
            <a:r>
              <a:rPr lang="fr-FR" altLang="fr-FR" sz="1800" dirty="0">
                <a:hlinkClick r:id="rId4"/>
              </a:rPr>
              <a:t>http://www.sgm.univ-savoie.fr/LP/Caraterisations-matériaux.html</a:t>
            </a:r>
            <a:endParaRPr lang="fr-FR" altLang="fr-FR" sz="1800" dirty="0"/>
          </a:p>
          <a:p>
            <a:pPr marL="0" indent="0">
              <a:lnSpc>
                <a:spcPct val="80000"/>
              </a:lnSpc>
              <a:buFont typeface="Wingdings 2" panose="05020102010507070707" pitchFamily="18" charset="2"/>
              <a:buNone/>
            </a:pPr>
            <a:r>
              <a:rPr lang="fr-FR" altLang="fr-FR" sz="1800" dirty="0"/>
              <a:t>	</a:t>
            </a:r>
            <a:r>
              <a:rPr lang="fr-FR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Présentation de DECIMA &amp; JIMENEZ (2003/2004)</a:t>
            </a:r>
          </a:p>
          <a:p>
            <a:pPr marL="0" indent="0">
              <a:lnSpc>
                <a:spcPct val="80000"/>
              </a:lnSpc>
              <a:buFont typeface="Wingdings 2" panose="05020102010507070707" pitchFamily="18" charset="2"/>
              <a:buNone/>
            </a:pPr>
            <a:r>
              <a:rPr lang="fr-FR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fr-FR" altLang="fr-F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Présentation </a:t>
            </a:r>
            <a:r>
              <a:rPr lang="fr-FR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fr-FR" altLang="fr-FR" sz="1800" dirty="0" err="1">
                <a:latin typeface="Arial" panose="020B0604020202020204" pitchFamily="34" charset="0"/>
                <a:cs typeface="Arial" panose="020B0604020202020204" pitchFamily="34" charset="0"/>
              </a:rPr>
              <a:t>BEDEJUS.Brice</a:t>
            </a:r>
            <a:r>
              <a:rPr lang="fr-FR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--</a:t>
            </a:r>
            <a:r>
              <a:rPr lang="fr-FR" altLang="fr-FR" sz="1800" dirty="0" err="1">
                <a:latin typeface="Arial" panose="020B0604020202020204" pitchFamily="34" charset="0"/>
                <a:cs typeface="Arial" panose="020B0604020202020204" pitchFamily="34" charset="0"/>
              </a:rPr>
              <a:t>FOUILLET.Adrien</a:t>
            </a:r>
            <a:r>
              <a:rPr lang="fr-FR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fr-FR" altLang="fr-F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2005/2006)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fr-FR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	Présentation de </a:t>
            </a:r>
            <a:r>
              <a:rPr lang="de-DE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CHARROIN Julien - SENG </a:t>
            </a:r>
            <a:r>
              <a:rPr lang="de-DE" altLang="fr-FR" sz="1800" dirty="0" err="1">
                <a:latin typeface="Arial" panose="020B0604020202020204" pitchFamily="34" charset="0"/>
                <a:cs typeface="Arial" panose="020B0604020202020204" pitchFamily="34" charset="0"/>
              </a:rPr>
              <a:t>Kes</a:t>
            </a:r>
            <a:r>
              <a:rPr lang="de-DE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 Albert</a:t>
            </a:r>
            <a:r>
              <a:rPr lang="fr-FR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 (2013-2014)</a:t>
            </a:r>
          </a:p>
          <a:p>
            <a:pPr marL="0" indent="0">
              <a:lnSpc>
                <a:spcPct val="80000"/>
              </a:lnSpc>
              <a:buFont typeface="Wingdings 2" panose="05020102010507070707" pitchFamily="18" charset="2"/>
              <a:buNone/>
            </a:pPr>
            <a:endParaRPr lang="fr-FR" altLang="fr-FR" sz="1800" dirty="0" smtClean="0"/>
          </a:p>
          <a:p>
            <a:pPr>
              <a:lnSpc>
                <a:spcPct val="80000"/>
              </a:lnSpc>
            </a:pPr>
            <a:r>
              <a:rPr lang="fr-FR" altLang="fr-FR" sz="1800" dirty="0">
                <a:latin typeface="Arial" charset="0"/>
                <a:cs typeface="Arial" charset="0"/>
              </a:rPr>
              <a:t>TP de Caractérisation, Université de Chambéry avec F. </a:t>
            </a:r>
            <a:r>
              <a:rPr lang="fr-FR" altLang="fr-FR" sz="1800" dirty="0" err="1">
                <a:latin typeface="Arial" charset="0"/>
                <a:cs typeface="Arial" charset="0"/>
              </a:rPr>
              <a:t>Dubelley</a:t>
            </a:r>
            <a:r>
              <a:rPr lang="fr-FR" altLang="fr-FR" sz="1800" dirty="0">
                <a:latin typeface="Arial" charset="0"/>
                <a:cs typeface="Arial" charset="0"/>
              </a:rPr>
              <a:t> (2015/2016)</a:t>
            </a:r>
          </a:p>
          <a:p>
            <a:pPr>
              <a:lnSpc>
                <a:spcPct val="80000"/>
              </a:lnSpc>
            </a:pPr>
            <a:endParaRPr lang="fr-FR" altLang="fr-FR" sz="1800" dirty="0"/>
          </a:p>
        </p:txBody>
      </p:sp>
      <p:sp>
        <p:nvSpPr>
          <p:cNvPr id="41988" name="Text Box 4"/>
          <p:cNvSpPr txBox="1">
            <a:spLocks noGrp="1"/>
          </p:cNvSpPr>
          <p:nvPr/>
        </p:nvSpPr>
        <p:spPr bwMode="auto">
          <a:xfrm>
            <a:off x="3432810" y="6356349"/>
            <a:ext cx="440531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e-DE" altLang="fr-FR" sz="1200" dirty="0" smtClean="0">
                <a:solidFill>
                  <a:srgbClr val="1D4577"/>
                </a:solidFill>
              </a:rPr>
              <a:t>Ceppi Alexandre – Rodde Adrien </a:t>
            </a:r>
            <a:endParaRPr lang="fr-FR" altLang="fr-FR" sz="1200" dirty="0">
              <a:solidFill>
                <a:srgbClr val="1D4577"/>
              </a:solidFill>
            </a:endParaRPr>
          </a:p>
        </p:txBody>
      </p:sp>
      <p:sp>
        <p:nvSpPr>
          <p:cNvPr id="41989" name="Text Box 5"/>
          <p:cNvSpPr txBox="1">
            <a:spLocks noGrp="1"/>
          </p:cNvSpPr>
          <p:nvPr/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r>
              <a:rPr lang="fr-FR" altLang="fr-FR" sz="1200" dirty="0" smtClean="0">
                <a:solidFill>
                  <a:srgbClr val="1D4577"/>
                </a:solidFill>
              </a:rPr>
              <a:t>17</a:t>
            </a:r>
            <a:endParaRPr lang="fr-FR" altLang="fr-FR" sz="1200" dirty="0">
              <a:solidFill>
                <a:srgbClr val="1D4577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377371"/>
            <a:ext cx="9144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0" y="0"/>
            <a:ext cx="2381250" cy="1238250"/>
          </a:xfrm>
          <a:prstGeom prst="rect">
            <a:avLst/>
          </a:prstGeom>
        </p:spPr>
      </p:pic>
      <p:sp>
        <p:nvSpPr>
          <p:cNvPr id="9" name="Sous-titre 2"/>
          <p:cNvSpPr txBox="1">
            <a:spLocks/>
          </p:cNvSpPr>
          <p:nvPr/>
        </p:nvSpPr>
        <p:spPr>
          <a:xfrm rot="16200000">
            <a:off x="-2039938" y="2843212"/>
            <a:ext cx="5735639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b="1" dirty="0" smtClean="0">
                <a:solidFill>
                  <a:sysClr val="window" lastClr="FFFFFF">
                    <a:lumMod val="65000"/>
                  </a:sysClr>
                </a:solidFill>
                <a:latin typeface="Calibri"/>
              </a:rPr>
              <a:t>Angle de contact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ysClr val="window" lastClr="FFFFFF">
                  <a:lumMod val="65000"/>
                </a:sysClr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53901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/>
          </p:cNvSpPr>
          <p:nvPr>
            <p:ph type="title" idx="4294967295"/>
          </p:nvPr>
        </p:nvSpPr>
        <p:spPr>
          <a:xfrm>
            <a:off x="0" y="377371"/>
            <a:ext cx="8229600" cy="1143000"/>
          </a:xfrm>
        </p:spPr>
        <p:txBody>
          <a:bodyPr/>
          <a:lstStyle/>
          <a:p>
            <a:r>
              <a:rPr lang="fr-FR" altLang="fr-FR" sz="2400" dirty="0"/>
              <a:t>Mise en garde</a:t>
            </a:r>
          </a:p>
        </p:txBody>
      </p:sp>
      <p:sp>
        <p:nvSpPr>
          <p:cNvPr id="27651" name="Rectangle 3"/>
          <p:cNvSpPr>
            <a:spLocks noGrp="1"/>
          </p:cNvSpPr>
          <p:nvPr>
            <p:ph idx="4294967295"/>
          </p:nvPr>
        </p:nvSpPr>
        <p:spPr>
          <a:xfrm>
            <a:off x="500062" y="1451722"/>
            <a:ext cx="4071938" cy="4389438"/>
          </a:xfrm>
        </p:spPr>
        <p:txBody>
          <a:bodyPr>
            <a:normAutofit/>
          </a:bodyPr>
          <a:lstStyle/>
          <a:p>
            <a:pPr>
              <a:buFont typeface="Wingdings 2" panose="05020102010507070707" pitchFamily="18" charset="2"/>
              <a:buChar char="—"/>
            </a:pPr>
            <a:r>
              <a:rPr lang="fr-FR" altLang="fr-FR" sz="1200" dirty="0">
                <a:latin typeface="Arial" panose="020B0604020202020204" pitchFamily="34" charset="0"/>
                <a:cs typeface="Arial" panose="020B0604020202020204" pitchFamily="34" charset="0"/>
              </a:rPr>
              <a:t>Cette présentation à été réalisée dans le cadre de notre formation en licence professionnelle plasturgie ; elle résulte de la synthèse des sources (Cf. fin de présentation) que nous avons pu trouver, et nous ne pouvons en aucun cas être tenu responsable des éventuelles erreurs techniques.</a:t>
            </a:r>
          </a:p>
          <a:p>
            <a:pPr>
              <a:buFont typeface="Wingdings 2" panose="05020102010507070707" pitchFamily="18" charset="2"/>
              <a:buChar char="—"/>
            </a:pPr>
            <a:r>
              <a:rPr lang="fr-FR" altLang="fr-FR" sz="1200" dirty="0">
                <a:latin typeface="Arial" panose="020B0604020202020204" pitchFamily="34" charset="0"/>
                <a:cs typeface="Arial" panose="020B0604020202020204" pitchFamily="34" charset="0"/>
              </a:rPr>
              <a:t>Vous devrez être critique quand à l’utilisation de ce support, et nous vous invitons à vous référer directement aux sources citées.	</a:t>
            </a:r>
          </a:p>
          <a:p>
            <a:pPr>
              <a:buFont typeface="Wingdings 2" panose="05020102010507070707" pitchFamily="18" charset="2"/>
              <a:buChar char="—"/>
            </a:pPr>
            <a:r>
              <a:rPr lang="fr-FR" altLang="fr-FR" sz="1200" dirty="0">
                <a:latin typeface="Arial" panose="020B0604020202020204" pitchFamily="34" charset="0"/>
                <a:cs typeface="Arial" panose="020B0604020202020204" pitchFamily="34" charset="0"/>
              </a:rPr>
              <a:t>•Si ... </a:t>
            </a:r>
            <a:br>
              <a:rPr lang="fr-FR" altLang="fr-FR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altLang="fr-FR" sz="12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fr-FR" altLang="fr-FR" sz="1200" b="1" dirty="0">
                <a:latin typeface="Arial" panose="020B0604020202020204" pitchFamily="34" charset="0"/>
                <a:cs typeface="Arial" panose="020B0604020202020204" pitchFamily="34" charset="0"/>
              </a:rPr>
              <a:t>- vous rencontrez un problème de navigation (type </a:t>
            </a:r>
            <a:r>
              <a:rPr lang="fr-FR" altLang="fr-FR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error</a:t>
            </a:r>
            <a:r>
              <a:rPr lang="fr-FR" altLang="fr-FR" sz="1200" b="1" dirty="0">
                <a:latin typeface="Arial" panose="020B0604020202020204" pitchFamily="34" charset="0"/>
                <a:cs typeface="Arial" panose="020B0604020202020204" pitchFamily="34" charset="0"/>
              </a:rPr>
              <a:t> 404),</a:t>
            </a:r>
            <a:br>
              <a:rPr lang="fr-FR" altLang="fr-FR" sz="1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altLang="fr-FR" sz="1200" b="1" dirty="0">
                <a:latin typeface="Arial" panose="020B0604020202020204" pitchFamily="34" charset="0"/>
                <a:cs typeface="Arial" panose="020B0604020202020204" pitchFamily="34" charset="0"/>
              </a:rPr>
              <a:t> - vous tombez sur une faute ... de frappe,</a:t>
            </a:r>
            <a:br>
              <a:rPr lang="fr-FR" altLang="fr-FR" sz="1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altLang="fr-FR" sz="1200" b="1" dirty="0">
                <a:latin typeface="Arial" panose="020B0604020202020204" pitchFamily="34" charset="0"/>
                <a:cs typeface="Arial" panose="020B0604020202020204" pitchFamily="34" charset="0"/>
              </a:rPr>
              <a:t>  - vous pensez que des choses manques ou sont en trop,</a:t>
            </a:r>
            <a:br>
              <a:rPr lang="fr-FR" altLang="fr-FR" sz="1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altLang="fr-FR" sz="1200" b="1" dirty="0">
                <a:latin typeface="Arial" panose="020B0604020202020204" pitchFamily="34" charset="0"/>
                <a:cs typeface="Arial" panose="020B0604020202020204" pitchFamily="34" charset="0"/>
              </a:rPr>
              <a:t>  - vous pensez que nous ne respectons pas vos droits d'auteur,</a:t>
            </a:r>
            <a:br>
              <a:rPr lang="fr-FR" altLang="fr-FR" sz="1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altLang="fr-FR" sz="12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altLang="fr-FR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altLang="fr-FR" sz="1200" dirty="0">
                <a:latin typeface="Arial" panose="020B0604020202020204" pitchFamily="34" charset="0"/>
                <a:cs typeface="Arial" panose="020B0604020202020204" pitchFamily="34" charset="0"/>
              </a:rPr>
              <a:t>en d'autres termes si vous pensez que ce site doit être modifié.</a:t>
            </a:r>
            <a:br>
              <a:rPr lang="fr-FR" altLang="fr-FR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altLang="fr-FR" sz="12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altLang="fr-FR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altLang="fr-FR" sz="1200" dirty="0">
                <a:latin typeface="Arial" panose="020B0604020202020204" pitchFamily="34" charset="0"/>
                <a:cs typeface="Arial" panose="020B0604020202020204" pitchFamily="34" charset="0"/>
              </a:rPr>
              <a:t>Merci de </a:t>
            </a:r>
            <a:r>
              <a:rPr lang="fr-FR" altLang="fr-FR" sz="12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nous contacter </a:t>
            </a:r>
            <a:r>
              <a:rPr lang="fr-FR" altLang="fr-FR" sz="1200" dirty="0">
                <a:latin typeface="Arial" panose="020B0604020202020204" pitchFamily="34" charset="0"/>
                <a:cs typeface="Arial" panose="020B0604020202020204" pitchFamily="34" charset="0"/>
              </a:rPr>
              <a:t>pour nous suggérer vos modifications, nous corrigerons ... </a:t>
            </a:r>
          </a:p>
          <a:p>
            <a:pPr>
              <a:buFont typeface="Wingdings 2" panose="05020102010507070707" pitchFamily="18" charset="2"/>
              <a:buChar char="—"/>
            </a:pPr>
            <a:endParaRPr lang="fr-FR" altLang="fr-FR" dirty="0"/>
          </a:p>
        </p:txBody>
      </p:sp>
      <p:pic>
        <p:nvPicPr>
          <p:cNvPr id="27652" name="Picture 1" descr="attention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2190" y="1431832"/>
            <a:ext cx="3355975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653" name="Text Box 5"/>
          <p:cNvSpPr txBox="1">
            <a:spLocks noGrp="1"/>
          </p:cNvSpPr>
          <p:nvPr/>
        </p:nvSpPr>
        <p:spPr bwMode="auto">
          <a:xfrm>
            <a:off x="2667000" y="6356350"/>
            <a:ext cx="440531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e-DE" altLang="fr-FR" sz="1200" dirty="0" smtClean="0">
                <a:solidFill>
                  <a:srgbClr val="1D4577"/>
                </a:solidFill>
              </a:rPr>
              <a:t>Ceppi Alexandre </a:t>
            </a:r>
            <a:r>
              <a:rPr lang="de-DE" altLang="fr-FR" sz="1200" dirty="0">
                <a:solidFill>
                  <a:srgbClr val="1D4577"/>
                </a:solidFill>
              </a:rPr>
              <a:t>- </a:t>
            </a:r>
            <a:r>
              <a:rPr lang="de-DE" altLang="fr-FR" sz="1200" dirty="0" smtClean="0">
                <a:solidFill>
                  <a:srgbClr val="1D4577"/>
                </a:solidFill>
              </a:rPr>
              <a:t>Rodde Adrien</a:t>
            </a:r>
            <a:endParaRPr lang="fr-FR" altLang="fr-FR" sz="1200" dirty="0">
              <a:solidFill>
                <a:srgbClr val="1D4577"/>
              </a:solidFill>
            </a:endParaRPr>
          </a:p>
        </p:txBody>
      </p:sp>
      <p:sp>
        <p:nvSpPr>
          <p:cNvPr id="27654" name="Text Box 6"/>
          <p:cNvSpPr txBox="1">
            <a:spLocks noGrp="1"/>
          </p:cNvSpPr>
          <p:nvPr/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r>
              <a:rPr lang="fr-FR" altLang="fr-FR" sz="1200">
                <a:solidFill>
                  <a:srgbClr val="1D4577"/>
                </a:solidFill>
              </a:rPr>
              <a:t>2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377371"/>
            <a:ext cx="9144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0" y="0"/>
            <a:ext cx="2381250" cy="1238250"/>
          </a:xfrm>
          <a:prstGeom prst="rect">
            <a:avLst/>
          </a:prstGeom>
        </p:spPr>
      </p:pic>
      <p:sp>
        <p:nvSpPr>
          <p:cNvPr id="9" name="Sous-titre 2"/>
          <p:cNvSpPr txBox="1">
            <a:spLocks/>
          </p:cNvSpPr>
          <p:nvPr/>
        </p:nvSpPr>
        <p:spPr>
          <a:xfrm rot="16200000">
            <a:off x="-2039938" y="2908207"/>
            <a:ext cx="5735639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b="1" dirty="0" smtClean="0">
                <a:solidFill>
                  <a:sysClr val="window" lastClr="FFFFFF">
                    <a:lumMod val="65000"/>
                  </a:sysClr>
                </a:solidFill>
                <a:latin typeface="Calibri"/>
              </a:rPr>
              <a:t>Angle de contact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ysClr val="window" lastClr="FFFFFF">
                  <a:lumMod val="65000"/>
                </a:sysClr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62733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79295" y="1000778"/>
            <a:ext cx="3673475" cy="708025"/>
          </a:xfrm>
        </p:spPr>
        <p:txBody>
          <a:bodyPr lIns="91440" rIns="91440" bIns="45720" anchor="t">
            <a:normAutofit fontScale="90000"/>
          </a:bodyPr>
          <a:lstStyle/>
          <a:p>
            <a:pPr algn="ctr"/>
            <a:r>
              <a:rPr lang="fr-FR" altLang="fr-FR" u="sng" dirty="0"/>
              <a:t>Plan</a:t>
            </a:r>
            <a:endParaRPr lang="fr-BE" altLang="fr-FR" u="sng" dirty="0"/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1435100" y="2063750"/>
            <a:ext cx="5327650" cy="3621088"/>
          </a:xfrm>
        </p:spPr>
        <p:txBody>
          <a:bodyPr>
            <a:normAutofit/>
          </a:bodyPr>
          <a:lstStyle/>
          <a:p>
            <a:pPr>
              <a:buFont typeface="Wingdings 2" panose="05020102010507070707" pitchFamily="18" charset="2"/>
              <a:buChar char="—"/>
            </a:pPr>
            <a:r>
              <a:rPr lang="fr-FR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Principe</a:t>
            </a:r>
          </a:p>
          <a:p>
            <a:pPr>
              <a:buFont typeface="Wingdings 2" panose="05020102010507070707" pitchFamily="18" charset="2"/>
              <a:buChar char="—"/>
            </a:pPr>
            <a:r>
              <a:rPr lang="fr-FR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Tension superficielle</a:t>
            </a:r>
          </a:p>
          <a:p>
            <a:pPr>
              <a:buFont typeface="Wingdings 2" panose="05020102010507070707" pitchFamily="18" charset="2"/>
              <a:buChar char="—"/>
            </a:pPr>
            <a:r>
              <a:rPr lang="fr-FR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Données extraites</a:t>
            </a:r>
          </a:p>
          <a:p>
            <a:pPr>
              <a:buFont typeface="Wingdings 2" panose="05020102010507070707" pitchFamily="18" charset="2"/>
              <a:buChar char="—"/>
            </a:pPr>
            <a:r>
              <a:rPr lang="fr-FR" altLang="fr-F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Mode opératoire</a:t>
            </a:r>
            <a:endParaRPr lang="fr-FR" altLang="fr-F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 2" panose="05020102010507070707" pitchFamily="18" charset="2"/>
              <a:buChar char="—"/>
            </a:pPr>
            <a:r>
              <a:rPr lang="fr-FR" altLang="fr-F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Energie de surface</a:t>
            </a:r>
            <a:endParaRPr lang="fr-FR" altLang="fr-F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 2" panose="05020102010507070707" pitchFamily="18" charset="2"/>
              <a:buChar char="—"/>
            </a:pPr>
            <a:r>
              <a:rPr lang="fr-FR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Exemples </a:t>
            </a:r>
            <a:r>
              <a:rPr lang="fr-FR" altLang="fr-F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d’appareils</a:t>
            </a:r>
          </a:p>
          <a:p>
            <a:pPr>
              <a:buFont typeface="Wingdings 2" panose="05020102010507070707" pitchFamily="18" charset="2"/>
              <a:buChar char="—"/>
            </a:pPr>
            <a:r>
              <a:rPr lang="fr-FR" altLang="fr-F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Interrelation</a:t>
            </a:r>
            <a:endParaRPr lang="fr-FR" altLang="fr-F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 2" panose="05020102010507070707" pitchFamily="18" charset="2"/>
              <a:buChar char="—"/>
            </a:pPr>
            <a:r>
              <a:rPr lang="fr-FR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Lexique</a:t>
            </a:r>
          </a:p>
          <a:p>
            <a:pPr>
              <a:buFont typeface="Wingdings 2" panose="05020102010507070707" pitchFamily="18" charset="2"/>
              <a:buChar char="—"/>
            </a:pPr>
            <a:r>
              <a:rPr lang="fr-FR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Sources</a:t>
            </a:r>
          </a:p>
          <a:p>
            <a:pPr>
              <a:buFont typeface="Wingdings 2" panose="05020102010507070707" pitchFamily="18" charset="2"/>
              <a:buChar char="—"/>
            </a:pPr>
            <a:endParaRPr lang="fr-FR" altLang="fr-FR" dirty="0"/>
          </a:p>
          <a:p>
            <a:pPr>
              <a:buFont typeface="Wingdings 2" panose="05020102010507070707" pitchFamily="18" charset="2"/>
              <a:buChar char="—"/>
            </a:pPr>
            <a:endParaRPr lang="fr-BE" altLang="fr-FR" dirty="0"/>
          </a:p>
        </p:txBody>
      </p:sp>
      <p:sp>
        <p:nvSpPr>
          <p:cNvPr id="28676" name="Text Box 4"/>
          <p:cNvSpPr txBox="1">
            <a:spLocks noGrp="1"/>
          </p:cNvSpPr>
          <p:nvPr/>
        </p:nvSpPr>
        <p:spPr bwMode="auto">
          <a:xfrm>
            <a:off x="2667000" y="6356350"/>
            <a:ext cx="440531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e-DE" altLang="fr-FR" sz="1200" dirty="0" smtClean="0">
                <a:solidFill>
                  <a:srgbClr val="1D4577"/>
                </a:solidFill>
              </a:rPr>
              <a:t>Ceppi Alexandre – Rodde Adrien</a:t>
            </a:r>
            <a:endParaRPr lang="fr-FR" altLang="fr-FR" sz="1200" dirty="0">
              <a:solidFill>
                <a:srgbClr val="1D4577"/>
              </a:solidFill>
            </a:endParaRPr>
          </a:p>
        </p:txBody>
      </p:sp>
      <p:sp>
        <p:nvSpPr>
          <p:cNvPr id="28677" name="Text Box 5"/>
          <p:cNvSpPr txBox="1">
            <a:spLocks noGrp="1"/>
          </p:cNvSpPr>
          <p:nvPr/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r>
              <a:rPr lang="fr-FR" altLang="fr-FR" sz="1200">
                <a:solidFill>
                  <a:srgbClr val="1D4577"/>
                </a:solidFill>
              </a:rPr>
              <a:t>3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377371"/>
            <a:ext cx="9144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0" y="0"/>
            <a:ext cx="2381250" cy="1238250"/>
          </a:xfrm>
          <a:prstGeom prst="rect">
            <a:avLst/>
          </a:prstGeom>
        </p:spPr>
      </p:pic>
      <p:sp>
        <p:nvSpPr>
          <p:cNvPr id="9" name="Sous-titre 2"/>
          <p:cNvSpPr txBox="1">
            <a:spLocks/>
          </p:cNvSpPr>
          <p:nvPr/>
        </p:nvSpPr>
        <p:spPr>
          <a:xfrm rot="16200000">
            <a:off x="-2039938" y="2843212"/>
            <a:ext cx="5735639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b="1" dirty="0" smtClean="0">
                <a:solidFill>
                  <a:sysClr val="window" lastClr="FFFFFF">
                    <a:lumMod val="65000"/>
                  </a:sysClr>
                </a:solidFill>
                <a:latin typeface="Calibri"/>
              </a:rPr>
              <a:t>Angle de contact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ysClr val="window" lastClr="FFFFFF">
                  <a:lumMod val="65000"/>
                </a:sysClr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04565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593330"/>
            <a:ext cx="9144000" cy="908050"/>
          </a:xfrm>
        </p:spPr>
        <p:txBody>
          <a:bodyPr lIns="91440" rIns="91440" bIns="45720" anchor="ctr" anchorCtr="1"/>
          <a:lstStyle/>
          <a:p>
            <a:r>
              <a:rPr lang="fr-BE" altLang="fr-FR" sz="4000" dirty="0"/>
              <a:t>PRINCIPE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1106488" y="1484313"/>
            <a:ext cx="7199312" cy="2592387"/>
          </a:xfrm>
          <a:ln/>
          <a:extLst>
            <a:ext uri="{91240B29-F687-4F45-9708-019B960494DF}">
              <a14:hiddenLine xmlns:a14="http://schemas.microsoft.com/office/drawing/2010/main" w="12700" cap="rnd" cmpd="dbl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 typeface="Wingdings 2" panose="05020102010507070707" pitchFamily="18" charset="2"/>
              <a:buChar char="—"/>
            </a:pPr>
            <a:r>
              <a:rPr lang="fr-FR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Lorsqu’une goutte de liquide est déposée sur une surface solide plane, l'angle entre la tangente à la goutte au point de contact et la surface solide est appelé angle de contact (q). Il rend compte de l'aptitude d'un liquide à s'étaler sur une surface et dépend des interactions entre le liquide et le solide</a:t>
            </a:r>
            <a:r>
              <a:rPr lang="en-US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fr-BE" altLang="fr-FR" sz="1800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700" name="Picture 6" descr="Fig.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229" y="3586518"/>
            <a:ext cx="3327400" cy="2052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701" name="Text Box 5"/>
          <p:cNvSpPr txBox="1">
            <a:spLocks noGrp="1"/>
          </p:cNvSpPr>
          <p:nvPr/>
        </p:nvSpPr>
        <p:spPr bwMode="auto">
          <a:xfrm>
            <a:off x="2952750" y="6356350"/>
            <a:ext cx="440531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e-DE" altLang="fr-FR" sz="1200" dirty="0" smtClean="0">
                <a:solidFill>
                  <a:srgbClr val="1D4577"/>
                </a:solidFill>
              </a:rPr>
              <a:t>Ceppi Alexandre – Rodde Adrien</a:t>
            </a:r>
            <a:endParaRPr lang="fr-FR" altLang="fr-FR" sz="1200" dirty="0">
              <a:solidFill>
                <a:srgbClr val="1D4577"/>
              </a:solidFill>
            </a:endParaRPr>
          </a:p>
        </p:txBody>
      </p:sp>
      <p:sp>
        <p:nvSpPr>
          <p:cNvPr id="29702" name="Text Box 6"/>
          <p:cNvSpPr txBox="1">
            <a:spLocks noGrp="1"/>
          </p:cNvSpPr>
          <p:nvPr/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r>
              <a:rPr lang="fr-FR" altLang="fr-FR" sz="1200">
                <a:solidFill>
                  <a:srgbClr val="1D4577"/>
                </a:solidFill>
              </a:rPr>
              <a:t>4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377371"/>
            <a:ext cx="9144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0" y="0"/>
            <a:ext cx="2381250" cy="1238250"/>
          </a:xfrm>
          <a:prstGeom prst="rect">
            <a:avLst/>
          </a:prstGeom>
        </p:spPr>
      </p:pic>
      <p:sp>
        <p:nvSpPr>
          <p:cNvPr id="10" name="Sous-titre 2"/>
          <p:cNvSpPr txBox="1">
            <a:spLocks/>
          </p:cNvSpPr>
          <p:nvPr/>
        </p:nvSpPr>
        <p:spPr>
          <a:xfrm rot="16200000">
            <a:off x="-2039938" y="2843212"/>
            <a:ext cx="5735639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b="1" dirty="0" smtClean="0">
                <a:solidFill>
                  <a:sysClr val="window" lastClr="FFFFFF">
                    <a:lumMod val="65000"/>
                  </a:sysClr>
                </a:solidFill>
                <a:latin typeface="Calibri"/>
              </a:rPr>
              <a:t>Angle de contact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ysClr val="window" lastClr="FFFFFF">
                  <a:lumMod val="65000"/>
                </a:sysClr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50751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593330"/>
            <a:ext cx="7524750" cy="908050"/>
          </a:xfrm>
        </p:spPr>
        <p:txBody>
          <a:bodyPr lIns="91440" rIns="91440" bIns="45720" anchor="ctr" anchorCtr="1"/>
          <a:lstStyle/>
          <a:p>
            <a:r>
              <a:rPr lang="fr-FR" altLang="fr-FR" sz="4000" dirty="0"/>
              <a:t>TENSION SUPERFICIELLE</a:t>
            </a:r>
          </a:p>
        </p:txBody>
      </p:sp>
      <p:pic>
        <p:nvPicPr>
          <p:cNvPr id="30725" name="Picture 5" descr="tension-1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65856" y="1686823"/>
            <a:ext cx="2870200" cy="1946275"/>
          </a:xfrm>
          <a:noFill/>
          <a:ln/>
        </p:spPr>
      </p:pic>
      <p:sp>
        <p:nvSpPr>
          <p:cNvPr id="30722" name="Text Box 2"/>
          <p:cNvSpPr txBox="1">
            <a:spLocks noGrp="1"/>
          </p:cNvSpPr>
          <p:nvPr/>
        </p:nvSpPr>
        <p:spPr bwMode="auto">
          <a:xfrm>
            <a:off x="2667000" y="6356350"/>
            <a:ext cx="440531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e-DE" altLang="fr-FR" sz="1200" dirty="0" smtClean="0">
                <a:solidFill>
                  <a:srgbClr val="1D4577"/>
                </a:solidFill>
              </a:rPr>
              <a:t>Ceppi Alexandre – Rodde Adrien</a:t>
            </a:r>
            <a:endParaRPr lang="fr-FR" altLang="fr-FR" sz="1200" dirty="0">
              <a:solidFill>
                <a:srgbClr val="1D4577"/>
              </a:solidFill>
            </a:endParaRPr>
          </a:p>
        </p:txBody>
      </p:sp>
      <p:sp>
        <p:nvSpPr>
          <p:cNvPr id="30723" name="Text Box 3"/>
          <p:cNvSpPr txBox="1">
            <a:spLocks noGrp="1"/>
          </p:cNvSpPr>
          <p:nvPr/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r>
              <a:rPr lang="fr-FR" altLang="fr-FR" sz="1200">
                <a:solidFill>
                  <a:srgbClr val="1D4577"/>
                </a:solidFill>
              </a:rPr>
              <a:t>5</a:t>
            </a:r>
          </a:p>
        </p:txBody>
      </p:sp>
      <p:sp>
        <p:nvSpPr>
          <p:cNvPr id="30726" name="Rectangle 6"/>
          <p:cNvSpPr>
            <a:spLocks noChangeArrowheads="1"/>
          </p:cNvSpPr>
          <p:nvPr/>
        </p:nvSpPr>
        <p:spPr bwMode="auto">
          <a:xfrm>
            <a:off x="2478088" y="28765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F81B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fr-FR" altLang="fr-FR"/>
          </a:p>
        </p:txBody>
      </p:sp>
      <p:pic>
        <p:nvPicPr>
          <p:cNvPr id="30727" name="Picture 5" descr="Soap_Bubble_-_foliage_background_-_iridescent_colours_-_Traquair_04080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7044" y="3736658"/>
            <a:ext cx="2768600" cy="202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28" name="Rectangle 8"/>
          <p:cNvSpPr>
            <a:spLocks noChangeArrowheads="1"/>
          </p:cNvSpPr>
          <p:nvPr/>
        </p:nvSpPr>
        <p:spPr bwMode="auto">
          <a:xfrm>
            <a:off x="621506" y="1598296"/>
            <a:ext cx="4248150" cy="427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F81B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fr-FR" altLang="fr-FR" sz="1600" dirty="0"/>
              <a:t>La tension superficielle ou énergie de surface est la tension qui existe à la surface de séparation de deux milieux.</a:t>
            </a:r>
          </a:p>
          <a:p>
            <a:endParaRPr lang="fr-FR" altLang="fr-FR" sz="1600" dirty="0"/>
          </a:p>
          <a:p>
            <a:r>
              <a:rPr lang="fr-FR" altLang="fr-FR" sz="1600" dirty="0"/>
              <a:t> Cette tension, due au fait que les molécules, à la limite de séparation ne sont pas soumises aux mêmes forces de Van der </a:t>
            </a:r>
            <a:r>
              <a:rPr lang="fr-FR" altLang="fr-FR" sz="1600" dirty="0" err="1"/>
              <a:t>Waals</a:t>
            </a:r>
            <a:r>
              <a:rPr lang="fr-FR" altLang="fr-FR" sz="1600" dirty="0"/>
              <a:t> de la part de toutes leurs voisines. la résultante des forces s'exerçant sur une molécule de la surface </a:t>
            </a:r>
            <a:r>
              <a:rPr lang="fr-FR" altLang="fr-FR" sz="1600" dirty="0" smtClean="0"/>
              <a:t>est </a:t>
            </a:r>
            <a:r>
              <a:rPr lang="fr-FR" altLang="fr-FR" sz="1600" dirty="0"/>
              <a:t>dirigée vers l'extérieur d'un liquide.</a:t>
            </a:r>
          </a:p>
          <a:p>
            <a:r>
              <a:rPr lang="fr-FR" altLang="fr-FR" sz="1600" dirty="0"/>
              <a:t> </a:t>
            </a:r>
          </a:p>
          <a:p>
            <a:r>
              <a:rPr lang="fr-FR" altLang="fr-FR" sz="1600" dirty="0"/>
              <a:t>Cet effet permet par exemple aux insectes de marcher sur l'eau, à la rosée de ne pas s'étaler sur les pétales de fleurs, et explique la capillarité. La tension superficielle explique aussi la formation des bulles de savon.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377371"/>
            <a:ext cx="9144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0" y="0"/>
            <a:ext cx="2381250" cy="1238250"/>
          </a:xfrm>
          <a:prstGeom prst="rect">
            <a:avLst/>
          </a:prstGeom>
        </p:spPr>
      </p:pic>
      <p:sp>
        <p:nvSpPr>
          <p:cNvPr id="12" name="Sous-titre 2"/>
          <p:cNvSpPr txBox="1">
            <a:spLocks/>
          </p:cNvSpPr>
          <p:nvPr/>
        </p:nvSpPr>
        <p:spPr>
          <a:xfrm rot="16200000">
            <a:off x="-2039938" y="2843212"/>
            <a:ext cx="5735639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b="1" dirty="0" smtClean="0">
                <a:solidFill>
                  <a:sysClr val="window" lastClr="FFFFFF">
                    <a:lumMod val="65000"/>
                  </a:sysClr>
                </a:solidFill>
                <a:latin typeface="Calibri"/>
              </a:rPr>
              <a:t>Angle de contact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ysClr val="window" lastClr="FFFFFF">
                  <a:lumMod val="65000"/>
                </a:sysClr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74410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85350"/>
            <a:ext cx="9144000" cy="908050"/>
          </a:xfrm>
        </p:spPr>
        <p:txBody>
          <a:bodyPr lIns="91440" rIns="91440" bIns="45720" anchor="ctr" anchorCtr="1"/>
          <a:lstStyle/>
          <a:p>
            <a:r>
              <a:rPr lang="fr-BE" altLang="fr-FR" sz="4000" dirty="0"/>
              <a:t>DONNEES EXTRAITES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339384"/>
            <a:ext cx="9144000" cy="720725"/>
          </a:xfrm>
        </p:spPr>
        <p:txBody>
          <a:bodyPr/>
          <a:lstStyle/>
          <a:p>
            <a:pPr>
              <a:buFont typeface="Wingdings 2" panose="05020102010507070707" pitchFamily="18" charset="2"/>
              <a:buChar char="—"/>
            </a:pPr>
            <a:r>
              <a:rPr lang="fr-FR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IL existe deux mesures d’angle de contact </a:t>
            </a:r>
            <a:r>
              <a:rPr lang="fr-FR" altLang="fr-FR" sz="1800" dirty="0"/>
              <a:t>: </a:t>
            </a:r>
          </a:p>
          <a:p>
            <a:pPr>
              <a:buFontTx/>
              <a:buNone/>
            </a:pPr>
            <a:endParaRPr lang="fr-FR" altLang="fr-FR" sz="1800" dirty="0"/>
          </a:p>
        </p:txBody>
      </p:sp>
      <p:pic>
        <p:nvPicPr>
          <p:cNvPr id="31748" name="Picture 4" descr="mouillabilite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62853" y="1802092"/>
            <a:ext cx="4178300" cy="1554163"/>
          </a:xfrm>
          <a:noFill/>
          <a:ln/>
        </p:spPr>
      </p:pic>
      <p:sp>
        <p:nvSpPr>
          <p:cNvPr id="31749" name="Text Box 5"/>
          <p:cNvSpPr txBox="1">
            <a:spLocks noChangeAspect="1" noChangeArrowheads="1"/>
          </p:cNvSpPr>
          <p:nvPr/>
        </p:nvSpPr>
        <p:spPr bwMode="auto">
          <a:xfrm>
            <a:off x="4380286" y="3426338"/>
            <a:ext cx="4427538" cy="1631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F81B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1"/>
            <a:r>
              <a:rPr lang="fr-FR" altLang="fr-FR" u="sng" dirty="0"/>
              <a:t>Angle de contact dynamique :</a:t>
            </a:r>
          </a:p>
          <a:p>
            <a:pPr lvl="1"/>
            <a:r>
              <a:rPr lang="fr-FR" altLang="fr-FR" dirty="0"/>
              <a:t>  </a:t>
            </a:r>
          </a:p>
          <a:p>
            <a:pPr lvl="1"/>
            <a:r>
              <a:rPr lang="fr-FR" altLang="fr-FR" sz="1600" dirty="0"/>
              <a:t>mesure utilisée sur des matériaux absorbants, où le liquide pénètre le substrat  </a:t>
            </a:r>
            <a:r>
              <a:rPr lang="fr-FR" altLang="fr-FR" sz="1600" dirty="0" smtClean="0"/>
              <a:t>et l’angle </a:t>
            </a:r>
            <a:r>
              <a:rPr lang="fr-FR" altLang="fr-FR" sz="1600" dirty="0"/>
              <a:t>de contact varie en fonction du temps.  </a:t>
            </a:r>
          </a:p>
        </p:txBody>
      </p:sp>
      <p:sp>
        <p:nvSpPr>
          <p:cNvPr id="31750" name="Text Box 6"/>
          <p:cNvSpPr txBox="1">
            <a:spLocks noChangeArrowheads="1"/>
          </p:cNvSpPr>
          <p:nvPr/>
        </p:nvSpPr>
        <p:spPr bwMode="auto">
          <a:xfrm>
            <a:off x="702328" y="3426338"/>
            <a:ext cx="3529013" cy="2293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F81B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1"/>
            <a:r>
              <a:rPr lang="fr-FR" altLang="fr-FR" u="sng" dirty="0"/>
              <a:t>Angle de contact statique :</a:t>
            </a:r>
            <a:r>
              <a:rPr lang="fr-FR" altLang="fr-FR" dirty="0"/>
              <a:t> </a:t>
            </a:r>
          </a:p>
          <a:p>
            <a:pPr lvl="1"/>
            <a:r>
              <a:rPr lang="fr-FR" altLang="fr-FR" dirty="0"/>
              <a:t> </a:t>
            </a:r>
            <a:endParaRPr lang="fr-FR" altLang="fr-FR" sz="1600" dirty="0"/>
          </a:p>
          <a:p>
            <a:pPr lvl="1"/>
            <a:r>
              <a:rPr lang="fr-FR" altLang="fr-FR" sz="1600" dirty="0"/>
              <a:t>mesure utilisée lorsque la goutte de liquide est placée sur une surface solide non absorbante et trouve un équilibre. </a:t>
            </a:r>
            <a:endParaRPr lang="fr-BE" altLang="fr-FR" sz="1600" dirty="0"/>
          </a:p>
          <a:p>
            <a:pPr>
              <a:spcBef>
                <a:spcPct val="50000"/>
              </a:spcBef>
            </a:pPr>
            <a:endParaRPr lang="fr-FR" altLang="fr-FR" dirty="0"/>
          </a:p>
        </p:txBody>
      </p:sp>
      <p:sp>
        <p:nvSpPr>
          <p:cNvPr id="31751" name="Text Box 7"/>
          <p:cNvSpPr txBox="1">
            <a:spLocks noChangeArrowheads="1"/>
          </p:cNvSpPr>
          <p:nvPr/>
        </p:nvSpPr>
        <p:spPr bwMode="auto">
          <a:xfrm>
            <a:off x="0" y="5538787"/>
            <a:ext cx="9144000" cy="33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F81B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anchor="ctr" anchorCtr="1">
            <a:spAutoFit/>
          </a:bodyPr>
          <a:lstStyle>
            <a:lvl1pPr marL="342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1" algn="ctr"/>
            <a:r>
              <a:rPr lang="fr-FR" altLang="fr-FR" sz="1600" dirty="0"/>
              <a:t>mesure de l’angle de contact à une cadence de 15 images par seconde.</a:t>
            </a:r>
          </a:p>
        </p:txBody>
      </p:sp>
      <p:sp>
        <p:nvSpPr>
          <p:cNvPr id="31752" name="Text Box 8"/>
          <p:cNvSpPr txBox="1">
            <a:spLocks noGrp="1"/>
          </p:cNvSpPr>
          <p:nvPr/>
        </p:nvSpPr>
        <p:spPr bwMode="auto">
          <a:xfrm>
            <a:off x="3524251" y="6356350"/>
            <a:ext cx="2487929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e-DE" altLang="fr-FR" sz="1200" dirty="0" smtClean="0">
                <a:solidFill>
                  <a:srgbClr val="1D4577"/>
                </a:solidFill>
              </a:rPr>
              <a:t>Ceppi Alexandre – Rodde Adrien</a:t>
            </a:r>
            <a:endParaRPr lang="fr-FR" altLang="fr-FR" sz="1200" dirty="0">
              <a:solidFill>
                <a:srgbClr val="1D4577"/>
              </a:solidFill>
            </a:endParaRPr>
          </a:p>
        </p:txBody>
      </p:sp>
      <p:sp>
        <p:nvSpPr>
          <p:cNvPr id="31753" name="Text Box 9"/>
          <p:cNvSpPr txBox="1">
            <a:spLocks noGrp="1"/>
          </p:cNvSpPr>
          <p:nvPr/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r>
              <a:rPr lang="fr-FR" altLang="fr-FR" sz="1200">
                <a:solidFill>
                  <a:srgbClr val="1D4577"/>
                </a:solidFill>
              </a:rPr>
              <a:t>6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4108" y="5914844"/>
            <a:ext cx="2103121" cy="883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0" y="377371"/>
            <a:ext cx="9144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0" y="0"/>
            <a:ext cx="2381250" cy="1238250"/>
          </a:xfrm>
          <a:prstGeom prst="rect">
            <a:avLst/>
          </a:prstGeom>
        </p:spPr>
      </p:pic>
      <p:sp>
        <p:nvSpPr>
          <p:cNvPr id="13" name="Sous-titre 2"/>
          <p:cNvSpPr txBox="1">
            <a:spLocks/>
          </p:cNvSpPr>
          <p:nvPr/>
        </p:nvSpPr>
        <p:spPr>
          <a:xfrm rot="16200000">
            <a:off x="-2039938" y="2843212"/>
            <a:ext cx="5735639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b="1" dirty="0" smtClean="0">
                <a:solidFill>
                  <a:sysClr val="window" lastClr="FFFFFF">
                    <a:lumMod val="65000"/>
                  </a:sysClr>
                </a:solidFill>
                <a:latin typeface="Calibri"/>
              </a:rPr>
              <a:t>Angle de contact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ysClr val="window" lastClr="FFFFFF">
                  <a:lumMod val="65000"/>
                </a:sysClr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21864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85350"/>
            <a:ext cx="9144000" cy="908050"/>
          </a:xfrm>
        </p:spPr>
        <p:txBody>
          <a:bodyPr lIns="91440" rIns="91440" bIns="45720" anchor="ctr" anchorCtr="1"/>
          <a:lstStyle/>
          <a:p>
            <a:r>
              <a:rPr lang="fr-BE" altLang="fr-FR" sz="4000" dirty="0"/>
              <a:t>DONNEES EXTRAITES</a:t>
            </a:r>
          </a:p>
        </p:txBody>
      </p:sp>
      <p:pic>
        <p:nvPicPr>
          <p:cNvPr id="32771" name="Picture 3" descr="angle3"/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66788" y="3531238"/>
            <a:ext cx="2587625" cy="328613"/>
          </a:xfrm>
          <a:noFill/>
          <a:ln/>
        </p:spPr>
      </p:pic>
      <p:sp>
        <p:nvSpPr>
          <p:cNvPr id="32772" name="Rectangle 4"/>
          <p:cNvSpPr>
            <a:spLocks noGrp="1" noChangeArrowheads="1"/>
          </p:cNvSpPr>
          <p:nvPr>
            <p:ph type="body" idx="4294967295"/>
          </p:nvPr>
        </p:nvSpPr>
        <p:spPr>
          <a:xfrm>
            <a:off x="-1" y="1490196"/>
            <a:ext cx="9009529" cy="4679950"/>
          </a:xfrm>
        </p:spPr>
        <p:txBody>
          <a:bodyPr/>
          <a:lstStyle/>
          <a:p>
            <a:pPr>
              <a:buFontTx/>
              <a:buNone/>
            </a:pPr>
            <a:r>
              <a:rPr lang="fr-FR" altLang="fr-FR" sz="18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fr-FR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Si l’eau </a:t>
            </a:r>
            <a:r>
              <a:rPr lang="fr-FR" altLang="fr-F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est utilisée </a:t>
            </a:r>
            <a:r>
              <a:rPr lang="fr-FR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comme liquide </a:t>
            </a:r>
            <a:r>
              <a:rPr lang="fr-FR" altLang="fr-FR" sz="1800" dirty="0" smtClean="0">
                <a:latin typeface="Arial" panose="020B0604020202020204" pitchFamily="34" charset="0"/>
                <a:cs typeface="Arial" panose="020B0604020202020204" pitchFamily="34" charset="0"/>
                <a:sym typeface="Wingdings 3" panose="05040102010807070707" pitchFamily="18" charset="2"/>
              </a:rPr>
              <a:t>on peut déterminer</a:t>
            </a:r>
            <a:r>
              <a:rPr lang="fr-FR" altLang="fr-F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le caractère </a:t>
            </a:r>
            <a:r>
              <a:rPr lang="fr-FR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hydrophobe (faible énergie de surface) ou hydrophile (grande énergie de surface) de la </a:t>
            </a:r>
            <a:r>
              <a:rPr lang="fr-FR" altLang="fr-F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surface de l’échantillon.</a:t>
            </a:r>
            <a:endParaRPr lang="fr-BE" altLang="fr-FR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2773" name="Picture 5" descr="angle1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85006" y="3606614"/>
            <a:ext cx="2527300" cy="1308100"/>
          </a:xfrm>
          <a:noFill/>
          <a:ln/>
        </p:spPr>
      </p:pic>
      <p:sp>
        <p:nvSpPr>
          <p:cNvPr id="32774" name="Text Box 6"/>
          <p:cNvSpPr txBox="1">
            <a:spLocks noChangeArrowheads="1"/>
          </p:cNvSpPr>
          <p:nvPr/>
        </p:nvSpPr>
        <p:spPr bwMode="auto">
          <a:xfrm>
            <a:off x="1251584" y="2925763"/>
            <a:ext cx="2941831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F81B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fr-FR" altLang="fr-FR" sz="1600" dirty="0"/>
              <a:t> </a:t>
            </a:r>
            <a:r>
              <a:rPr lang="fr-FR" altLang="fr-FR" sz="1600" dirty="0" smtClean="0"/>
              <a:t>Calcul de l’énergie </a:t>
            </a:r>
            <a:r>
              <a:rPr lang="fr-FR" altLang="fr-FR" sz="1600" dirty="0"/>
              <a:t>de </a:t>
            </a:r>
            <a:r>
              <a:rPr lang="fr-FR" altLang="fr-FR" sz="1600" dirty="0" smtClean="0"/>
              <a:t>surface</a:t>
            </a:r>
            <a:endParaRPr lang="fr-FR" altLang="fr-FR" sz="1600" dirty="0"/>
          </a:p>
        </p:txBody>
      </p:sp>
      <p:sp>
        <p:nvSpPr>
          <p:cNvPr id="32775" name="Text Box 7"/>
          <p:cNvSpPr txBox="1">
            <a:spLocks noChangeArrowheads="1"/>
          </p:cNvSpPr>
          <p:nvPr/>
        </p:nvSpPr>
        <p:spPr bwMode="auto">
          <a:xfrm>
            <a:off x="791778" y="3552074"/>
            <a:ext cx="167501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F81B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fr-FR" altLang="fr-FR" sz="1400" dirty="0"/>
              <a:t>Equation </a:t>
            </a:r>
            <a:r>
              <a:rPr lang="fr-FR" altLang="fr-FR" sz="1400" dirty="0" smtClean="0"/>
              <a:t>d'Young :</a:t>
            </a:r>
            <a:endParaRPr lang="fr-FR" altLang="fr-FR" sz="1400" dirty="0"/>
          </a:p>
        </p:txBody>
      </p:sp>
      <p:sp>
        <p:nvSpPr>
          <p:cNvPr id="32776" name="Rectangle 8"/>
          <p:cNvSpPr>
            <a:spLocks noChangeArrowheads="1"/>
          </p:cNvSpPr>
          <p:nvPr/>
        </p:nvSpPr>
        <p:spPr bwMode="auto">
          <a:xfrm>
            <a:off x="2351121" y="4005263"/>
            <a:ext cx="3684588" cy="73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F81B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fr-FR" altLang="fr-FR" sz="1400" dirty="0">
                <a:sym typeface="Symbol" panose="05050102010706020507" pitchFamily="18" charset="2"/>
              </a:rPr>
              <a:t></a:t>
            </a:r>
            <a:r>
              <a:rPr lang="fr-FR" altLang="fr-FR" sz="1400" baseline="-25000" dirty="0"/>
              <a:t>SL</a:t>
            </a:r>
            <a:r>
              <a:rPr lang="fr-FR" altLang="fr-FR" sz="1400" dirty="0"/>
              <a:t> La tension </a:t>
            </a:r>
            <a:r>
              <a:rPr lang="fr-FR" altLang="fr-FR" sz="1400" dirty="0" err="1"/>
              <a:t>interfaciale</a:t>
            </a:r>
            <a:r>
              <a:rPr lang="fr-FR" altLang="fr-FR" sz="1400" dirty="0"/>
              <a:t> solide-liquide</a:t>
            </a:r>
          </a:p>
          <a:p>
            <a:r>
              <a:rPr lang="fr-FR" altLang="fr-FR" sz="1400" dirty="0">
                <a:sym typeface="Symbol" panose="05050102010706020507" pitchFamily="18" charset="2"/>
              </a:rPr>
              <a:t></a:t>
            </a:r>
            <a:r>
              <a:rPr lang="fr-FR" altLang="fr-FR" sz="1400" baseline="-25000" dirty="0"/>
              <a:t>SV</a:t>
            </a:r>
            <a:r>
              <a:rPr lang="fr-FR" altLang="fr-FR" sz="1400" dirty="0"/>
              <a:t> (</a:t>
            </a:r>
            <a:r>
              <a:rPr lang="fr-FR" altLang="fr-FR" sz="1400" dirty="0">
                <a:sym typeface="Symbol" panose="05050102010706020507" pitchFamily="18" charset="2"/>
              </a:rPr>
              <a:t></a:t>
            </a:r>
            <a:r>
              <a:rPr lang="fr-FR" altLang="fr-FR" sz="1400" baseline="-25000" dirty="0"/>
              <a:t>S</a:t>
            </a:r>
            <a:r>
              <a:rPr lang="fr-FR" altLang="fr-FR" sz="1400" dirty="0"/>
              <a:t>) La tension </a:t>
            </a:r>
            <a:r>
              <a:rPr lang="fr-FR" altLang="fr-FR" sz="1400" dirty="0" err="1"/>
              <a:t>interfaciale</a:t>
            </a:r>
            <a:r>
              <a:rPr lang="fr-FR" altLang="fr-FR" sz="1400" dirty="0"/>
              <a:t> solide-vapeur</a:t>
            </a:r>
          </a:p>
          <a:p>
            <a:r>
              <a:rPr lang="fr-FR" altLang="fr-FR" sz="1400" dirty="0">
                <a:sym typeface="Symbol" panose="05050102010706020507" pitchFamily="18" charset="2"/>
              </a:rPr>
              <a:t></a:t>
            </a:r>
            <a:r>
              <a:rPr lang="fr-FR" altLang="fr-FR" sz="1400" baseline="-25000" dirty="0"/>
              <a:t>LV</a:t>
            </a:r>
            <a:r>
              <a:rPr lang="fr-FR" altLang="fr-FR" sz="1400" dirty="0"/>
              <a:t> (</a:t>
            </a:r>
            <a:r>
              <a:rPr lang="fr-FR" altLang="fr-FR" sz="1400" dirty="0">
                <a:sym typeface="Symbol" panose="05050102010706020507" pitchFamily="18" charset="2"/>
              </a:rPr>
              <a:t></a:t>
            </a:r>
            <a:r>
              <a:rPr lang="fr-FR" altLang="fr-FR" sz="1400" baseline="-25000" dirty="0"/>
              <a:t>L</a:t>
            </a:r>
            <a:r>
              <a:rPr lang="fr-FR" altLang="fr-FR" sz="1400" dirty="0"/>
              <a:t>) La tension </a:t>
            </a:r>
            <a:r>
              <a:rPr lang="fr-FR" altLang="fr-FR" sz="1400" dirty="0" err="1"/>
              <a:t>interfaciale</a:t>
            </a:r>
            <a:r>
              <a:rPr lang="fr-FR" altLang="fr-FR" sz="1400" dirty="0"/>
              <a:t> liquide-vapeur </a:t>
            </a:r>
          </a:p>
        </p:txBody>
      </p:sp>
      <p:sp>
        <p:nvSpPr>
          <p:cNvPr id="32777" name="Text Box 9"/>
          <p:cNvSpPr txBox="1">
            <a:spLocks noChangeArrowheads="1"/>
          </p:cNvSpPr>
          <p:nvPr/>
        </p:nvSpPr>
        <p:spPr bwMode="auto">
          <a:xfrm>
            <a:off x="1430744" y="4914714"/>
            <a:ext cx="4497388" cy="1155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F81B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fr-FR" altLang="fr-FR" sz="1400" dirty="0"/>
              <a:t>Equation pouvant être résolue par différents modèles : </a:t>
            </a:r>
          </a:p>
          <a:p>
            <a:r>
              <a:rPr lang="fr-FR" altLang="fr-FR" sz="1400" dirty="0"/>
              <a:t>	Modèle de Neumann</a:t>
            </a:r>
          </a:p>
          <a:p>
            <a:r>
              <a:rPr lang="fr-FR" altLang="fr-FR" sz="1400" dirty="0"/>
              <a:t>	Modèle de Owens et Wendt</a:t>
            </a:r>
          </a:p>
          <a:p>
            <a:r>
              <a:rPr lang="fr-FR" altLang="fr-FR" sz="1400" dirty="0"/>
              <a:t>	Modèle de Good Van </a:t>
            </a:r>
            <a:r>
              <a:rPr lang="fr-FR" altLang="fr-FR" sz="1400" dirty="0" err="1"/>
              <a:t>Oss</a:t>
            </a:r>
            <a:endParaRPr lang="fr-FR" altLang="fr-FR" sz="1400" dirty="0"/>
          </a:p>
          <a:p>
            <a:endParaRPr lang="fr-FR" altLang="fr-FR" sz="1400" dirty="0"/>
          </a:p>
        </p:txBody>
      </p:sp>
      <p:sp>
        <p:nvSpPr>
          <p:cNvPr id="32778" name="Text Box 10"/>
          <p:cNvSpPr txBox="1">
            <a:spLocks noGrp="1"/>
          </p:cNvSpPr>
          <p:nvPr/>
        </p:nvSpPr>
        <p:spPr bwMode="auto">
          <a:xfrm>
            <a:off x="2667000" y="6356350"/>
            <a:ext cx="440531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e-DE" altLang="fr-FR" sz="1200" dirty="0" smtClean="0">
                <a:solidFill>
                  <a:srgbClr val="1D4577"/>
                </a:solidFill>
              </a:rPr>
              <a:t>Ceppi Alexandre – Rodde Adrien</a:t>
            </a:r>
            <a:endParaRPr lang="fr-FR" altLang="fr-FR" sz="1200" dirty="0">
              <a:solidFill>
                <a:srgbClr val="1D4577"/>
              </a:solidFill>
            </a:endParaRPr>
          </a:p>
        </p:txBody>
      </p:sp>
      <p:sp>
        <p:nvSpPr>
          <p:cNvPr id="32779" name="Text Box 11"/>
          <p:cNvSpPr txBox="1">
            <a:spLocks noGrp="1"/>
          </p:cNvSpPr>
          <p:nvPr/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r>
              <a:rPr lang="fr-FR" altLang="fr-FR" sz="1200">
                <a:solidFill>
                  <a:srgbClr val="1D4577"/>
                </a:solidFill>
              </a:rPr>
              <a:t>7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377371"/>
            <a:ext cx="9144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0" y="0"/>
            <a:ext cx="2381250" cy="1238250"/>
          </a:xfrm>
          <a:prstGeom prst="rect">
            <a:avLst/>
          </a:prstGeom>
        </p:spPr>
      </p:pic>
      <p:sp>
        <p:nvSpPr>
          <p:cNvPr id="15" name="Sous-titre 2"/>
          <p:cNvSpPr txBox="1">
            <a:spLocks/>
          </p:cNvSpPr>
          <p:nvPr/>
        </p:nvSpPr>
        <p:spPr>
          <a:xfrm rot="16200000">
            <a:off x="-2039938" y="2843212"/>
            <a:ext cx="5735639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b="1" dirty="0" smtClean="0">
                <a:solidFill>
                  <a:sysClr val="window" lastClr="FFFFFF">
                    <a:lumMod val="65000"/>
                  </a:sysClr>
                </a:solidFill>
                <a:latin typeface="Calibri"/>
              </a:rPr>
              <a:t>Angle de contact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ysClr val="window" lastClr="FFFFFF">
                  <a:lumMod val="65000"/>
                </a:sysClr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6021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77371"/>
            <a:ext cx="9144000" cy="908050"/>
          </a:xfrm>
        </p:spPr>
        <p:txBody>
          <a:bodyPr lIns="91440" rIns="91440" bIns="45720" anchor="ctr" anchorCtr="1"/>
          <a:lstStyle/>
          <a:p>
            <a:r>
              <a:rPr lang="fr-FR" altLang="fr-FR" sz="4000" dirty="0"/>
              <a:t>Loi de Young-Dupré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502442" y="1320800"/>
            <a:ext cx="8390545" cy="5400675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fr-FR" altLang="fr-FR" sz="1400" dirty="0">
                <a:latin typeface="Arial" panose="020B0604020202020204" pitchFamily="34" charset="0"/>
                <a:cs typeface="Arial" panose="020B0604020202020204" pitchFamily="34" charset="0"/>
              </a:rPr>
              <a:t>La loi de Young-Dupré donne l'expression de l'angle de contact statique d'une goutte liquide déposée sur un substrat solide, en équilibre avec une phase vapeur: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fr-FR" altLang="fr-FR" sz="1400" dirty="0">
                <a:latin typeface="Arial" panose="020B0604020202020204" pitchFamily="34" charset="0"/>
                <a:cs typeface="Arial" panose="020B0604020202020204" pitchFamily="34" charset="0"/>
              </a:rPr>
              <a:t> 	</a:t>
            </a:r>
          </a:p>
          <a:p>
            <a:pPr>
              <a:lnSpc>
                <a:spcPct val="80000"/>
              </a:lnSpc>
              <a:buFontTx/>
              <a:buNone/>
            </a:pPr>
            <a:endParaRPr lang="fr-FR" altLang="fr-FR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fr-FR" altLang="fr-FR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fr-FR" altLang="fr-FR" sz="1400" dirty="0">
                <a:latin typeface="Arial" panose="020B0604020202020204" pitchFamily="34" charset="0"/>
                <a:cs typeface="Arial" panose="020B0604020202020204" pitchFamily="34" charset="0"/>
              </a:rPr>
              <a:t>Avec: </a:t>
            </a:r>
            <a:r>
              <a:rPr lang="fr-FR" altLang="fr-FR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γ</a:t>
            </a:r>
            <a:r>
              <a:rPr lang="fr-FR" altLang="fr-FR" sz="1400" b="1" baseline="-30000" dirty="0" err="1">
                <a:latin typeface="Arial" panose="020B0604020202020204" pitchFamily="34" charset="0"/>
                <a:cs typeface="Arial" panose="020B0604020202020204" pitchFamily="34" charset="0"/>
              </a:rPr>
              <a:t>SV</a:t>
            </a:r>
            <a:r>
              <a:rPr lang="fr-FR" alt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altLang="fr-FR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γ</a:t>
            </a:r>
            <a:r>
              <a:rPr lang="fr-FR" altLang="fr-FR" sz="1400" b="1" baseline="-30000" dirty="0" err="1">
                <a:latin typeface="Arial" panose="020B0604020202020204" pitchFamily="34" charset="0"/>
                <a:cs typeface="Arial" panose="020B0604020202020204" pitchFamily="34" charset="0"/>
              </a:rPr>
              <a:t>SL</a:t>
            </a:r>
            <a:r>
              <a:rPr lang="fr-FR" alt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fr-FR" altLang="fr-FR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γ</a:t>
            </a:r>
            <a:r>
              <a:rPr lang="fr-FR" altLang="fr-FR" sz="1400" b="1" baseline="-30000" dirty="0" err="1">
                <a:latin typeface="Arial" panose="020B0604020202020204" pitchFamily="34" charset="0"/>
                <a:cs typeface="Arial" panose="020B0604020202020204" pitchFamily="34" charset="0"/>
              </a:rPr>
              <a:t>LV</a:t>
            </a:r>
            <a:r>
              <a:rPr lang="fr-FR" altLang="fr-FR" sz="1400" dirty="0">
                <a:latin typeface="Arial" panose="020B0604020202020204" pitchFamily="34" charset="0"/>
                <a:cs typeface="Arial" panose="020B0604020202020204" pitchFamily="34" charset="0"/>
              </a:rPr>
              <a:t> désignent respectivement la tension superficielle des interfaces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fr-FR" altLang="fr-FR" sz="1400" dirty="0">
                <a:latin typeface="Arial" panose="020B0604020202020204" pitchFamily="34" charset="0"/>
                <a:cs typeface="Arial" panose="020B0604020202020204" pitchFamily="34" charset="0"/>
              </a:rPr>
              <a:t>solide/vapeur, </a:t>
            </a:r>
            <a:r>
              <a:rPr lang="fr-FR" altLang="fr-F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solide/liquide </a:t>
            </a:r>
            <a:r>
              <a:rPr lang="fr-FR" altLang="fr-FR" sz="1400" dirty="0">
                <a:latin typeface="Arial" panose="020B0604020202020204" pitchFamily="34" charset="0"/>
                <a:cs typeface="Arial" panose="020B0604020202020204" pitchFamily="34" charset="0"/>
              </a:rPr>
              <a:t>et liquide/vapeur.</a:t>
            </a:r>
          </a:p>
          <a:p>
            <a:pPr>
              <a:lnSpc>
                <a:spcPct val="80000"/>
              </a:lnSpc>
              <a:buFontTx/>
              <a:buNone/>
            </a:pPr>
            <a:endParaRPr lang="fr-FR" altLang="fr-FR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fr-FR" alt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Mouillage partiel ou total :</a:t>
            </a:r>
          </a:p>
          <a:p>
            <a:pPr>
              <a:lnSpc>
                <a:spcPct val="80000"/>
              </a:lnSpc>
              <a:buFontTx/>
              <a:buNone/>
            </a:pPr>
            <a:endParaRPr lang="fr-FR" altLang="fr-FR" sz="14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fr-FR" altLang="fr-FR" sz="1400" dirty="0">
                <a:latin typeface="Arial" panose="020B0604020202020204" pitchFamily="34" charset="0"/>
                <a:cs typeface="Arial" panose="020B0604020202020204" pitchFamily="34" charset="0"/>
              </a:rPr>
              <a:t>Lorsque,                      </a:t>
            </a:r>
            <a:r>
              <a:rPr lang="fr-FR" altLang="fr-F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l'angle </a:t>
            </a:r>
            <a:r>
              <a:rPr lang="fr-FR" altLang="fr-FR" sz="1400" dirty="0">
                <a:latin typeface="Arial" panose="020B0604020202020204" pitchFamily="34" charset="0"/>
                <a:cs typeface="Arial" panose="020B0604020202020204" pitchFamily="34" charset="0"/>
              </a:rPr>
              <a:t>de contact est défini par la relation de Young-Dupré.</a:t>
            </a:r>
          </a:p>
          <a:p>
            <a:pPr>
              <a:lnSpc>
                <a:spcPct val="80000"/>
              </a:lnSpc>
              <a:buFontTx/>
              <a:buNone/>
            </a:pPr>
            <a:endParaRPr lang="fr-FR" altLang="fr-FR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fr-FR" altLang="fr-FR" sz="1400" dirty="0">
                <a:latin typeface="Arial" panose="020B0604020202020204" pitchFamily="34" charset="0"/>
                <a:cs typeface="Arial" panose="020B0604020202020204" pitchFamily="34" charset="0"/>
              </a:rPr>
              <a:t>Cela correspond à une situation de mouillage partiel.</a:t>
            </a:r>
          </a:p>
          <a:p>
            <a:pPr>
              <a:lnSpc>
                <a:spcPct val="80000"/>
              </a:lnSpc>
              <a:buFontTx/>
              <a:buNone/>
            </a:pPr>
            <a:endParaRPr lang="fr-FR" altLang="fr-FR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fr-FR" altLang="fr-FR" sz="1400" dirty="0">
                <a:latin typeface="Arial" panose="020B0604020202020204" pitchFamily="34" charset="0"/>
                <a:cs typeface="Arial" panose="020B0604020202020204" pitchFamily="34" charset="0"/>
              </a:rPr>
              <a:t>Le cas 	                 </a:t>
            </a:r>
            <a:r>
              <a:rPr lang="fr-FR" altLang="fr-F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correspond </a:t>
            </a:r>
            <a:r>
              <a:rPr lang="fr-FR" altLang="fr-FR" sz="1400" dirty="0">
                <a:latin typeface="Arial" panose="020B0604020202020204" pitchFamily="34" charset="0"/>
                <a:cs typeface="Arial" panose="020B0604020202020204" pitchFamily="34" charset="0"/>
              </a:rPr>
              <a:t>à une situation de mouillage total où le </a:t>
            </a:r>
            <a:r>
              <a:rPr lang="fr-FR" altLang="fr-F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substrat </a:t>
            </a:r>
            <a:r>
              <a:rPr lang="fr-FR" altLang="fr-FR" sz="1400" dirty="0">
                <a:latin typeface="Arial" panose="020B0604020202020204" pitchFamily="34" charset="0"/>
                <a:cs typeface="Arial" panose="020B0604020202020204" pitchFamily="34" charset="0"/>
              </a:rPr>
              <a:t>solide se couvre d'un </a:t>
            </a:r>
            <a:endParaRPr lang="fr-FR" altLang="fr-FR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fr-FR" altLang="fr-FR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fr-FR" altLang="fr-F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film </a:t>
            </a:r>
            <a:r>
              <a:rPr lang="fr-FR" altLang="fr-FR" sz="1400" dirty="0">
                <a:latin typeface="Arial" panose="020B0604020202020204" pitchFamily="34" charset="0"/>
                <a:cs typeface="Arial" panose="020B0604020202020204" pitchFamily="34" charset="0"/>
              </a:rPr>
              <a:t>de liquide qui s'étend sur toute la surface </a:t>
            </a:r>
            <a:r>
              <a:rPr lang="fr-FR" altLang="fr-F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solide disponible. L'interface </a:t>
            </a:r>
            <a:r>
              <a:rPr lang="fr-FR" altLang="fr-FR" sz="1400" dirty="0">
                <a:latin typeface="Arial" panose="020B0604020202020204" pitchFamily="34" charset="0"/>
                <a:cs typeface="Arial" panose="020B0604020202020204" pitchFamily="34" charset="0"/>
              </a:rPr>
              <a:t>solide/vapeur </a:t>
            </a:r>
            <a:r>
              <a:rPr lang="fr-FR" altLang="fr-F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fr-FR" altLang="fr-FR" sz="1400" dirty="0">
                <a:latin typeface="Arial" panose="020B0604020202020204" pitchFamily="34" charset="0"/>
                <a:cs typeface="Arial" panose="020B0604020202020204" pitchFamily="34" charset="0"/>
              </a:rPr>
              <a:t>alors disparu.</a:t>
            </a:r>
          </a:p>
          <a:p>
            <a:pPr>
              <a:lnSpc>
                <a:spcPct val="80000"/>
              </a:lnSpc>
              <a:buFontTx/>
              <a:buNone/>
            </a:pPr>
            <a:endParaRPr lang="fr-FR" altLang="fr-FR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fr-FR" altLang="fr-F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Enfin </a:t>
            </a:r>
            <a:r>
              <a:rPr lang="fr-FR" altLang="fr-FR" sz="1400" dirty="0">
                <a:latin typeface="Arial" panose="020B0604020202020204" pitchFamily="34" charset="0"/>
                <a:cs typeface="Arial" panose="020B0604020202020204" pitchFamily="34" charset="0"/>
              </a:rPr>
              <a:t>le cas	   </a:t>
            </a:r>
            <a:r>
              <a:rPr lang="fr-FR" altLang="fr-F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fr-FR" sz="1400" dirty="0">
                <a:latin typeface="Arial" panose="020B0604020202020204" pitchFamily="34" charset="0"/>
                <a:cs typeface="Arial" panose="020B0604020202020204" pitchFamily="34" charset="0"/>
              </a:rPr>
              <a:t>est symétrique du précédent: le solide se couvre d'un film de vapeur et </a:t>
            </a:r>
            <a:endParaRPr lang="fr-FR" altLang="fr-FR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fr-FR" altLang="fr-FR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fr-FR" altLang="fr-F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l'interface </a:t>
            </a:r>
            <a:r>
              <a:rPr lang="fr-FR" altLang="fr-FR" sz="1400" dirty="0">
                <a:latin typeface="Arial" panose="020B0604020202020204" pitchFamily="34" charset="0"/>
                <a:cs typeface="Arial" panose="020B0604020202020204" pitchFamily="34" charset="0"/>
              </a:rPr>
              <a:t>solide/liquide disparaît. À la limite où </a:t>
            </a:r>
            <a:r>
              <a:rPr lang="fr-FR" altLang="fr-FR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γ</a:t>
            </a:r>
            <a:r>
              <a:rPr lang="fr-FR" altLang="fr-FR" sz="1400" b="1" baseline="-30000" dirty="0" err="1">
                <a:latin typeface="Arial" panose="020B0604020202020204" pitchFamily="34" charset="0"/>
                <a:cs typeface="Arial" panose="020B0604020202020204" pitchFamily="34" charset="0"/>
              </a:rPr>
              <a:t>SV</a:t>
            </a:r>
            <a:r>
              <a:rPr lang="fr-FR" alt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 − </a:t>
            </a:r>
            <a:r>
              <a:rPr lang="fr-FR" altLang="fr-FR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γ</a:t>
            </a:r>
            <a:r>
              <a:rPr lang="fr-FR" altLang="fr-FR" sz="1400" b="1" baseline="-30000" dirty="0" err="1">
                <a:latin typeface="Arial" panose="020B0604020202020204" pitchFamily="34" charset="0"/>
                <a:cs typeface="Arial" panose="020B0604020202020204" pitchFamily="34" charset="0"/>
              </a:rPr>
              <a:t>SL</a:t>
            </a:r>
            <a:r>
              <a:rPr lang="fr-FR" alt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 = − </a:t>
            </a:r>
            <a:r>
              <a:rPr lang="fr-FR" altLang="fr-FR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γ</a:t>
            </a:r>
            <a:r>
              <a:rPr lang="fr-FR" altLang="fr-FR" sz="1400" b="1" baseline="-30000" dirty="0" err="1">
                <a:latin typeface="Arial" panose="020B0604020202020204" pitchFamily="34" charset="0"/>
                <a:cs typeface="Arial" panose="020B0604020202020204" pitchFamily="34" charset="0"/>
              </a:rPr>
              <a:t>LV</a:t>
            </a:r>
            <a:r>
              <a:rPr lang="fr-FR" altLang="fr-FR" sz="1400" dirty="0">
                <a:latin typeface="Arial" panose="020B0604020202020204" pitchFamily="34" charset="0"/>
                <a:cs typeface="Arial" panose="020B0604020202020204" pitchFamily="34" charset="0"/>
              </a:rPr>
              <a:t>, on a une situation de </a:t>
            </a:r>
            <a:r>
              <a:rPr lang="fr-FR" altLang="fr-F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mouillage </a:t>
            </a:r>
            <a:r>
              <a:rPr lang="fr-FR" altLang="fr-FR" sz="1400" dirty="0">
                <a:latin typeface="Arial" panose="020B0604020202020204" pitchFamily="34" charset="0"/>
                <a:cs typeface="Arial" panose="020B0604020202020204" pitchFamily="34" charset="0"/>
              </a:rPr>
              <a:t>nul.</a:t>
            </a:r>
          </a:p>
          <a:p>
            <a:pPr>
              <a:lnSpc>
                <a:spcPct val="80000"/>
              </a:lnSpc>
              <a:buFontTx/>
              <a:buNone/>
            </a:pPr>
            <a:endParaRPr lang="fr-FR" altLang="fr-F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3796" name="Picture 4" descr="-1\geq\frac{\gamma_{SV}-\gamma_{SL}}{\gamma_{LV}}\geq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3502" y="3369199"/>
            <a:ext cx="927100" cy="323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797" name="Picture 5" descr="\frac{\gamma_{SV}-\gamma_{SL}}{\gamma_{LV}}\geq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5925" y="4258347"/>
            <a:ext cx="938212" cy="300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798" name="Picture 6" descr="\cos\theta=\frac{\gamma_{SV}-\gamma_{SL}}{\gamma_{LV}}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0700" y="1799479"/>
            <a:ext cx="1654175" cy="469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4F81BD"/>
                </a:solidFill>
              </a14:hiddenFill>
            </a:ext>
          </a:extLst>
        </p:spPr>
      </p:pic>
      <p:pic>
        <p:nvPicPr>
          <p:cNvPr id="33799" name="Picture 7" descr="\frac{\gamma_{SV}-\gamma_{SL}}{\gamma_{LV}}\leq -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8494" y="5126441"/>
            <a:ext cx="935038" cy="287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800" name="Text Box 8"/>
          <p:cNvSpPr txBox="1">
            <a:spLocks noGrp="1"/>
          </p:cNvSpPr>
          <p:nvPr/>
        </p:nvSpPr>
        <p:spPr bwMode="auto">
          <a:xfrm>
            <a:off x="3060700" y="6356350"/>
            <a:ext cx="440531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e-DE" altLang="fr-FR" sz="1200" dirty="0" smtClean="0">
                <a:solidFill>
                  <a:srgbClr val="1D4577"/>
                </a:solidFill>
              </a:rPr>
              <a:t>Ceppi Alexandre – Rodde Adrien </a:t>
            </a:r>
            <a:endParaRPr lang="fr-FR" altLang="fr-FR" sz="1200" dirty="0">
              <a:solidFill>
                <a:srgbClr val="1D4577"/>
              </a:solidFill>
            </a:endParaRPr>
          </a:p>
        </p:txBody>
      </p:sp>
      <p:sp>
        <p:nvSpPr>
          <p:cNvPr id="33801" name="Text Box 9"/>
          <p:cNvSpPr txBox="1">
            <a:spLocks noGrp="1"/>
          </p:cNvSpPr>
          <p:nvPr/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r>
              <a:rPr lang="fr-FR" altLang="fr-FR" sz="1200">
                <a:solidFill>
                  <a:srgbClr val="1D4577"/>
                </a:solidFill>
              </a:rPr>
              <a:t>8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377371"/>
            <a:ext cx="9144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0" y="0"/>
            <a:ext cx="2381250" cy="1238250"/>
          </a:xfrm>
          <a:prstGeom prst="rect">
            <a:avLst/>
          </a:prstGeom>
        </p:spPr>
      </p:pic>
      <p:sp>
        <p:nvSpPr>
          <p:cNvPr id="13" name="Sous-titre 2"/>
          <p:cNvSpPr txBox="1">
            <a:spLocks/>
          </p:cNvSpPr>
          <p:nvPr/>
        </p:nvSpPr>
        <p:spPr>
          <a:xfrm rot="16200000">
            <a:off x="-2039938" y="2843212"/>
            <a:ext cx="5735639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b="1" dirty="0" smtClean="0">
                <a:solidFill>
                  <a:sysClr val="window" lastClr="FFFFFF">
                    <a:lumMod val="65000"/>
                  </a:sysClr>
                </a:solidFill>
                <a:latin typeface="Calibri"/>
              </a:rPr>
              <a:t>Angle de contact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ysClr val="window" lastClr="FFFFFF">
                  <a:lumMod val="65000"/>
                </a:sysClr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95592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30200"/>
            <a:ext cx="9144000" cy="908050"/>
          </a:xfrm>
        </p:spPr>
        <p:txBody>
          <a:bodyPr lIns="91440" rIns="91440" bIns="45720" anchor="ctr" anchorCtr="1">
            <a:normAutofit/>
          </a:bodyPr>
          <a:lstStyle/>
          <a:p>
            <a:r>
              <a:rPr lang="fr-BE" altLang="fr-FR" sz="4000" dirty="0" smtClean="0"/>
              <a:t>Mode Opératoire</a:t>
            </a:r>
            <a:endParaRPr lang="fr-BE" altLang="fr-FR" sz="4000" dirty="0"/>
          </a:p>
        </p:txBody>
      </p:sp>
      <p:pic>
        <p:nvPicPr>
          <p:cNvPr id="34819" name="Picture 3" descr="DGD-2"/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2729" y="4205287"/>
            <a:ext cx="3119438" cy="2130425"/>
          </a:xfrm>
          <a:noFill/>
          <a:ln/>
        </p:spPr>
      </p:pic>
      <p:sp>
        <p:nvSpPr>
          <p:cNvPr id="34820" name="Rectangle 4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600200"/>
            <a:ext cx="8229600" cy="4525963"/>
          </a:xfrm>
        </p:spPr>
        <p:txBody>
          <a:bodyPr/>
          <a:lstStyle/>
          <a:p>
            <a:pPr>
              <a:buFontTx/>
              <a:buNone/>
            </a:pPr>
            <a:endParaRPr lang="fr-FR" altLang="fr-FR" sz="18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buFont typeface="Wingdings 2" panose="05020102010507070707" pitchFamily="18" charset="2"/>
              <a:buChar char="—"/>
            </a:pPr>
            <a:endParaRPr lang="fr-FR" altLang="fr-FR" sz="18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buFont typeface="Wingdings 2" panose="05020102010507070707" pitchFamily="18" charset="2"/>
              <a:buChar char="—"/>
            </a:pPr>
            <a:endParaRPr lang="fr-FR" altLang="fr-FR" sz="18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buFont typeface="Wingdings 2" panose="05020102010507070707" pitchFamily="18" charset="2"/>
              <a:buChar char="—"/>
            </a:pPr>
            <a:endParaRPr lang="fr-FR" altLang="fr-FR" sz="18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buFont typeface="Wingdings 2" panose="05020102010507070707" pitchFamily="18" charset="2"/>
              <a:buChar char="—"/>
            </a:pPr>
            <a:endParaRPr lang="fr-FR" altLang="fr-FR" sz="18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buFont typeface="Wingdings 2" panose="05020102010507070707" pitchFamily="18" charset="2"/>
              <a:buChar char="—"/>
            </a:pPr>
            <a:endParaRPr lang="fr-FR" altLang="fr-FR" sz="18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buFont typeface="Wingdings 2" panose="05020102010507070707" pitchFamily="18" charset="2"/>
              <a:buChar char="—"/>
            </a:pPr>
            <a:endParaRPr lang="fr-FR" altLang="fr-FR" sz="18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buFont typeface="Wingdings 2" panose="05020102010507070707" pitchFamily="18" charset="2"/>
              <a:buChar char="—"/>
            </a:pPr>
            <a:endParaRPr lang="fr-FR" altLang="fr-FR" sz="18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buFont typeface="Wingdings 2" panose="05020102010507070707" pitchFamily="18" charset="2"/>
              <a:buChar char="—"/>
            </a:pPr>
            <a:endParaRPr lang="fr-FR" altLang="fr-FR" sz="18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buFont typeface="Wingdings 2" panose="05020102010507070707" pitchFamily="18" charset="2"/>
              <a:buChar char="—"/>
            </a:pPr>
            <a:endParaRPr lang="fr-FR" altLang="fr-FR" sz="18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buFont typeface="Wingdings 2" panose="05020102010507070707" pitchFamily="18" charset="2"/>
              <a:buChar char="—"/>
            </a:pPr>
            <a:endParaRPr lang="fr-FR" altLang="fr-FR" sz="18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buFont typeface="Wingdings 2" panose="05020102010507070707" pitchFamily="18" charset="2"/>
              <a:buChar char="—"/>
            </a:pPr>
            <a:endParaRPr lang="fr-FR" altLang="fr-FR" sz="18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buFont typeface="Wingdings 2" panose="05020102010507070707" pitchFamily="18" charset="2"/>
              <a:buChar char="—"/>
            </a:pPr>
            <a:endParaRPr lang="fr-FR" altLang="fr-FR" sz="18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buFont typeface="Wingdings 2" panose="05020102010507070707" pitchFamily="18" charset="2"/>
              <a:buChar char="—"/>
            </a:pPr>
            <a:endParaRPr lang="fr-FR" altLang="fr-FR" sz="18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buFont typeface="Wingdings 2" panose="05020102010507070707" pitchFamily="18" charset="2"/>
              <a:buChar char="—"/>
            </a:pPr>
            <a:endParaRPr lang="fr-FR" altLang="fr-FR" sz="18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buFontTx/>
              <a:buNone/>
            </a:pPr>
            <a:endParaRPr lang="fr-FR" altLang="fr-FR" sz="18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buFont typeface="Wingdings 2" panose="05020102010507070707" pitchFamily="18" charset="2"/>
              <a:buChar char="—"/>
            </a:pPr>
            <a:endParaRPr lang="fr-BE" altLang="fr-FR" sz="18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34821" name="Group 5"/>
          <p:cNvGrpSpPr>
            <a:grpSpLocks/>
          </p:cNvGrpSpPr>
          <p:nvPr/>
        </p:nvGrpSpPr>
        <p:grpSpPr bwMode="auto">
          <a:xfrm>
            <a:off x="652462" y="808878"/>
            <a:ext cx="7272338" cy="3108325"/>
            <a:chOff x="249" y="151"/>
            <a:chExt cx="4581" cy="2231"/>
          </a:xfrm>
        </p:grpSpPr>
        <p:sp>
          <p:nvSpPr>
            <p:cNvPr id="34832" name="Rectangle 16"/>
            <p:cNvSpPr>
              <a:spLocks noChangeArrowheads="1"/>
            </p:cNvSpPr>
            <p:nvPr/>
          </p:nvSpPr>
          <p:spPr bwMode="auto">
            <a:xfrm>
              <a:off x="249" y="151"/>
              <a:ext cx="4581" cy="2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4F81BD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fr-FR" altLang="fr-FR" b="1" dirty="0">
                <a:solidFill>
                  <a:prstClr val="black"/>
                </a:solidFill>
              </a:endParaRPr>
            </a:p>
            <a:p>
              <a:r>
                <a:rPr lang="fr-FR" altLang="fr-FR" sz="1600" dirty="0">
                  <a:solidFill>
                    <a:prstClr val="black"/>
                  </a:solidFill>
                </a:rPr>
                <a:t>En pratique</a:t>
              </a:r>
              <a:r>
                <a:rPr lang="fr-FR" altLang="fr-FR" dirty="0">
                  <a:solidFill>
                    <a:prstClr val="black"/>
                  </a:solidFill>
                </a:rPr>
                <a:t>, </a:t>
              </a:r>
              <a:r>
                <a:rPr lang="fr-FR" altLang="fr-FR" sz="1600" dirty="0">
                  <a:solidFill>
                    <a:prstClr val="black"/>
                  </a:solidFill>
                </a:rPr>
                <a:t>une goutte de liquide, en général de l’eau pure, est déposée à l’aide d’une seringue sur la surface de l’échantillon à analyser. </a:t>
              </a:r>
            </a:p>
            <a:p>
              <a:endParaRPr lang="fr-FR" altLang="fr-FR" dirty="0">
                <a:solidFill>
                  <a:prstClr val="black"/>
                </a:solidFill>
              </a:endParaRPr>
            </a:p>
            <a:p>
              <a:endParaRPr lang="fr-FR" altLang="fr-FR" dirty="0">
                <a:solidFill>
                  <a:prstClr val="black"/>
                </a:solidFill>
              </a:endParaRPr>
            </a:p>
            <a:p>
              <a:endParaRPr lang="fr-FR" altLang="fr-FR" dirty="0">
                <a:solidFill>
                  <a:prstClr val="black"/>
                </a:solidFill>
              </a:endParaRPr>
            </a:p>
            <a:p>
              <a:endParaRPr lang="fr-FR" altLang="fr-FR" dirty="0">
                <a:solidFill>
                  <a:prstClr val="black"/>
                </a:solidFill>
              </a:endParaRPr>
            </a:p>
            <a:p>
              <a:endParaRPr lang="fr-FR" altLang="fr-FR" dirty="0">
                <a:solidFill>
                  <a:prstClr val="black"/>
                </a:solidFill>
              </a:endParaRPr>
            </a:p>
            <a:p>
              <a:endParaRPr lang="fr-FR" altLang="fr-FR" dirty="0">
                <a:solidFill>
                  <a:prstClr val="black"/>
                </a:solidFill>
              </a:endParaRPr>
            </a:p>
            <a:p>
              <a:endParaRPr lang="fr-FR" altLang="fr-FR" dirty="0">
                <a:solidFill>
                  <a:prstClr val="black"/>
                </a:solidFill>
              </a:endParaRPr>
            </a:p>
            <a:p>
              <a:endParaRPr lang="fr-FR" altLang="fr-FR" dirty="0">
                <a:solidFill>
                  <a:prstClr val="black"/>
                </a:solidFill>
              </a:endParaRPr>
            </a:p>
          </p:txBody>
        </p:sp>
        <p:pic>
          <p:nvPicPr>
            <p:cNvPr id="34833" name="Picture 6" descr="angle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83" y="845"/>
              <a:ext cx="2724" cy="13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4822" name="Rectangle 6"/>
          <p:cNvSpPr>
            <a:spLocks noChangeArrowheads="1"/>
          </p:cNvSpPr>
          <p:nvPr/>
        </p:nvSpPr>
        <p:spPr bwMode="auto">
          <a:xfrm>
            <a:off x="784305" y="3574911"/>
            <a:ext cx="740459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F81B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fr-FR" altLang="fr-FR" sz="1400" dirty="0">
                <a:solidFill>
                  <a:prstClr val="black"/>
                </a:solidFill>
              </a:rPr>
              <a:t>Logiciel (ex : WINGOUTTE) permet de numériser le contour de la goutte par traitement des</a:t>
            </a:r>
          </a:p>
          <a:p>
            <a:r>
              <a:rPr lang="fr-FR" altLang="fr-FR" sz="1400" dirty="0">
                <a:solidFill>
                  <a:prstClr val="black"/>
                </a:solidFill>
              </a:rPr>
              <a:t>images </a:t>
            </a:r>
            <a:r>
              <a:rPr lang="fr-FR" altLang="fr-FR" sz="1400" dirty="0" smtClean="0">
                <a:solidFill>
                  <a:prstClr val="black"/>
                </a:solidFill>
              </a:rPr>
              <a:t>et ainsi de mesurer l’angle de contacte entre le liquide et le solide.</a:t>
            </a:r>
            <a:endParaRPr lang="fr-FR" altLang="fr-FR" sz="1400" dirty="0">
              <a:solidFill>
                <a:prstClr val="black"/>
              </a:solidFill>
            </a:endParaRPr>
          </a:p>
        </p:txBody>
      </p:sp>
      <p:sp>
        <p:nvSpPr>
          <p:cNvPr id="34823" name="Line 7"/>
          <p:cNvSpPr>
            <a:spLocks noChangeShapeType="1"/>
          </p:cNvSpPr>
          <p:nvPr/>
        </p:nvSpPr>
        <p:spPr bwMode="auto">
          <a:xfrm flipH="1">
            <a:off x="2183139" y="4753768"/>
            <a:ext cx="1439862" cy="360363"/>
          </a:xfrm>
          <a:prstGeom prst="line">
            <a:avLst/>
          </a:prstGeom>
          <a:noFill/>
          <a:ln w="25400">
            <a:solidFill>
              <a:srgbClr val="00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>
              <a:solidFill>
                <a:prstClr val="black"/>
              </a:solidFill>
            </a:endParaRPr>
          </a:p>
        </p:txBody>
      </p:sp>
      <p:sp>
        <p:nvSpPr>
          <p:cNvPr id="34824" name="Text Box 8"/>
          <p:cNvSpPr txBox="1">
            <a:spLocks noChangeArrowheads="1"/>
          </p:cNvSpPr>
          <p:nvPr/>
        </p:nvSpPr>
        <p:spPr bwMode="auto">
          <a:xfrm>
            <a:off x="3623001" y="4583905"/>
            <a:ext cx="863600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F81B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fr-FR" altLang="fr-FR" sz="1400" dirty="0">
                <a:solidFill>
                  <a:prstClr val="black"/>
                </a:solidFill>
              </a:rPr>
              <a:t>seringue</a:t>
            </a:r>
          </a:p>
        </p:txBody>
      </p:sp>
      <p:sp>
        <p:nvSpPr>
          <p:cNvPr id="34825" name="Line 9"/>
          <p:cNvSpPr>
            <a:spLocks noChangeShapeType="1"/>
          </p:cNvSpPr>
          <p:nvPr/>
        </p:nvSpPr>
        <p:spPr bwMode="auto">
          <a:xfrm flipH="1" flipV="1">
            <a:off x="2216383" y="5470525"/>
            <a:ext cx="1439862" cy="865187"/>
          </a:xfrm>
          <a:prstGeom prst="line">
            <a:avLst/>
          </a:prstGeom>
          <a:noFill/>
          <a:ln w="254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>
              <a:solidFill>
                <a:prstClr val="black"/>
              </a:solidFill>
            </a:endParaRPr>
          </a:p>
        </p:txBody>
      </p:sp>
      <p:sp>
        <p:nvSpPr>
          <p:cNvPr id="34826" name="Text Box 10"/>
          <p:cNvSpPr txBox="1">
            <a:spLocks noChangeArrowheads="1"/>
          </p:cNvSpPr>
          <p:nvPr/>
        </p:nvSpPr>
        <p:spPr bwMode="auto">
          <a:xfrm>
            <a:off x="3664743" y="6163514"/>
            <a:ext cx="1814513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F81B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fr-FR" altLang="fr-FR" sz="1400" dirty="0">
                <a:solidFill>
                  <a:prstClr val="black"/>
                </a:solidFill>
              </a:rPr>
              <a:t>plateau + échantillon</a:t>
            </a:r>
          </a:p>
        </p:txBody>
      </p:sp>
      <p:sp>
        <p:nvSpPr>
          <p:cNvPr id="34830" name="Text Box 14"/>
          <p:cNvSpPr txBox="1">
            <a:spLocks noGrp="1"/>
          </p:cNvSpPr>
          <p:nvPr/>
        </p:nvSpPr>
        <p:spPr bwMode="auto">
          <a:xfrm>
            <a:off x="3638550" y="6357620"/>
            <a:ext cx="440531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e-DE" altLang="fr-FR" sz="1200" dirty="0" smtClean="0">
                <a:solidFill>
                  <a:srgbClr val="1D4577"/>
                </a:solidFill>
              </a:rPr>
              <a:t>Ceppi Alexandre – Rodde </a:t>
            </a:r>
            <a:r>
              <a:rPr lang="de-DE" altLang="fr-FR" sz="1200" dirty="0">
                <a:solidFill>
                  <a:srgbClr val="1D4577"/>
                </a:solidFill>
              </a:rPr>
              <a:t>A</a:t>
            </a:r>
            <a:r>
              <a:rPr lang="de-DE" altLang="fr-FR" sz="1200" dirty="0" smtClean="0">
                <a:solidFill>
                  <a:srgbClr val="1D4577"/>
                </a:solidFill>
              </a:rPr>
              <a:t>drien</a:t>
            </a:r>
            <a:endParaRPr lang="fr-FR" altLang="fr-FR" sz="1200" dirty="0">
              <a:solidFill>
                <a:srgbClr val="1D4577"/>
              </a:solidFill>
            </a:endParaRPr>
          </a:p>
        </p:txBody>
      </p:sp>
      <p:sp>
        <p:nvSpPr>
          <p:cNvPr id="34831" name="Text Box 15"/>
          <p:cNvSpPr txBox="1">
            <a:spLocks noGrp="1"/>
          </p:cNvSpPr>
          <p:nvPr/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r>
              <a:rPr lang="fr-FR" altLang="fr-FR" sz="1200">
                <a:solidFill>
                  <a:srgbClr val="1D4577"/>
                </a:solidFill>
              </a:rPr>
              <a:t>9</a:t>
            </a:r>
          </a:p>
        </p:txBody>
      </p:sp>
      <p:cxnSp>
        <p:nvCxnSpPr>
          <p:cNvPr id="5" name="Connecteur droit avec flèche 4"/>
          <p:cNvCxnSpPr/>
          <p:nvPr/>
        </p:nvCxnSpPr>
        <p:spPr>
          <a:xfrm flipH="1">
            <a:off x="1832133" y="5332583"/>
            <a:ext cx="2003107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ZoneTexte 5"/>
          <p:cNvSpPr txBox="1"/>
          <p:nvPr/>
        </p:nvSpPr>
        <p:spPr>
          <a:xfrm>
            <a:off x="3848099" y="5181383"/>
            <a:ext cx="11477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caméra</a:t>
            </a:r>
            <a:endParaRPr lang="fr-F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Picture 2" descr="fob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11478" y="4241577"/>
            <a:ext cx="1843882" cy="1024379"/>
          </a:xfrm>
          <a:prstGeom prst="rect">
            <a:avLst/>
          </a:prstGeom>
          <a:noFill/>
          <a:ln/>
        </p:spPr>
      </p:pic>
      <p:pic>
        <p:nvPicPr>
          <p:cNvPr id="24" name="Picture 4" descr="fil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42038" y="5413716"/>
            <a:ext cx="1782762" cy="919660"/>
          </a:xfrm>
          <a:prstGeom prst="rect">
            <a:avLst/>
          </a:prstGeom>
          <a:noFill/>
          <a:ln/>
        </p:spPr>
      </p:pic>
      <p:sp>
        <p:nvSpPr>
          <p:cNvPr id="22" name="Rectangle 21"/>
          <p:cNvSpPr/>
          <p:nvPr/>
        </p:nvSpPr>
        <p:spPr>
          <a:xfrm>
            <a:off x="0" y="377371"/>
            <a:ext cx="9144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26" name="Image 2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0" y="0"/>
            <a:ext cx="2381250" cy="1238250"/>
          </a:xfrm>
          <a:prstGeom prst="rect">
            <a:avLst/>
          </a:prstGeom>
        </p:spPr>
      </p:pic>
      <p:sp>
        <p:nvSpPr>
          <p:cNvPr id="21" name="Sous-titre 2"/>
          <p:cNvSpPr txBox="1">
            <a:spLocks/>
          </p:cNvSpPr>
          <p:nvPr/>
        </p:nvSpPr>
        <p:spPr>
          <a:xfrm rot="16200000">
            <a:off x="-2039938" y="2843212"/>
            <a:ext cx="5735639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b="1" dirty="0" smtClean="0">
                <a:solidFill>
                  <a:sysClr val="window" lastClr="FFFFFF">
                    <a:lumMod val="65000"/>
                  </a:sysClr>
                </a:solidFill>
                <a:latin typeface="Calibri"/>
              </a:rPr>
              <a:t>Angle de contact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ysClr val="window" lastClr="FFFFFF">
                  <a:lumMod val="65000"/>
                </a:sysClr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01406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1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Thème1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5_Thème1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5_Thème1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6_Thème1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6_Thème1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7_Thème1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7_Thème1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8_Thème1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8_Thème1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9_Thème1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9_Thème1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10_Thème1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10_Thème1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11_Thème1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11_Thème1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7.xml><?xml version="1.0" encoding="utf-8"?>
<a:theme xmlns:a="http://schemas.openxmlformats.org/drawingml/2006/main" name="12_Thème1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12_Thème1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8.xml><?xml version="1.0" encoding="utf-8"?>
<a:theme xmlns:a="http://schemas.openxmlformats.org/drawingml/2006/main" name="13_Thème1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13_Thème1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9.xml><?xml version="1.0" encoding="utf-8"?>
<a:theme xmlns:a="http://schemas.openxmlformats.org/drawingml/2006/main" name="14_Thème1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14_Thème1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ception personnalisée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Conception personnalisé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0.xml><?xml version="1.0" encoding="utf-8"?>
<a:theme xmlns:a="http://schemas.openxmlformats.org/drawingml/2006/main" name="3_Thème-caracterisation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3_Thème-caracterisatio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1.xml><?xml version="1.0" encoding="utf-8"?>
<a:theme xmlns:a="http://schemas.openxmlformats.org/drawingml/2006/main" name="4_Thème-caracterisation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4_Thème-caracterisatio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2.xml><?xml version="1.0" encoding="utf-8"?>
<a:theme xmlns:a="http://schemas.openxmlformats.org/drawingml/2006/main" name="15_Thème1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15_Thème1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3.xml><?xml version="1.0" encoding="utf-8"?>
<a:theme xmlns:a="http://schemas.openxmlformats.org/drawingml/2006/main" name="16_Thème1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16_Thème1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4.xml><?xml version="1.0" encoding="utf-8"?>
<a:theme xmlns:a="http://schemas.openxmlformats.org/drawingml/2006/main" name="17_Thème1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17_Thème1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5.xml><?xml version="1.0" encoding="utf-8"?>
<a:theme xmlns:a="http://schemas.openxmlformats.org/drawingml/2006/main" name="18_Thème1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18_Thème1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7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hème-caracterisation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1_Thème-caracterisatio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Thème1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1_Thème1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Conception personnalisée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1_Conception personnalisé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Thème-caracterisation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2_Thème-caracterisatio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2_Thème1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2_Thème1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3_Thème1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3_Thème1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4_Thème1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4_Thème1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Thème1</Template>
  <TotalTime>781</TotalTime>
  <Words>930</Words>
  <Application>Microsoft Office PowerPoint</Application>
  <PresentationFormat>Affichage à l'écran (4:3)</PresentationFormat>
  <Paragraphs>260</Paragraphs>
  <Slides>16</Slides>
  <Notes>14</Notes>
  <HiddenSlides>0</HiddenSlides>
  <MMClips>0</MMClips>
  <ScaleCrop>false</ScaleCrop>
  <HeadingPairs>
    <vt:vector size="6" baseType="variant">
      <vt:variant>
        <vt:lpstr>Thème</vt:lpstr>
      </vt:variant>
      <vt:variant>
        <vt:i4>26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43" baseType="lpstr">
      <vt:lpstr>Thème1</vt:lpstr>
      <vt:lpstr>Conception personnalisée</vt:lpstr>
      <vt:lpstr>1_Thème-caracterisation</vt:lpstr>
      <vt:lpstr>1_Thème1</vt:lpstr>
      <vt:lpstr>1_Conception personnalisée</vt:lpstr>
      <vt:lpstr>2_Thème-caracterisation</vt:lpstr>
      <vt:lpstr>2_Thème1</vt:lpstr>
      <vt:lpstr>3_Thème1</vt:lpstr>
      <vt:lpstr>4_Thème1</vt:lpstr>
      <vt:lpstr>5_Thème1</vt:lpstr>
      <vt:lpstr>6_Thème1</vt:lpstr>
      <vt:lpstr>7_Thème1</vt:lpstr>
      <vt:lpstr>8_Thème1</vt:lpstr>
      <vt:lpstr>9_Thème1</vt:lpstr>
      <vt:lpstr>10_Thème1</vt:lpstr>
      <vt:lpstr>11_Thème1</vt:lpstr>
      <vt:lpstr>12_Thème1</vt:lpstr>
      <vt:lpstr>13_Thème1</vt:lpstr>
      <vt:lpstr>14_Thème1</vt:lpstr>
      <vt:lpstr>3_Thème-caracterisation</vt:lpstr>
      <vt:lpstr>4_Thème-caracterisation</vt:lpstr>
      <vt:lpstr>15_Thème1</vt:lpstr>
      <vt:lpstr>16_Thème1</vt:lpstr>
      <vt:lpstr>17_Thème1</vt:lpstr>
      <vt:lpstr>18_Thème1</vt:lpstr>
      <vt:lpstr>Thème Office</vt:lpstr>
      <vt:lpstr>Graphique Microsoft Excel</vt:lpstr>
      <vt:lpstr>ANGLE DE CONTACT</vt:lpstr>
      <vt:lpstr>Mise en garde</vt:lpstr>
      <vt:lpstr>Plan</vt:lpstr>
      <vt:lpstr>PRINCIPE</vt:lpstr>
      <vt:lpstr>TENSION SUPERFICIELLE</vt:lpstr>
      <vt:lpstr>DONNEES EXTRAITES</vt:lpstr>
      <vt:lpstr>DONNEES EXTRAITES</vt:lpstr>
      <vt:lpstr>Loi de Young-Dupré</vt:lpstr>
      <vt:lpstr>Mode Opératoire</vt:lpstr>
      <vt:lpstr>ENERGIE DE SURFACE</vt:lpstr>
      <vt:lpstr>Présentation PowerPoint</vt:lpstr>
      <vt:lpstr>L‘EFFET DU LOTUS </vt:lpstr>
      <vt:lpstr>DONNEES EXTRAITES</vt:lpstr>
      <vt:lpstr>EXEMPLES D’APPAREILS</vt:lpstr>
      <vt:lpstr>Présentation PowerPoint</vt:lpstr>
      <vt:lpstr>SOURCES</vt:lpstr>
    </vt:vector>
  </TitlesOfParts>
  <Company>ID kommunikation ab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Bild 1</dc:title>
  <dc:creator>Albert</dc:creator>
  <cp:lastModifiedBy>alexandre</cp:lastModifiedBy>
  <cp:revision>104</cp:revision>
  <dcterms:created xsi:type="dcterms:W3CDTF">2005-06-23T09:01:43Z</dcterms:created>
  <dcterms:modified xsi:type="dcterms:W3CDTF">2016-05-22T13:46:04Z</dcterms:modified>
</cp:coreProperties>
</file>