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  <p:sldId id="267" r:id="rId11"/>
    <p:sldId id="268" r:id="rId12"/>
    <p:sldId id="269" r:id="rId13"/>
    <p:sldId id="266" r:id="rId1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069F"/>
    <a:srgbClr val="93959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Aucun style, grille du tablea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 autoAdjust="0"/>
  </p:normalViewPr>
  <p:slideViewPr>
    <p:cSldViewPr snapToGrid="0">
      <p:cViewPr varScale="1">
        <p:scale>
          <a:sx n="69" d="100"/>
          <a:sy n="69" d="100"/>
        </p:scale>
        <p:origin x="-684" y="-10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70" d="100"/>
          <a:sy n="70" d="100"/>
        </p:scale>
        <p:origin x="3240" y="78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25D87-EBBE-45F6-9280-F673CD5E30AF}" type="datetimeFigureOut">
              <a:rPr lang="fr-FR" smtClean="0"/>
              <a:pPr/>
              <a:t>26/06/2016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C3204E-AD81-45AF-B330-C7284304A747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0782009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16939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166569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41508382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8141707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C3204E-AD81-45AF-B330-C7284304A747}" type="slidenum">
              <a:rPr lang="fr-FR" smtClean="0"/>
              <a:pPr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44292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825BEE-F25C-4FE5-8620-D2DD7010568C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0024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AE56B-E5F1-4ADA-8439-0B4CBD093491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19166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8D830-A8AA-4B94-B7C9-C36CDAC6DC6B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948079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A2A84-EC23-43AB-BE80-1A532FAF5894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287249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C98B4-F6F8-47CB-90A0-CDE4CA3709F1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13963395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63A8F4-8E6C-40FB-8E78-1E4ECE11C218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013638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EADE13-89DF-44B4-B324-56169540DE54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648779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CB76B8-F287-4CC7-BD42-513B788C5D15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759203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1E9250-26F4-4AF3-BC8C-259679B700DC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199310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8D090F-C02C-4C32-9948-D9F40CE0CE99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3795427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5BD66-BEF8-4039-BD4E-42D6E709C9A4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66058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38476-1342-47B4-BD8F-0FB5C62F6598}" type="datetime1">
              <a:rPr lang="fr-FR" smtClean="0"/>
              <a:pPr/>
              <a:t>26/06/2016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164C0E-5842-43BF-BCC1-810351AC69BF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xmlns="" val="2506082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plasturgiejp.free.fr/Laboratoire/Comportement%20thermique/Vicat/Cours-vicat%20iso%20306.pdf" TargetMode="External"/><Relationship Id="rId2" Type="http://schemas.openxmlformats.org/officeDocument/2006/relationships/hyperlink" Target="http://www.mat-ing.com/fr/instruments/mi-tech/tous-les-appareils/thermoplastiques/item/262-hdt-vicat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http://www.matweb.com/reference/deflection-temperature.aspx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Lionel.Flandin@univ-savoie.fr?subject=Probl%E8me%20sur%20le%20site%20web%20LP%20-%20Caract&#233;risation&amp;Body=Bonjour%20Monsieur,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-3" y="1246477"/>
            <a:ext cx="12191999" cy="1469792"/>
          </a:xfrm>
        </p:spPr>
        <p:txBody>
          <a:bodyPr>
            <a:normAutofit/>
          </a:bodyPr>
          <a:lstStyle/>
          <a:p>
            <a:r>
              <a:rPr lang="fr-FR" sz="7200" b="1" dirty="0" smtClean="0">
                <a:solidFill>
                  <a:schemeClr val="accent2"/>
                </a:solidFill>
              </a:rPr>
              <a:t>Vicat </a:t>
            </a:r>
            <a:br>
              <a:rPr lang="fr-FR" sz="7200" b="1" dirty="0" smtClean="0">
                <a:solidFill>
                  <a:schemeClr val="accent2"/>
                </a:solidFill>
              </a:rPr>
            </a:br>
            <a:r>
              <a:rPr lang="fr-FR" sz="2400" b="1" i="1" dirty="0" smtClean="0">
                <a:solidFill>
                  <a:schemeClr val="accent2"/>
                </a:solidFill>
              </a:rPr>
              <a:t>test de ramollissement sous charge</a:t>
            </a:r>
            <a:endParaRPr lang="fr-FR" sz="2400" b="1" i="1" dirty="0">
              <a:solidFill>
                <a:schemeClr val="accent2"/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 rot="16200000">
            <a:off x="-2179545" y="2892066"/>
            <a:ext cx="6276112" cy="1655762"/>
          </a:xfrm>
        </p:spPr>
        <p:txBody>
          <a:bodyPr>
            <a:normAutofit/>
          </a:bodyPr>
          <a:lstStyle/>
          <a:p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8" name="ZoneTexte 7"/>
          <p:cNvSpPr txBox="1"/>
          <p:nvPr/>
        </p:nvSpPr>
        <p:spPr>
          <a:xfrm>
            <a:off x="-3" y="5750007"/>
            <a:ext cx="12192000" cy="1107996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Licence professionnelle </a:t>
            </a:r>
            <a:r>
              <a:rPr lang="fr-FR" sz="2000" b="1" dirty="0" err="1" smtClean="0">
                <a:solidFill>
                  <a:srgbClr val="10069F"/>
                </a:solidFill>
              </a:rPr>
              <a:t>Polymer</a:t>
            </a:r>
            <a:r>
              <a:rPr lang="fr-FR" sz="2000" b="1" dirty="0" smtClean="0">
                <a:solidFill>
                  <a:srgbClr val="10069F"/>
                </a:solidFill>
              </a:rPr>
              <a:t> Engineering – 2015-2016</a:t>
            </a: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  <p:pic>
        <p:nvPicPr>
          <p:cNvPr id="1026" name="Picture 2" descr="https://upload.wikimedia.org/wikipedia/commons/thumb/8/87/Appareil_de_Vicat.jpg/800px-Appareil_de_Vica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68112" y="2986138"/>
            <a:ext cx="1655767" cy="2493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3565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10</a:t>
            </a:fld>
            <a:endParaRPr lang="fr-FR"/>
          </a:p>
        </p:txBody>
      </p:sp>
      <p:grpSp>
        <p:nvGrpSpPr>
          <p:cNvPr id="14" name="Groupe 13"/>
          <p:cNvGrpSpPr/>
          <p:nvPr/>
        </p:nvGrpSpPr>
        <p:grpSpPr>
          <a:xfrm>
            <a:off x="3981904" y="3081338"/>
            <a:ext cx="4032250" cy="2592387"/>
            <a:chOff x="2555875" y="2852738"/>
            <a:chExt cx="4032250" cy="2592387"/>
          </a:xfrm>
        </p:grpSpPr>
        <p:sp>
          <p:nvSpPr>
            <p:cNvPr id="5" name="Line 4"/>
            <p:cNvSpPr>
              <a:spLocks noChangeShapeType="1"/>
            </p:cNvSpPr>
            <p:nvPr/>
          </p:nvSpPr>
          <p:spPr bwMode="auto">
            <a:xfrm flipV="1">
              <a:off x="2627313" y="2852738"/>
              <a:ext cx="0" cy="25209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6" name="Line 5"/>
            <p:cNvSpPr>
              <a:spLocks noChangeShapeType="1"/>
            </p:cNvSpPr>
            <p:nvPr/>
          </p:nvSpPr>
          <p:spPr bwMode="auto">
            <a:xfrm>
              <a:off x="2627313" y="5373688"/>
              <a:ext cx="396081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7" name="Line 10"/>
            <p:cNvSpPr>
              <a:spLocks noChangeShapeType="1"/>
            </p:cNvSpPr>
            <p:nvPr/>
          </p:nvSpPr>
          <p:spPr bwMode="auto">
            <a:xfrm>
              <a:off x="3924300" y="5300663"/>
              <a:ext cx="0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8" name="Line 11"/>
            <p:cNvSpPr>
              <a:spLocks noChangeShapeType="1"/>
            </p:cNvSpPr>
            <p:nvPr/>
          </p:nvSpPr>
          <p:spPr bwMode="auto">
            <a:xfrm>
              <a:off x="5435600" y="5300663"/>
              <a:ext cx="0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9" name="Line 13"/>
            <p:cNvSpPr>
              <a:spLocks noChangeShapeType="1"/>
            </p:cNvSpPr>
            <p:nvPr/>
          </p:nvSpPr>
          <p:spPr bwMode="auto">
            <a:xfrm>
              <a:off x="2555875" y="4797425"/>
              <a:ext cx="144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0" name="Line 16"/>
            <p:cNvSpPr>
              <a:spLocks noChangeShapeType="1"/>
            </p:cNvSpPr>
            <p:nvPr/>
          </p:nvSpPr>
          <p:spPr bwMode="auto">
            <a:xfrm>
              <a:off x="2555875" y="4149725"/>
              <a:ext cx="144463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1" name="Line 19"/>
            <p:cNvSpPr>
              <a:spLocks noChangeShapeType="1"/>
            </p:cNvSpPr>
            <p:nvPr/>
          </p:nvSpPr>
          <p:spPr bwMode="auto">
            <a:xfrm>
              <a:off x="2627313" y="4797425"/>
              <a:ext cx="865187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2" name="Line 20"/>
            <p:cNvSpPr>
              <a:spLocks noChangeShapeType="1"/>
            </p:cNvSpPr>
            <p:nvPr/>
          </p:nvSpPr>
          <p:spPr bwMode="auto">
            <a:xfrm>
              <a:off x="3492500" y="4797425"/>
              <a:ext cx="0" cy="576263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  <p:sp>
          <p:nvSpPr>
            <p:cNvPr id="13" name="Freeform 24"/>
            <p:cNvSpPr>
              <a:spLocks/>
            </p:cNvSpPr>
            <p:nvPr/>
          </p:nvSpPr>
          <p:spPr bwMode="auto">
            <a:xfrm>
              <a:off x="2627313" y="3716338"/>
              <a:ext cx="1368425" cy="1679575"/>
            </a:xfrm>
            <a:custGeom>
              <a:avLst/>
              <a:gdLst>
                <a:gd name="T0" fmla="*/ 0 w 862"/>
                <a:gd name="T1" fmla="*/ 1044 h 1058"/>
                <a:gd name="T2" fmla="*/ 363 w 862"/>
                <a:gd name="T3" fmla="*/ 998 h 1058"/>
                <a:gd name="T4" fmla="*/ 545 w 862"/>
                <a:gd name="T5" fmla="*/ 681 h 1058"/>
                <a:gd name="T6" fmla="*/ 862 w 862"/>
                <a:gd name="T7" fmla="*/ 0 h 10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62" h="1058">
                  <a:moveTo>
                    <a:pt x="0" y="1044"/>
                  </a:moveTo>
                  <a:cubicBezTo>
                    <a:pt x="136" y="1051"/>
                    <a:pt x="272" y="1058"/>
                    <a:pt x="363" y="998"/>
                  </a:cubicBezTo>
                  <a:cubicBezTo>
                    <a:pt x="454" y="938"/>
                    <a:pt x="462" y="847"/>
                    <a:pt x="545" y="681"/>
                  </a:cubicBezTo>
                  <a:cubicBezTo>
                    <a:pt x="628" y="515"/>
                    <a:pt x="745" y="257"/>
                    <a:pt x="862" y="0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fr-FR"/>
            </a:p>
          </p:txBody>
        </p:sp>
      </p:grpSp>
      <p:grpSp>
        <p:nvGrpSpPr>
          <p:cNvPr id="28" name="Groupe 27"/>
          <p:cNvGrpSpPr/>
          <p:nvPr/>
        </p:nvGrpSpPr>
        <p:grpSpPr>
          <a:xfrm>
            <a:off x="0" y="8227"/>
            <a:ext cx="12192000" cy="6849776"/>
            <a:chOff x="0" y="8227"/>
            <a:chExt cx="12192000" cy="6849776"/>
          </a:xfrm>
        </p:grpSpPr>
        <p:sp>
          <p:nvSpPr>
            <p:cNvPr id="15" name="Rectangle 14"/>
            <p:cNvSpPr/>
            <p:nvPr/>
          </p:nvSpPr>
          <p:spPr>
            <a:xfrm>
              <a:off x="0" y="377371"/>
              <a:ext cx="12192000" cy="215959"/>
            </a:xfrm>
            <a:prstGeom prst="rect">
              <a:avLst/>
            </a:prstGeom>
            <a:solidFill>
              <a:srgbClr val="10069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6" name="Sous-titre 2"/>
            <p:cNvSpPr txBox="1">
              <a:spLocks/>
            </p:cNvSpPr>
            <p:nvPr/>
          </p:nvSpPr>
          <p:spPr>
            <a:xfrm rot="16200000">
              <a:off x="-2179545" y="2892066"/>
              <a:ext cx="6276112" cy="16557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3200" b="1" dirty="0" smtClean="0">
                  <a:solidFill>
                    <a:schemeClr val="bg1">
                      <a:lumMod val="65000"/>
                    </a:schemeClr>
                  </a:solidFill>
                </a:rPr>
                <a:t>VICAT</a:t>
              </a:r>
              <a:endParaRPr lang="fr-FR" sz="3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pic>
          <p:nvPicPr>
            <p:cNvPr id="17" name="Imag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810750" y="8227"/>
              <a:ext cx="2381250" cy="1238250"/>
            </a:xfrm>
            <a:prstGeom prst="rect">
              <a:avLst/>
            </a:prstGeom>
          </p:spPr>
        </p:pic>
      </p:grpSp>
      <p:sp>
        <p:nvSpPr>
          <p:cNvPr id="18" name="ZoneTexte 17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sz="4800" dirty="0"/>
              <a:t>6</a:t>
            </a:r>
            <a:r>
              <a:rPr lang="fr-FR" sz="4800" dirty="0" smtClean="0"/>
              <a:t>. Exemples</a:t>
            </a:r>
            <a:endParaRPr lang="fr-FR" sz="4800" dirty="0"/>
          </a:p>
        </p:txBody>
      </p:sp>
      <p:sp>
        <p:nvSpPr>
          <p:cNvPr id="19" name="Rectangle 18"/>
          <p:cNvSpPr/>
          <p:nvPr/>
        </p:nvSpPr>
        <p:spPr>
          <a:xfrm>
            <a:off x="-1057" y="1924859"/>
            <a:ext cx="1219199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90000"/>
              </a:lnSpc>
            </a:pPr>
            <a:r>
              <a:rPr lang="fr-FR" altLang="fr-FR" sz="2000" u="sng" dirty="0" smtClean="0"/>
              <a:t>Graphique représentant la pénétration de l’aiguille </a:t>
            </a:r>
          </a:p>
          <a:p>
            <a:pPr algn="ctr">
              <a:lnSpc>
                <a:spcPct val="90000"/>
              </a:lnSpc>
            </a:pPr>
            <a:r>
              <a:rPr lang="fr-FR" altLang="fr-FR" sz="2000" u="sng" dirty="0" smtClean="0"/>
              <a:t>dans le polymère en fonction de la température</a:t>
            </a:r>
            <a:endParaRPr lang="fr-FR" altLang="fr-FR" sz="2000" u="sng" dirty="0"/>
          </a:p>
        </p:txBody>
      </p:sp>
      <p:sp>
        <p:nvSpPr>
          <p:cNvPr id="20" name="ZoneTexte 19"/>
          <p:cNvSpPr txBox="1"/>
          <p:nvPr/>
        </p:nvSpPr>
        <p:spPr>
          <a:xfrm>
            <a:off x="3676236" y="4841359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21" name="ZoneTexte 20"/>
          <p:cNvSpPr txBox="1"/>
          <p:nvPr/>
        </p:nvSpPr>
        <p:spPr>
          <a:xfrm>
            <a:off x="3676236" y="419502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</a:t>
            </a:r>
            <a:endParaRPr lang="fr-FR" dirty="0"/>
          </a:p>
        </p:txBody>
      </p:sp>
      <p:sp>
        <p:nvSpPr>
          <p:cNvPr id="22" name="ZoneTexte 21"/>
          <p:cNvSpPr txBox="1"/>
          <p:nvPr/>
        </p:nvSpPr>
        <p:spPr>
          <a:xfrm>
            <a:off x="2559255" y="2801030"/>
            <a:ext cx="12844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Pénétration</a:t>
            </a:r>
          </a:p>
          <a:p>
            <a:pPr algn="ctr"/>
            <a:r>
              <a:rPr lang="fr-FR" dirty="0" smtClean="0"/>
              <a:t>(mm)</a:t>
            </a:r>
            <a:endParaRPr lang="fr-FR" dirty="0"/>
          </a:p>
        </p:txBody>
      </p:sp>
      <p:sp>
        <p:nvSpPr>
          <p:cNvPr id="23" name="ZoneTexte 22"/>
          <p:cNvSpPr txBox="1"/>
          <p:nvPr/>
        </p:nvSpPr>
        <p:spPr>
          <a:xfrm>
            <a:off x="6593767" y="5644114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200</a:t>
            </a:r>
            <a:endParaRPr lang="fr-FR" dirty="0"/>
          </a:p>
        </p:txBody>
      </p:sp>
      <p:sp>
        <p:nvSpPr>
          <p:cNvPr id="24" name="ZoneTexte 23"/>
          <p:cNvSpPr txBox="1"/>
          <p:nvPr/>
        </p:nvSpPr>
        <p:spPr>
          <a:xfrm>
            <a:off x="5082467" y="5624513"/>
            <a:ext cx="5357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100</a:t>
            </a:r>
            <a:endParaRPr lang="fr-FR" dirty="0"/>
          </a:p>
        </p:txBody>
      </p:sp>
      <p:sp>
        <p:nvSpPr>
          <p:cNvPr id="25" name="ZoneTexte 24"/>
          <p:cNvSpPr txBox="1"/>
          <p:nvPr/>
        </p:nvSpPr>
        <p:spPr>
          <a:xfrm>
            <a:off x="7629812" y="5710019"/>
            <a:ext cx="1784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Température (C°)</a:t>
            </a:r>
            <a:endParaRPr lang="fr-FR" dirty="0"/>
          </a:p>
        </p:txBody>
      </p:sp>
      <p:sp>
        <p:nvSpPr>
          <p:cNvPr id="26" name="ZoneTexte 25"/>
          <p:cNvSpPr txBox="1"/>
          <p:nvPr/>
        </p:nvSpPr>
        <p:spPr>
          <a:xfrm>
            <a:off x="4214035" y="5999288"/>
            <a:ext cx="15845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>
                <a:solidFill>
                  <a:schemeClr val="accent2">
                    <a:lumMod val="50000"/>
                  </a:schemeClr>
                </a:solidFill>
              </a:rPr>
              <a:t>Point Vicat (C°)</a:t>
            </a:r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7" name="ZoneTexte 26"/>
          <p:cNvSpPr txBox="1"/>
          <p:nvPr/>
        </p:nvSpPr>
        <p:spPr>
          <a:xfrm>
            <a:off x="3676236" y="5583290"/>
            <a:ext cx="301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0</a:t>
            </a:r>
            <a:endParaRPr lang="fr-FR" dirty="0"/>
          </a:p>
        </p:txBody>
      </p:sp>
      <p:sp>
        <p:nvSpPr>
          <p:cNvPr id="29" name="Espace réservé du numéro de diapositive 7"/>
          <p:cNvSpPr txBox="1">
            <a:spLocks/>
          </p:cNvSpPr>
          <p:nvPr/>
        </p:nvSpPr>
        <p:spPr>
          <a:xfrm>
            <a:off x="11720946" y="6487373"/>
            <a:ext cx="4710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10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31" name="ZoneTexte 30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278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11</a:t>
            </a:fld>
            <a:endParaRPr lang="fr-FR"/>
          </a:p>
        </p:txBody>
      </p:sp>
      <p:grpSp>
        <p:nvGrpSpPr>
          <p:cNvPr id="5" name="Groupe 4"/>
          <p:cNvGrpSpPr/>
          <p:nvPr/>
        </p:nvGrpSpPr>
        <p:grpSpPr>
          <a:xfrm>
            <a:off x="0" y="8227"/>
            <a:ext cx="12192000" cy="6849776"/>
            <a:chOff x="0" y="8227"/>
            <a:chExt cx="12192000" cy="6849776"/>
          </a:xfrm>
        </p:grpSpPr>
        <p:sp>
          <p:nvSpPr>
            <p:cNvPr id="6" name="Rectangle 5"/>
            <p:cNvSpPr/>
            <p:nvPr/>
          </p:nvSpPr>
          <p:spPr>
            <a:xfrm>
              <a:off x="0" y="377371"/>
              <a:ext cx="12192000" cy="215959"/>
            </a:xfrm>
            <a:prstGeom prst="rect">
              <a:avLst/>
            </a:prstGeom>
            <a:solidFill>
              <a:srgbClr val="10069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7" name="Sous-titre 2"/>
            <p:cNvSpPr txBox="1">
              <a:spLocks/>
            </p:cNvSpPr>
            <p:nvPr/>
          </p:nvSpPr>
          <p:spPr>
            <a:xfrm rot="16200000">
              <a:off x="-2179545" y="2892066"/>
              <a:ext cx="6276112" cy="16557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3200" b="1" dirty="0" smtClean="0">
                  <a:solidFill>
                    <a:schemeClr val="bg1">
                      <a:lumMod val="65000"/>
                    </a:schemeClr>
                  </a:solidFill>
                </a:rPr>
                <a:t>VICAT</a:t>
              </a:r>
              <a:endParaRPr lang="fr-FR" sz="3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810750" y="8227"/>
              <a:ext cx="2381250" cy="1238250"/>
            </a:xfrm>
            <a:prstGeom prst="rect">
              <a:avLst/>
            </a:prstGeom>
          </p:spPr>
        </p:pic>
      </p:grpSp>
      <p:sp>
        <p:nvSpPr>
          <p:cNvPr id="9" name="Rectangle 8"/>
          <p:cNvSpPr/>
          <p:nvPr/>
        </p:nvSpPr>
        <p:spPr>
          <a:xfrm>
            <a:off x="1786392" y="1402090"/>
            <a:ext cx="75438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fr-FR" altLang="fr-FR" sz="2000" dirty="0"/>
              <a:t>A titre d’exemple, notre étude nous a conduit à la réalisation de l’essai VICAT sur 3 matériaux ( ABS FV , PS CHOC et PS )</a:t>
            </a:r>
          </a:p>
        </p:txBody>
      </p:sp>
      <p:graphicFrame>
        <p:nvGraphicFramePr>
          <p:cNvPr id="10" name="Tableau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140979948"/>
              </p:ext>
            </p:extLst>
          </p:nvPr>
        </p:nvGraphicFramePr>
        <p:xfrm>
          <a:off x="2418557" y="2374492"/>
          <a:ext cx="6760028" cy="3853544"/>
        </p:xfrm>
        <a:graphic>
          <a:graphicData uri="http://schemas.openxmlformats.org/drawingml/2006/table">
            <a:tbl>
              <a:tblPr firstRow="1" bandRow="1">
                <a:tableStyleId>{16D9F66E-5EB9-4882-86FB-DCBF35E3C3E4}</a:tableStyleId>
              </a:tblPr>
              <a:tblGrid>
                <a:gridCol w="1690007"/>
                <a:gridCol w="1690007"/>
                <a:gridCol w="1690007"/>
                <a:gridCol w="1690007"/>
              </a:tblGrid>
              <a:tr h="441615">
                <a:tc>
                  <a:txBody>
                    <a:bodyPr/>
                    <a:lstStyle/>
                    <a:p>
                      <a:pPr algn="ctr"/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Essai 1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Essai 2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Essai 3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62239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Norme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ISO 294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ISO 294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dirty="0" smtClean="0"/>
                        <a:t>ISO 294</a:t>
                      </a:r>
                    </a:p>
                    <a:p>
                      <a:pPr algn="ctr"/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6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Méthode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 120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 120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 120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6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Matériau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ABS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PVC CHOC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PS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6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Epaisseur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mm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mm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4 mm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6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Température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22°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22°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22°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6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Masse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10N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41615">
                <a:tc>
                  <a:txBody>
                    <a:bodyPr/>
                    <a:lstStyle/>
                    <a:p>
                      <a:pPr algn="ctr"/>
                      <a:r>
                        <a:rPr lang="fr-FR" b="1" dirty="0" smtClean="0"/>
                        <a:t>T° Vicat</a:t>
                      </a:r>
                      <a:endParaRPr lang="fr-FR" b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117°C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96.4°C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96°C</a:t>
                      </a:r>
                      <a:endParaRPr lang="fr-FR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11" name="ZoneTexte 10"/>
          <p:cNvSpPr txBox="1"/>
          <p:nvPr/>
        </p:nvSpPr>
        <p:spPr>
          <a:xfrm>
            <a:off x="0" y="546975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</a:t>
            </a:r>
            <a:r>
              <a:rPr lang="fr-FR" sz="3200" dirty="0" smtClean="0"/>
              <a:t>Exemples</a:t>
            </a:r>
            <a:endParaRPr lang="fr-FR" sz="3200" dirty="0"/>
          </a:p>
        </p:txBody>
      </p:sp>
      <p:sp>
        <p:nvSpPr>
          <p:cNvPr id="12" name="Espace réservé du numéro de diapositive 7"/>
          <p:cNvSpPr txBox="1">
            <a:spLocks/>
          </p:cNvSpPr>
          <p:nvPr/>
        </p:nvSpPr>
        <p:spPr>
          <a:xfrm>
            <a:off x="11720946" y="6487373"/>
            <a:ext cx="4710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11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08437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Lexique 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148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/>
                <a:gridCol w="5257800"/>
              </a:tblGrid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Français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Anglais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Déformation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Warp 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smtClean="0"/>
                        <a:t>Pénétration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Penetration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Ramollisement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Softening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164C0E-5842-43BF-BCC1-810351AC69BF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7. Sources</a:t>
            </a:r>
            <a:endParaRPr lang="fr-FR" sz="480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1172585" y="1722286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>
                <a:hlinkClick r:id="rId2"/>
              </a:rPr>
              <a:t>http://</a:t>
            </a:r>
            <a:r>
              <a:rPr lang="fr-FR" altLang="fr-FR" sz="2000" dirty="0" smtClean="0">
                <a:hlinkClick r:id="rId2"/>
              </a:rPr>
              <a:t>www.mat-ing.com/fr/instruments/mi-tech/tous-les-appareils/thermoplastiques/item/262-hdt-vicat</a:t>
            </a: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 smtClean="0"/>
              <a:t>		</a:t>
            </a:r>
            <a:r>
              <a:rPr lang="fr-FR" altLang="fr-FR" sz="2000" dirty="0" smtClean="0">
                <a:sym typeface="Wingdings" panose="05000000000000000000" pitchFamily="2" charset="2"/>
              </a:rPr>
              <a:t> HDT / Vicat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>
                <a:hlinkClick r:id="rId3"/>
              </a:rPr>
              <a:t>http://</a:t>
            </a:r>
            <a:r>
              <a:rPr lang="fr-FR" altLang="fr-FR" sz="2000" dirty="0" smtClean="0">
                <a:hlinkClick r:id="rId3"/>
              </a:rPr>
              <a:t>plasturgiejp.free.fr/Laboratoire/Comportement%20thermique/Vicat/Cours-vicat%20iso%20306.pdf</a:t>
            </a: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/>
              <a:t>	</a:t>
            </a:r>
            <a:r>
              <a:rPr lang="fr-FR" altLang="fr-FR" sz="2000" dirty="0" smtClean="0"/>
              <a:t>	</a:t>
            </a:r>
            <a:r>
              <a:rPr lang="fr-FR" altLang="fr-FR" sz="2000" dirty="0" smtClean="0">
                <a:sym typeface="Wingdings" panose="05000000000000000000" pitchFamily="2" charset="2"/>
              </a:rPr>
              <a:t> </a:t>
            </a:r>
            <a:r>
              <a:rPr lang="fr-FR" sz="2000" dirty="0" smtClean="0"/>
              <a:t>Température de ramollissement </a:t>
            </a:r>
            <a:r>
              <a:rPr lang="fr-FR" sz="2000" dirty="0" err="1" smtClean="0"/>
              <a:t>vicat</a:t>
            </a: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>
                <a:hlinkClick r:id="rId4"/>
              </a:rPr>
              <a:t>http://</a:t>
            </a:r>
            <a:r>
              <a:rPr lang="fr-FR" altLang="fr-FR" sz="2000" dirty="0" smtClean="0">
                <a:hlinkClick r:id="rId4"/>
              </a:rPr>
              <a:t>www.matweb.com/reference/deflection-temperature.aspx</a:t>
            </a:r>
            <a:endParaRPr lang="fr-FR" alt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fr-FR" altLang="fr-FR" sz="2000" dirty="0"/>
              <a:t>	</a:t>
            </a:r>
            <a:r>
              <a:rPr lang="fr-FR" altLang="fr-FR" sz="2000" dirty="0" smtClean="0"/>
              <a:t>	</a:t>
            </a:r>
            <a:r>
              <a:rPr lang="fr-FR" altLang="fr-FR" sz="2000" dirty="0" smtClean="0">
                <a:sym typeface="Wingdings" panose="05000000000000000000" pitchFamily="2" charset="2"/>
              </a:rPr>
              <a:t> </a:t>
            </a:r>
            <a:r>
              <a:rPr lang="fr-FR" altLang="fr-FR" sz="2000" dirty="0"/>
              <a:t>HDT ( </a:t>
            </a:r>
            <a:r>
              <a:rPr lang="fr-FR" altLang="fr-FR" sz="2000" dirty="0" err="1"/>
              <a:t>Heat</a:t>
            </a:r>
            <a:r>
              <a:rPr lang="fr-FR" altLang="fr-FR" sz="2000" dirty="0"/>
              <a:t> </a:t>
            </a:r>
            <a:r>
              <a:rPr lang="fr-FR" altLang="fr-FR" sz="2000" dirty="0" err="1"/>
              <a:t>DeflectionTempérature</a:t>
            </a:r>
            <a:r>
              <a:rPr lang="fr-FR" altLang="fr-FR" sz="2000" dirty="0"/>
              <a:t> )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r>
              <a:rPr lang="fr-FR" altLang="fr-FR" sz="2000" dirty="0" smtClean="0"/>
              <a:t>	CATTANEO Vincent / LOSSI Florent( </a:t>
            </a:r>
            <a:r>
              <a:rPr lang="fr-FR" altLang="fr-FR" sz="2000" dirty="0"/>
              <a:t>session </a:t>
            </a:r>
            <a:r>
              <a:rPr lang="fr-FR" altLang="fr-FR" sz="2000" dirty="0" smtClean="0"/>
              <a:t>2004 </a:t>
            </a:r>
            <a:r>
              <a:rPr lang="fr-FR" altLang="fr-FR" sz="2000" dirty="0"/>
              <a:t>– </a:t>
            </a:r>
            <a:r>
              <a:rPr lang="fr-FR" altLang="fr-FR" sz="2000" dirty="0" smtClean="0"/>
              <a:t>2005 </a:t>
            </a:r>
            <a:r>
              <a:rPr lang="fr-FR" altLang="fr-FR" sz="2000" dirty="0"/>
              <a:t>).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sp>
        <p:nvSpPr>
          <p:cNvPr id="10" name="Espace réservé du numéro de diapositive 7"/>
          <p:cNvSpPr txBox="1">
            <a:spLocks/>
          </p:cNvSpPr>
          <p:nvPr/>
        </p:nvSpPr>
        <p:spPr>
          <a:xfrm>
            <a:off x="11710556" y="6487373"/>
            <a:ext cx="481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12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 rot="16200000">
            <a:off x="-2172618" y="2898993"/>
            <a:ext cx="626225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grpSp>
        <p:nvGrpSpPr>
          <p:cNvPr id="13" name="Groupe 12"/>
          <p:cNvGrpSpPr/>
          <p:nvPr/>
        </p:nvGrpSpPr>
        <p:grpSpPr>
          <a:xfrm>
            <a:off x="0" y="8227"/>
            <a:ext cx="12192000" cy="6849776"/>
            <a:chOff x="0" y="8227"/>
            <a:chExt cx="12192000" cy="6849776"/>
          </a:xfrm>
        </p:grpSpPr>
        <p:sp>
          <p:nvSpPr>
            <p:cNvPr id="14" name="Rectangle 13"/>
            <p:cNvSpPr/>
            <p:nvPr/>
          </p:nvSpPr>
          <p:spPr>
            <a:xfrm>
              <a:off x="0" y="377371"/>
              <a:ext cx="12192000" cy="215959"/>
            </a:xfrm>
            <a:prstGeom prst="rect">
              <a:avLst/>
            </a:prstGeom>
            <a:solidFill>
              <a:srgbClr val="10069F"/>
            </a:solidFill>
            <a:ln w="28575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" name="Sous-titre 2"/>
            <p:cNvSpPr txBox="1">
              <a:spLocks/>
            </p:cNvSpPr>
            <p:nvPr/>
          </p:nvSpPr>
          <p:spPr>
            <a:xfrm rot="16200000">
              <a:off x="-2179545" y="2892066"/>
              <a:ext cx="6276112" cy="1655762"/>
            </a:xfrm>
            <a:prstGeom prst="rect">
              <a:avLst/>
            </a:prstGeom>
          </p:spPr>
          <p:txBody>
            <a:bodyPr vert="horz" lIns="91440" tIns="45720" rIns="91440" bIns="45720" rtlCol="0">
              <a:normAutofit/>
            </a:bodyPr>
            <a:lstStyle>
              <a:lvl1pPr marL="228600" indent="-228600" algn="l" defTabSz="914400" rtl="0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l" defTabSz="914400" rtl="0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fr-FR" sz="3200" b="1" dirty="0" smtClean="0">
                  <a:solidFill>
                    <a:schemeClr val="bg1">
                      <a:lumMod val="65000"/>
                    </a:schemeClr>
                  </a:solidFill>
                </a:rPr>
                <a:t>VICAT</a:t>
              </a:r>
              <a:endParaRPr lang="fr-FR" sz="3200" dirty="0">
                <a:solidFill>
                  <a:schemeClr val="bg1">
                    <a:lumMod val="65000"/>
                  </a:schemeClr>
                </a:solidFill>
              </a:endParaRPr>
            </a:p>
          </p:txBody>
        </p:sp>
        <p:pic>
          <p:nvPicPr>
            <p:cNvPr id="16" name="Image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tretch>
              <a:fillRect/>
            </a:stretch>
          </p:blipFill>
          <p:spPr>
            <a:xfrm>
              <a:off x="9810750" y="8227"/>
              <a:ext cx="2381250" cy="123825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xmlns="" val="99338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2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Mise en garde</a:t>
            </a:r>
            <a:endParaRPr lang="fr-FR" sz="4800" dirty="0"/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5965598" y="1729269"/>
            <a:ext cx="4644344" cy="5061288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fr-FR" altLang="fr-FR" sz="1600" dirty="0" smtClean="0"/>
              <a:t>Cette </a:t>
            </a:r>
            <a:r>
              <a:rPr lang="fr-FR" altLang="fr-FR" sz="1600" smtClean="0"/>
              <a:t>présentation a </a:t>
            </a:r>
            <a:r>
              <a:rPr lang="fr-FR" altLang="fr-FR" sz="1600" dirty="0" smtClean="0"/>
              <a:t>été réalisée dans le cadre de notre formation en licence professionnelle plasturgie ; elle résulte de la synthèse des sources (Cf. fin de présentation) que nous avons pu trouver, et nous ne pouvons en aucun cas être tenu responsable des éventuelles erreurs techniques.</a:t>
            </a:r>
          </a:p>
          <a:p>
            <a:pPr algn="just"/>
            <a:r>
              <a:rPr lang="fr-FR" altLang="fr-FR" sz="1600" dirty="0" smtClean="0"/>
              <a:t>Vous devrez être critique quand à l’utilisation de ce support, et nous vous invitons à vous référer directement aux sources citées.	</a:t>
            </a:r>
          </a:p>
          <a:p>
            <a:r>
              <a:rPr lang="fr-FR" altLang="fr-FR" sz="1600" dirty="0" smtClean="0"/>
              <a:t>Si ... </a:t>
            </a:r>
            <a:br>
              <a:rPr lang="fr-FR" altLang="fr-FR" sz="1600" dirty="0" smtClean="0"/>
            </a:br>
            <a:r>
              <a:rPr lang="fr-FR" altLang="fr-FR" sz="1600" dirty="0" smtClean="0"/>
              <a:t> </a:t>
            </a:r>
            <a:r>
              <a:rPr lang="fr-FR" altLang="fr-FR" sz="1600" b="1" dirty="0" smtClean="0">
                <a:solidFill>
                  <a:srgbClr val="CC6600"/>
                </a:solidFill>
              </a:rPr>
              <a:t>- vous rencontrez un problème de navigation (type </a:t>
            </a:r>
            <a:r>
              <a:rPr lang="fr-FR" altLang="fr-FR" sz="1600" b="1" dirty="0" err="1" smtClean="0">
                <a:solidFill>
                  <a:srgbClr val="CC6600"/>
                </a:solidFill>
              </a:rPr>
              <a:t>error</a:t>
            </a:r>
            <a:r>
              <a:rPr lang="fr-FR" altLang="fr-FR" sz="1600" b="1" dirty="0" smtClean="0">
                <a:solidFill>
                  <a:srgbClr val="CC6600"/>
                </a:solidFill>
              </a:rPr>
              <a:t> 404),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- vous tombez sur une faute ... de frappe,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 - vous pensez que des choses manques ou sont en trop,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b="1" dirty="0" smtClean="0">
                <a:solidFill>
                  <a:srgbClr val="CC6600"/>
                </a:solidFill>
              </a:rPr>
              <a:t>  - vous pensez que nous ne respectons pas vos droits d'auteur,</a:t>
            </a:r>
            <a:br>
              <a:rPr lang="fr-FR" altLang="fr-FR" sz="1600" b="1" dirty="0" smtClean="0">
                <a:solidFill>
                  <a:srgbClr val="CC6600"/>
                </a:solidFill>
              </a:rPr>
            </a:br>
            <a:r>
              <a:rPr lang="fr-FR" altLang="fr-FR" sz="1600" dirty="0" smtClean="0"/>
              <a:t/>
            </a:r>
            <a:br>
              <a:rPr lang="fr-FR" altLang="fr-FR" sz="1600" dirty="0" smtClean="0"/>
            </a:br>
            <a:r>
              <a:rPr lang="fr-FR" altLang="fr-FR" sz="1600" dirty="0" smtClean="0"/>
              <a:t>en d'autres termes si vous pensez que ce site doit être modifié.</a:t>
            </a:r>
            <a:br>
              <a:rPr lang="fr-FR" altLang="fr-FR" sz="1600" dirty="0" smtClean="0"/>
            </a:br>
            <a:r>
              <a:rPr lang="fr-FR" altLang="fr-FR" sz="1600" dirty="0" smtClean="0"/>
              <a:t/>
            </a:r>
            <a:br>
              <a:rPr lang="fr-FR" altLang="fr-FR" sz="1600" dirty="0" smtClean="0"/>
            </a:br>
            <a:r>
              <a:rPr lang="fr-FR" altLang="fr-FR" sz="1600" dirty="0" smtClean="0"/>
              <a:t>Merci de </a:t>
            </a:r>
            <a:r>
              <a:rPr lang="fr-FR" altLang="fr-FR" sz="1600" dirty="0" smtClean="0">
                <a:hlinkClick r:id="rId3"/>
              </a:rPr>
              <a:t>nous contacter </a:t>
            </a:r>
            <a:r>
              <a:rPr lang="fr-FR" altLang="fr-FR" sz="1600" dirty="0" smtClean="0"/>
              <a:t>pour nous suggérer vos modifications, nous corrigerons ...</a:t>
            </a:r>
          </a:p>
          <a:p>
            <a:pPr algn="just"/>
            <a:endParaRPr lang="fr-FR" altLang="fr-FR" sz="1400" dirty="0"/>
          </a:p>
        </p:txBody>
      </p:sp>
      <p:sp>
        <p:nvSpPr>
          <p:cNvPr id="11" name="Rectangle 10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 rot="16200000">
            <a:off x="-1909309" y="3162302"/>
            <a:ext cx="5735639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pic>
        <p:nvPicPr>
          <p:cNvPr id="14" name="Picture 2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944766" y="1948087"/>
            <a:ext cx="3484034" cy="4199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278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3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Sommaire</a:t>
            </a:r>
            <a:endParaRPr lang="fr-FR" sz="4800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1319644" y="2005445"/>
            <a:ext cx="10525991" cy="48470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altLang="fr-FR" dirty="0"/>
              <a:t>1. </a:t>
            </a:r>
            <a:r>
              <a:rPr lang="fr-FR" altLang="fr-FR" dirty="0" smtClean="0"/>
              <a:t>Définition</a:t>
            </a:r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2. Préparation de </a:t>
            </a:r>
            <a:r>
              <a:rPr lang="fr-FR" altLang="fr-FR" dirty="0" smtClean="0"/>
              <a:t>l’essai</a:t>
            </a:r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3. Principe </a:t>
            </a:r>
          </a:p>
          <a:p>
            <a:pPr marL="0" indent="0">
              <a:buNone/>
            </a:pPr>
            <a:r>
              <a:rPr lang="fr-FR" altLang="fr-FR" dirty="0"/>
              <a:t>4. Données </a:t>
            </a:r>
            <a:r>
              <a:rPr lang="fr-FR" altLang="fr-FR" dirty="0" smtClean="0"/>
              <a:t>extraites</a:t>
            </a:r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5. </a:t>
            </a:r>
            <a:r>
              <a:rPr lang="fr-FR" altLang="fr-FR" dirty="0" smtClean="0"/>
              <a:t>Interrelation</a:t>
            </a:r>
          </a:p>
          <a:p>
            <a:pPr marL="0" indent="0">
              <a:buNone/>
            </a:pPr>
            <a:r>
              <a:rPr lang="fr-FR" altLang="fr-FR" dirty="0" smtClean="0"/>
              <a:t>6. Exemples</a:t>
            </a:r>
            <a:endParaRPr lang="fr-FR" altLang="fr-FR" dirty="0"/>
          </a:p>
          <a:p>
            <a:pPr marL="0" indent="0">
              <a:buNone/>
            </a:pPr>
            <a:r>
              <a:rPr lang="fr-FR" altLang="fr-FR" dirty="0"/>
              <a:t>7</a:t>
            </a:r>
            <a:r>
              <a:rPr lang="fr-FR" altLang="fr-FR" dirty="0" smtClean="0"/>
              <a:t>. Sources</a:t>
            </a:r>
          </a:p>
          <a:p>
            <a:pPr marL="0" indent="0" algn="just">
              <a:buNone/>
            </a:pPr>
            <a:endParaRPr lang="fr-FR" altLang="fr-FR" sz="1400" dirty="0"/>
          </a:p>
        </p:txBody>
      </p:sp>
      <p:sp>
        <p:nvSpPr>
          <p:cNvPr id="9" name="Rectangle 8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Sous-titre 2"/>
          <p:cNvSpPr txBox="1">
            <a:spLocks/>
          </p:cNvSpPr>
          <p:nvPr/>
        </p:nvSpPr>
        <p:spPr>
          <a:xfrm rot="16200000">
            <a:off x="-2179545" y="2892066"/>
            <a:ext cx="6276112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188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4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172585" y="2594998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altLang="fr-FR" sz="2000" dirty="0" smtClean="0"/>
              <a:t>&gt;  C’est une technique qui est beaucoup utilisé pour des contrôles qualités sur les matières premières et les produits finis.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 smtClean="0"/>
          </a:p>
          <a:p>
            <a:pPr>
              <a:spcBef>
                <a:spcPts val="0"/>
              </a:spcBef>
              <a:buNone/>
            </a:pPr>
            <a:r>
              <a:rPr lang="fr-FR" altLang="fr-FR" sz="2000" dirty="0" smtClean="0"/>
              <a:t>&gt;  Elle consiste à déterminer la </a:t>
            </a:r>
            <a:r>
              <a:rPr lang="fr-FR" sz="2000" dirty="0"/>
              <a:t>température à laquelle la résistance mécanique d'une matière </a:t>
            </a:r>
            <a:r>
              <a:rPr lang="fr-FR" sz="2000" dirty="0" smtClean="0"/>
              <a:t>thermoplastique</a:t>
            </a:r>
            <a:r>
              <a:rPr lang="fr-FR" sz="2000" dirty="0"/>
              <a:t> </a:t>
            </a:r>
            <a:r>
              <a:rPr lang="fr-FR" sz="2000" dirty="0" smtClean="0"/>
              <a:t>devient insuffisante.</a:t>
            </a:r>
            <a:endParaRPr lang="fr-FR" sz="2000" dirty="0"/>
          </a:p>
          <a:p>
            <a:pPr>
              <a:spcBef>
                <a:spcPts val="0"/>
              </a:spcBef>
              <a:buNone/>
            </a:pPr>
            <a:endParaRPr lang="fr-FR" altLang="fr-FR" sz="2000" dirty="0" smtClean="0"/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sp>
        <p:nvSpPr>
          <p:cNvPr id="5" name="ZoneTexte 4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1. Définition</a:t>
            </a:r>
            <a:endParaRPr lang="fr-FR" sz="4800" dirty="0"/>
          </a:p>
        </p:txBody>
      </p:sp>
      <p:sp>
        <p:nvSpPr>
          <p:cNvPr id="9" name="Rectangle 8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1" name="Imag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12" name="ZoneTexte 11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 rot="16200000">
            <a:off x="-2172618" y="2898993"/>
            <a:ext cx="626225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8727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9448800" y="6487373"/>
            <a:ext cx="2743200" cy="365125"/>
          </a:xfrm>
        </p:spPr>
        <p:txBody>
          <a:bodyPr/>
          <a:lstStyle/>
          <a:p>
            <a:fld id="{19164C0E-5842-43BF-BCC1-810351AC69BF}" type="slidenum">
              <a:rPr lang="fr-FR" sz="2000" smtClean="0">
                <a:solidFill>
                  <a:schemeClr val="tx1"/>
                </a:solidFill>
              </a:rPr>
              <a:pPr/>
              <a:t>5</a:t>
            </a:fld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2. Préparation de l’essai</a:t>
            </a:r>
            <a:endParaRPr lang="fr-FR" sz="48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1172585" y="1912999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sz="2000" dirty="0" smtClean="0"/>
              <a:t>&gt;  on </a:t>
            </a:r>
            <a:r>
              <a:rPr lang="fr-FR" sz="2000" dirty="0"/>
              <a:t>utilise généralement des éprouvettes parallélépipédiques ayant les dimensions suivantes : </a:t>
            </a: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/>
              <a:t>		- </a:t>
            </a:r>
            <a:r>
              <a:rPr lang="fr-FR" sz="2000" dirty="0"/>
              <a:t>longueur = 10 mm ou plus </a:t>
            </a: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	</a:t>
            </a:r>
            <a:r>
              <a:rPr lang="fr-FR" sz="2000" dirty="0" smtClean="0"/>
              <a:t>	- </a:t>
            </a:r>
            <a:r>
              <a:rPr lang="fr-FR" sz="2000" dirty="0"/>
              <a:t>largeur = 10 mm ou plus </a:t>
            </a: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	</a:t>
            </a:r>
            <a:r>
              <a:rPr lang="fr-FR" sz="2000" dirty="0" smtClean="0"/>
              <a:t>	- </a:t>
            </a:r>
            <a:r>
              <a:rPr lang="fr-FR" sz="2000" dirty="0"/>
              <a:t>épaisseur = de 3 à 6,5 mm </a:t>
            </a: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/>
              <a:t>Utiliser </a:t>
            </a:r>
            <a:r>
              <a:rPr lang="fr-FR" sz="2000" dirty="0"/>
              <a:t>deux éprouvettes pour chaque essai, mais prévoir des éprouvettes complémentaires pour les cas où l’écart entre les résultats serait trop important. </a:t>
            </a:r>
            <a:r>
              <a:rPr lang="fr-FR" altLang="fr-FR" sz="2000" dirty="0" smtClean="0"/>
              <a:t>.</a:t>
            </a:r>
            <a:endParaRPr lang="fr-FR" altLang="fr-FR" sz="2000" dirty="0"/>
          </a:p>
          <a:p>
            <a:pPr>
              <a:spcBef>
                <a:spcPts val="0"/>
              </a:spcBef>
            </a:pPr>
            <a:endParaRPr lang="fr-FR" altLang="fr-FR" sz="2000" dirty="0"/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000" dirty="0" smtClean="0"/>
              <a:t>&gt;  Normes</a:t>
            </a:r>
            <a:r>
              <a:rPr lang="fr-FR" altLang="fr-FR" sz="2000" dirty="0"/>
              <a:t>:</a:t>
            </a:r>
          </a:p>
          <a:p>
            <a:pPr lvl="1">
              <a:spcBef>
                <a:spcPts val="0"/>
              </a:spcBef>
            </a:pPr>
            <a:r>
              <a:rPr lang="fr-FR" altLang="fr-FR" sz="2000" dirty="0"/>
              <a:t>ISO 306</a:t>
            </a:r>
          </a:p>
          <a:p>
            <a:pPr lvl="1">
              <a:spcBef>
                <a:spcPts val="0"/>
              </a:spcBef>
            </a:pPr>
            <a:r>
              <a:rPr lang="fr-FR" altLang="fr-FR" sz="2000" dirty="0"/>
              <a:t>ASTM D1525</a:t>
            </a:r>
          </a:p>
          <a:p>
            <a:pPr lvl="1">
              <a:spcBef>
                <a:spcPts val="0"/>
              </a:spcBef>
            </a:pPr>
            <a:r>
              <a:rPr lang="fr-FR" altLang="fr-FR" sz="2000" dirty="0"/>
              <a:t>ISO 294</a:t>
            </a:r>
          </a:p>
          <a:p>
            <a:pPr>
              <a:spcBef>
                <a:spcPts val="0"/>
              </a:spcBef>
              <a:buFontTx/>
              <a:buNone/>
            </a:pPr>
            <a:endParaRPr lang="fr-FR" altLang="fr-FR" sz="2000" dirty="0"/>
          </a:p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sp>
        <p:nvSpPr>
          <p:cNvPr id="2" name="Organigramme : Processus 1"/>
          <p:cNvSpPr/>
          <p:nvPr/>
        </p:nvSpPr>
        <p:spPr>
          <a:xfrm>
            <a:off x="7101444" y="2444167"/>
            <a:ext cx="1006434" cy="892629"/>
          </a:xfrm>
          <a:prstGeom prst="flowChartProcess">
            <a:avLst/>
          </a:prstGeom>
          <a:solidFill>
            <a:schemeClr val="bg1">
              <a:lumMod val="85000"/>
            </a:schemeClr>
          </a:solidFill>
          <a:ln w="76200">
            <a:solidFill>
              <a:schemeClr val="bg1">
                <a:lumMod val="85000"/>
              </a:schemeClr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086000" lon="19067999" rev="3108000"/>
            </a:camera>
            <a:lightRig rig="flat" dir="t"/>
          </a:scene3d>
          <a:sp3d extrusionH="38100" prstMaterial="dkEdge">
            <a:bevelT w="260350" h="50800"/>
            <a:bevelB h="1905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ZoneTexte 2"/>
          <p:cNvSpPr txBox="1"/>
          <p:nvPr/>
        </p:nvSpPr>
        <p:spPr>
          <a:xfrm>
            <a:off x="8280906" y="2932818"/>
            <a:ext cx="747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3-6 mm</a:t>
            </a:r>
            <a:endParaRPr lang="fr-FR" sz="1400" dirty="0"/>
          </a:p>
        </p:txBody>
      </p:sp>
      <p:sp>
        <p:nvSpPr>
          <p:cNvPr id="10" name="ZoneTexte 9"/>
          <p:cNvSpPr txBox="1"/>
          <p:nvPr/>
        </p:nvSpPr>
        <p:spPr>
          <a:xfrm rot="2573512">
            <a:off x="6678688" y="3182908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10mm</a:t>
            </a:r>
            <a:endParaRPr lang="fr-FR" sz="1400" dirty="0"/>
          </a:p>
        </p:txBody>
      </p:sp>
      <p:sp>
        <p:nvSpPr>
          <p:cNvPr id="11" name="ZoneTexte 10"/>
          <p:cNvSpPr txBox="1"/>
          <p:nvPr/>
        </p:nvSpPr>
        <p:spPr>
          <a:xfrm rot="20236549">
            <a:off x="7639008" y="3331050"/>
            <a:ext cx="6527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smtClean="0"/>
              <a:t>10mm</a:t>
            </a:r>
            <a:endParaRPr lang="fr-FR" sz="1400" dirty="0"/>
          </a:p>
        </p:txBody>
      </p:sp>
      <p:sp>
        <p:nvSpPr>
          <p:cNvPr id="12" name="Rectangle 11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 rot="16200000">
            <a:off x="-2172618" y="2898993"/>
            <a:ext cx="626225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85230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 cstate="print"/>
          <a:srcRect l="50495" t="27040" r="24509" b="15565"/>
          <a:stretch/>
        </p:blipFill>
        <p:spPr>
          <a:xfrm>
            <a:off x="7965753" y="1430797"/>
            <a:ext cx="3689993" cy="4766398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3. Principe</a:t>
            </a:r>
            <a:endParaRPr lang="fr-FR" sz="4800" dirty="0"/>
          </a:p>
        </p:txBody>
      </p:sp>
      <p:sp>
        <p:nvSpPr>
          <p:cNvPr id="8" name="Espace réservé du numéro de diapositive 7"/>
          <p:cNvSpPr txBox="1">
            <a:spLocks/>
          </p:cNvSpPr>
          <p:nvPr/>
        </p:nvSpPr>
        <p:spPr>
          <a:xfrm>
            <a:off x="11843520" y="6487373"/>
            <a:ext cx="348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6</a:t>
            </a: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2585" y="1722286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 rot="16200000">
            <a:off x="-2186473" y="2885138"/>
            <a:ext cx="6289967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867223" y="1946902"/>
            <a:ext cx="1010590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 smtClean="0"/>
              <a:t>&gt; Détermination </a:t>
            </a:r>
            <a:r>
              <a:rPr lang="fr-FR" sz="2000" dirty="0"/>
              <a:t>de la température à laquelle </a:t>
            </a:r>
            <a:endParaRPr lang="fr-FR" sz="2000" dirty="0" smtClean="0"/>
          </a:p>
          <a:p>
            <a:r>
              <a:rPr lang="fr-FR" sz="2000" dirty="0" smtClean="0"/>
              <a:t>un </a:t>
            </a:r>
            <a:r>
              <a:rPr lang="fr-FR" sz="2000" dirty="0"/>
              <a:t>pénétrateur normalisé, soumis à une charges normalisé, </a:t>
            </a:r>
            <a:endParaRPr lang="fr-FR" sz="2000" dirty="0" smtClean="0"/>
          </a:p>
          <a:p>
            <a:r>
              <a:rPr lang="fr-FR" sz="2000" dirty="0" smtClean="0"/>
              <a:t>s´enfonce </a:t>
            </a:r>
            <a:r>
              <a:rPr lang="fr-FR" sz="2000" dirty="0"/>
              <a:t>de 1 mm dans la surface de l´éprouvette de plastique, </a:t>
            </a:r>
            <a:endParaRPr lang="fr-FR" sz="2000" dirty="0" smtClean="0"/>
          </a:p>
          <a:p>
            <a:r>
              <a:rPr lang="fr-FR" sz="2000" dirty="0" smtClean="0"/>
              <a:t>quand </a:t>
            </a:r>
            <a:r>
              <a:rPr lang="fr-FR" sz="2000" dirty="0"/>
              <a:t>la température est élevée à une vitesse constante. </a:t>
            </a:r>
            <a:endParaRPr lang="fr-FR" sz="2000" dirty="0" smtClean="0"/>
          </a:p>
          <a:p>
            <a:endParaRPr lang="fr-FR" altLang="fr-FR" sz="2000" dirty="0" smtClean="0"/>
          </a:p>
          <a:p>
            <a:r>
              <a:rPr lang="fr-FR" sz="2000" dirty="0" smtClean="0"/>
              <a:t>&gt;  L'échantillon </a:t>
            </a:r>
            <a:r>
              <a:rPr lang="fr-FR" sz="2000" dirty="0"/>
              <a:t>est ensuite abaissé dans un bain d'huile à 23 ° C. </a:t>
            </a:r>
            <a:endParaRPr lang="fr-FR" sz="2000" dirty="0" smtClean="0"/>
          </a:p>
          <a:p>
            <a:r>
              <a:rPr lang="fr-FR" sz="2000" dirty="0" smtClean="0"/>
              <a:t>Le </a:t>
            </a:r>
            <a:r>
              <a:rPr lang="fr-FR" sz="2000" dirty="0"/>
              <a:t>bain est élevée à une vitesse de 50 ° ou de 120 ° C par </a:t>
            </a:r>
            <a:r>
              <a:rPr lang="fr-FR" sz="2000" dirty="0" smtClean="0"/>
              <a:t>heure</a:t>
            </a:r>
          </a:p>
          <a:p>
            <a:r>
              <a:rPr lang="fr-FR" sz="2000" dirty="0" smtClean="0"/>
              <a:t>jusqu'à </a:t>
            </a:r>
            <a:r>
              <a:rPr lang="fr-FR" sz="2000" dirty="0"/>
              <a:t>ce que l'aiguille pénètre de 1 </a:t>
            </a:r>
            <a:r>
              <a:rPr lang="fr-FR" sz="2000" dirty="0" err="1"/>
              <a:t>mm</a:t>
            </a:r>
            <a:r>
              <a:rPr lang="fr-FR" sz="2000" dirty="0" err="1" smtClean="0"/>
              <a:t>.</a:t>
            </a:r>
            <a:endParaRPr lang="fr-FR" sz="2000" dirty="0" smtClean="0"/>
          </a:p>
          <a:p>
            <a:endParaRPr lang="fr-FR" altLang="fr-FR" sz="2000" dirty="0"/>
          </a:p>
          <a:p>
            <a:r>
              <a:rPr lang="fr-FR" sz="2000" dirty="0" smtClean="0"/>
              <a:t>&gt;  Tous </a:t>
            </a:r>
            <a:r>
              <a:rPr lang="fr-FR" sz="2000" dirty="0"/>
              <a:t>les tests sont réalisables simplement, en toute sécurité </a:t>
            </a:r>
            <a:endParaRPr lang="fr-FR" sz="2000" dirty="0" smtClean="0"/>
          </a:p>
          <a:p>
            <a:r>
              <a:rPr lang="fr-FR" sz="2000" dirty="0" smtClean="0"/>
              <a:t>et </a:t>
            </a:r>
            <a:r>
              <a:rPr lang="fr-FR" sz="2000" dirty="0"/>
              <a:t>avec une performance métrologique maximum </a:t>
            </a:r>
            <a:endParaRPr lang="fr-FR" altLang="fr-FR" sz="2000" dirty="0" smtClean="0"/>
          </a:p>
          <a:p>
            <a:endParaRPr lang="fr-FR" altLang="fr-FR" sz="2000" dirty="0" smtClean="0"/>
          </a:p>
        </p:txBody>
      </p:sp>
      <p:sp>
        <p:nvSpPr>
          <p:cNvPr id="14" name="ZoneTexte 13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5891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ZoneTexte 8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Eléments du test</a:t>
            </a:r>
            <a:endParaRPr lang="fr-FR" sz="4800" dirty="0"/>
          </a:p>
        </p:txBody>
      </p:sp>
      <p:sp>
        <p:nvSpPr>
          <p:cNvPr id="10" name="Espace réservé du numéro de diapositive 7"/>
          <p:cNvSpPr txBox="1">
            <a:spLocks/>
          </p:cNvSpPr>
          <p:nvPr/>
        </p:nvSpPr>
        <p:spPr>
          <a:xfrm>
            <a:off x="11843520" y="6487373"/>
            <a:ext cx="34847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>
                <a:solidFill>
                  <a:schemeClr val="tx1"/>
                </a:solidFill>
              </a:rPr>
              <a:t>7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1127613" y="1953360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spcBef>
                <a:spcPts val="0"/>
              </a:spcBef>
              <a:buNone/>
            </a:pPr>
            <a:r>
              <a:rPr lang="fr-FR" altLang="fr-FR" sz="2000" dirty="0"/>
              <a:t>&gt; Éléments : 	- </a:t>
            </a:r>
            <a:r>
              <a:rPr lang="fr-FR" sz="2000" dirty="0"/>
              <a:t>Une pointe de pénétrateur, en acier trempé,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de longueur 3 mm et de section circulaire, d´aire 1,000 mm 2 ± 0,015 </a:t>
            </a:r>
            <a:r>
              <a:rPr lang="fr-FR" sz="2000" dirty="0" smtClean="0"/>
              <a:t>mm²</a:t>
            </a:r>
          </a:p>
          <a:p>
            <a:pPr marL="0" indent="0">
              <a:spcBef>
                <a:spcPts val="0"/>
              </a:spcBef>
              <a:buNone/>
            </a:pPr>
            <a:endParaRPr lang="fr-FR" sz="2000" dirty="0"/>
          </a:p>
          <a:p>
            <a:pPr marL="0" indent="0">
              <a:spcBef>
                <a:spcPts val="0"/>
              </a:spcBef>
              <a:buNone/>
            </a:pPr>
            <a:r>
              <a:rPr lang="fr-FR" altLang="fr-FR" sz="2000" dirty="0"/>
              <a:t>		- </a:t>
            </a:r>
            <a:r>
              <a:rPr lang="fr-FR" sz="2000" dirty="0"/>
              <a:t>Un micromètre à cadran étalonné,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pour mesurer à 0,01 mm près la pénétration de la pointe du pénétrateur dans l´éprouvette</a:t>
            </a:r>
            <a:r>
              <a:rPr lang="fr-FR" sz="2000" dirty="0" smtClean="0"/>
              <a:t>.</a:t>
            </a:r>
          </a:p>
          <a:p>
            <a:pPr marL="0" indent="0">
              <a:spcBef>
                <a:spcPts val="0"/>
              </a:spcBef>
              <a:buNone/>
            </a:pPr>
            <a:endParaRPr lang="fr-FR" sz="20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/>
              <a:t> 		- Un plateau porte-poids, fixé à la tige et des poids appropriés, tels que la poussée totale appliquée à l´éprouvette puisse être ajustée </a:t>
            </a:r>
            <a:r>
              <a:rPr lang="fr-FR" sz="2000" dirty="0" smtClean="0"/>
              <a:t>à :</a:t>
            </a:r>
          </a:p>
          <a:p>
            <a:pPr marL="0" indent="0">
              <a:spcBef>
                <a:spcPts val="0"/>
              </a:spcBef>
              <a:buNone/>
            </a:pPr>
            <a:endParaRPr lang="fr-FR" altLang="fr-FR" sz="2000" dirty="0"/>
          </a:p>
          <a:p>
            <a:pPr marL="0" indent="0" algn="ctr">
              <a:spcBef>
                <a:spcPts val="0"/>
              </a:spcBef>
              <a:buNone/>
            </a:pPr>
            <a:r>
              <a:rPr lang="fr-FR" altLang="fr-FR" sz="2000" i="1" dirty="0" smtClean="0"/>
              <a:t> méthode </a:t>
            </a:r>
            <a:r>
              <a:rPr lang="fr-FR" altLang="fr-FR" sz="2000" i="1" dirty="0"/>
              <a:t>A50 : charge 10 N et vitesse de chauffe 50°C / 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altLang="fr-FR" sz="2000" i="1" dirty="0" smtClean="0"/>
              <a:t>méthode </a:t>
            </a:r>
            <a:r>
              <a:rPr lang="fr-FR" altLang="fr-FR" sz="2000" i="1" dirty="0"/>
              <a:t>B50: charge  50 N et vitesse de chauffe 50°C / 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altLang="fr-FR" sz="2000" i="1" dirty="0" smtClean="0"/>
              <a:t>méthode  </a:t>
            </a:r>
            <a:r>
              <a:rPr lang="fr-FR" altLang="fr-FR" sz="2000" i="1" dirty="0"/>
              <a:t>A120: charge 10 N et vitesse de chauffe 120°C / H</a:t>
            </a:r>
          </a:p>
          <a:p>
            <a:pPr marL="0" indent="0" algn="ctr">
              <a:spcBef>
                <a:spcPts val="0"/>
              </a:spcBef>
              <a:buNone/>
            </a:pPr>
            <a:r>
              <a:rPr lang="fr-FR" altLang="fr-FR" sz="2000" i="1" dirty="0" smtClean="0"/>
              <a:t>méthode  </a:t>
            </a:r>
            <a:r>
              <a:rPr lang="fr-FR" altLang="fr-FR" sz="2000" i="1" dirty="0"/>
              <a:t>B120: charge 50N et vitesse de chauffe  120°C / H</a:t>
            </a:r>
            <a:endParaRPr lang="fr-FR" altLang="fr-FR" sz="2000" dirty="0"/>
          </a:p>
        </p:txBody>
      </p:sp>
      <p:sp>
        <p:nvSpPr>
          <p:cNvPr id="12" name="Rectangle 11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Sous-titre 2"/>
          <p:cNvSpPr txBox="1">
            <a:spLocks/>
          </p:cNvSpPr>
          <p:nvPr/>
        </p:nvSpPr>
        <p:spPr>
          <a:xfrm rot="16200000">
            <a:off x="-2172618" y="2898993"/>
            <a:ext cx="626225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4" name="Imag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15" name="ZoneTexte 14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4326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4. Données extraites</a:t>
            </a:r>
            <a:endParaRPr lang="fr-FR" sz="4800" dirty="0"/>
          </a:p>
        </p:txBody>
      </p:sp>
      <p:sp>
        <p:nvSpPr>
          <p:cNvPr id="8" name="Espace réservé du numéro de diapositive 7"/>
          <p:cNvSpPr txBox="1">
            <a:spLocks/>
          </p:cNvSpPr>
          <p:nvPr/>
        </p:nvSpPr>
        <p:spPr>
          <a:xfrm>
            <a:off x="11710556" y="6487373"/>
            <a:ext cx="4814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8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2" name="Rectangle 3"/>
          <p:cNvSpPr txBox="1">
            <a:spLocks noChangeArrowheads="1"/>
          </p:cNvSpPr>
          <p:nvPr/>
        </p:nvSpPr>
        <p:spPr>
          <a:xfrm>
            <a:off x="1172585" y="1722286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endParaRPr lang="fr-FR" sz="1600" b="1" dirty="0" smtClean="0"/>
          </a:p>
        </p:txBody>
      </p:sp>
      <p:sp>
        <p:nvSpPr>
          <p:cNvPr id="4" name="Rectangle 3"/>
          <p:cNvSpPr/>
          <p:nvPr/>
        </p:nvSpPr>
        <p:spPr>
          <a:xfrm>
            <a:off x="1107750" y="2057588"/>
            <a:ext cx="997438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altLang="fr-FR" sz="2000" dirty="0" smtClean="0"/>
              <a:t>&gt;  Température </a:t>
            </a:r>
            <a:r>
              <a:rPr lang="fr-FR" altLang="fr-FR" sz="2000" dirty="0"/>
              <a:t>de ramollissement sous charge ( Température Vicat).</a:t>
            </a:r>
          </a:p>
          <a:p>
            <a:endParaRPr lang="fr-FR" altLang="fr-FR" sz="2000" dirty="0"/>
          </a:p>
          <a:p>
            <a:r>
              <a:rPr lang="fr-FR" altLang="fr-FR" sz="2000" dirty="0" smtClean="0"/>
              <a:t>&gt;  Température </a:t>
            </a:r>
            <a:r>
              <a:rPr lang="fr-FR" altLang="fr-FR" sz="2000" dirty="0"/>
              <a:t>de démoulage ( supporte l’éjection) : Température Vicat - 20°C </a:t>
            </a:r>
          </a:p>
          <a:p>
            <a:endParaRPr lang="fr-FR" altLang="fr-FR" sz="2000" dirty="0"/>
          </a:p>
          <a:p>
            <a:r>
              <a:rPr lang="fr-FR" altLang="fr-FR" sz="2000" dirty="0" smtClean="0"/>
              <a:t>&gt;  Caractérisation</a:t>
            </a:r>
            <a:r>
              <a:rPr lang="fr-FR" altLang="fr-FR" sz="2000" dirty="0"/>
              <a:t>, homologation, développement…</a:t>
            </a:r>
          </a:p>
          <a:p>
            <a:endParaRPr lang="fr-FR" altLang="fr-FR" sz="2000" dirty="0"/>
          </a:p>
          <a:p>
            <a:r>
              <a:rPr lang="fr-FR" altLang="fr-FR" sz="2000" dirty="0" smtClean="0"/>
              <a:t>&gt;  Donne </a:t>
            </a:r>
            <a:r>
              <a:rPr lang="fr-FR" altLang="fr-FR" sz="2000" dirty="0"/>
              <a:t>une idée de la résistance à la chaleur.</a:t>
            </a:r>
          </a:p>
        </p:txBody>
      </p:sp>
      <p:sp>
        <p:nvSpPr>
          <p:cNvPr id="13" name="Rectangle 12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Sous-titre 2"/>
          <p:cNvSpPr txBox="1">
            <a:spLocks/>
          </p:cNvSpPr>
          <p:nvPr/>
        </p:nvSpPr>
        <p:spPr>
          <a:xfrm rot="16200000">
            <a:off x="-2172618" y="2898993"/>
            <a:ext cx="6262258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10" name="ZoneTexte 9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19438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-1057" y="777650"/>
            <a:ext cx="12192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800" dirty="0" smtClean="0"/>
              <a:t>			5. Interrelation</a:t>
            </a:r>
            <a:endParaRPr lang="fr-FR" sz="4800" dirty="0"/>
          </a:p>
        </p:txBody>
      </p:sp>
      <p:sp>
        <p:nvSpPr>
          <p:cNvPr id="8" name="Espace réservé du numéro de diapositive 7"/>
          <p:cNvSpPr txBox="1">
            <a:spLocks/>
          </p:cNvSpPr>
          <p:nvPr/>
        </p:nvSpPr>
        <p:spPr>
          <a:xfrm>
            <a:off x="11720946" y="6487373"/>
            <a:ext cx="4710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fr-FR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dirty="0" smtClean="0">
                <a:solidFill>
                  <a:schemeClr val="tx1"/>
                </a:solidFill>
              </a:rPr>
              <a:t>9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1172584" y="1937787"/>
            <a:ext cx="10670936" cy="45508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altLang="fr-FR" sz="2000" dirty="0"/>
          </a:p>
          <a:p>
            <a:pPr marL="0" indent="0" algn="just">
              <a:spcBef>
                <a:spcPts val="0"/>
              </a:spcBef>
              <a:buNone/>
            </a:pPr>
            <a:endParaRPr lang="fr-FR" sz="1600" dirty="0" smtClean="0"/>
          </a:p>
        </p:txBody>
      </p:sp>
      <p:sp>
        <p:nvSpPr>
          <p:cNvPr id="11" name="Rectangle 10"/>
          <p:cNvSpPr/>
          <p:nvPr/>
        </p:nvSpPr>
        <p:spPr>
          <a:xfrm>
            <a:off x="0" y="377371"/>
            <a:ext cx="12192000" cy="215959"/>
          </a:xfrm>
          <a:prstGeom prst="rect">
            <a:avLst/>
          </a:prstGeom>
          <a:solidFill>
            <a:srgbClr val="10069F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Sous-titre 2"/>
          <p:cNvSpPr txBox="1">
            <a:spLocks/>
          </p:cNvSpPr>
          <p:nvPr/>
        </p:nvSpPr>
        <p:spPr>
          <a:xfrm rot="16200000">
            <a:off x="-2193400" y="2878211"/>
            <a:ext cx="6303821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3200" b="1" dirty="0" smtClean="0">
                <a:solidFill>
                  <a:schemeClr val="bg1">
                    <a:lumMod val="65000"/>
                  </a:schemeClr>
                </a:solidFill>
              </a:rPr>
              <a:t>VICAT</a:t>
            </a:r>
            <a:endParaRPr lang="fr-FR" sz="3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810750" y="8227"/>
            <a:ext cx="2381250" cy="1238250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1110479" y="2893848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90000"/>
              </a:lnSpc>
            </a:pPr>
            <a:r>
              <a:rPr lang="fr-FR" altLang="fr-FR" sz="2000" dirty="0" smtClean="0"/>
              <a:t>&gt;  HDT </a:t>
            </a:r>
            <a:r>
              <a:rPr lang="fr-FR" altLang="fr-FR" sz="2000" dirty="0"/>
              <a:t>( </a:t>
            </a:r>
            <a:r>
              <a:rPr lang="fr-FR" altLang="fr-FR" sz="2000" dirty="0" err="1"/>
              <a:t>Heat</a:t>
            </a:r>
            <a:r>
              <a:rPr lang="fr-FR" altLang="fr-FR" sz="2000" dirty="0"/>
              <a:t> </a:t>
            </a:r>
            <a:r>
              <a:rPr lang="fr-FR" altLang="fr-FR" sz="2000" dirty="0" err="1" smtClean="0"/>
              <a:t>DeflectionTempérature</a:t>
            </a:r>
            <a:r>
              <a:rPr lang="fr-FR" altLang="fr-FR" sz="2000" dirty="0" smtClean="0"/>
              <a:t> </a:t>
            </a:r>
            <a:r>
              <a:rPr lang="fr-FR" altLang="fr-FR" sz="2000" dirty="0"/>
              <a:t>)</a:t>
            </a:r>
          </a:p>
          <a:p>
            <a:pPr>
              <a:lnSpc>
                <a:spcPct val="90000"/>
              </a:lnSpc>
            </a:pPr>
            <a:endParaRPr lang="fr-FR" altLang="fr-FR" sz="2000" u="sng" dirty="0"/>
          </a:p>
          <a:p>
            <a:pPr>
              <a:lnSpc>
                <a:spcPct val="90000"/>
              </a:lnSpc>
              <a:buFontTx/>
              <a:buNone/>
            </a:pPr>
            <a:r>
              <a:rPr lang="fr-FR" altLang="fr-FR" sz="2000" dirty="0" smtClean="0"/>
              <a:t>Mesure </a:t>
            </a:r>
            <a:r>
              <a:rPr lang="fr-FR" altLang="fr-FR" sz="2000" dirty="0"/>
              <a:t>de la température de fléchissement sous charge</a:t>
            </a:r>
            <a:r>
              <a:rPr lang="fr-FR" altLang="fr-FR" sz="2000" dirty="0" smtClean="0"/>
              <a:t>.</a:t>
            </a:r>
          </a:p>
          <a:p>
            <a:pPr>
              <a:lnSpc>
                <a:spcPct val="90000"/>
              </a:lnSpc>
              <a:buFontTx/>
              <a:buNone/>
            </a:pPr>
            <a:endParaRPr lang="fr-FR" altLang="fr-FR" sz="2000" dirty="0"/>
          </a:p>
          <a:p>
            <a:pPr>
              <a:lnSpc>
                <a:spcPct val="90000"/>
              </a:lnSpc>
              <a:buFontTx/>
              <a:buNone/>
            </a:pPr>
            <a:r>
              <a:rPr lang="fr-FR" altLang="fr-FR" sz="2000" dirty="0" smtClean="0"/>
              <a:t>On </a:t>
            </a:r>
            <a:r>
              <a:rPr lang="fr-FR" altLang="fr-FR" sz="2000" dirty="0"/>
              <a:t>détermine la température à partir de laquelle des </a:t>
            </a:r>
            <a:r>
              <a:rPr lang="fr-FR" altLang="fr-FR" sz="2000" dirty="0" smtClean="0"/>
              <a:t>éprouvettes soumises </a:t>
            </a:r>
            <a:r>
              <a:rPr lang="fr-FR" altLang="fr-FR" sz="2000" dirty="0"/>
              <a:t>à l’action </a:t>
            </a:r>
            <a:r>
              <a:rPr lang="fr-FR" altLang="fr-FR" sz="2000" dirty="0" err="1" smtClean="0"/>
              <a:t>fléchissante</a:t>
            </a:r>
            <a:r>
              <a:rPr lang="fr-FR" altLang="fr-FR" sz="2000" dirty="0" smtClean="0"/>
              <a:t> </a:t>
            </a:r>
            <a:r>
              <a:rPr lang="fr-FR" altLang="fr-FR" sz="2000" dirty="0"/>
              <a:t>de certaines charges </a:t>
            </a:r>
            <a:r>
              <a:rPr lang="fr-FR" altLang="fr-FR" sz="2000" dirty="0" smtClean="0"/>
              <a:t>données subissent </a:t>
            </a:r>
            <a:r>
              <a:rPr lang="fr-FR" altLang="fr-FR" sz="2000" dirty="0"/>
              <a:t>une déformation conventionnelle.</a:t>
            </a:r>
          </a:p>
        </p:txBody>
      </p:sp>
      <p:pic>
        <p:nvPicPr>
          <p:cNvPr id="1026" name="Picture 2" descr="Afficher l'image d'origin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620" t="3898" r="1957" b="9677"/>
          <a:stretch/>
        </p:blipFill>
        <p:spPr bwMode="auto">
          <a:xfrm>
            <a:off x="7434942" y="2439905"/>
            <a:ext cx="4180115" cy="25927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ZoneTexte 13"/>
          <p:cNvSpPr txBox="1"/>
          <p:nvPr/>
        </p:nvSpPr>
        <p:spPr>
          <a:xfrm>
            <a:off x="8049488" y="6290334"/>
            <a:ext cx="4142512" cy="800219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 smtClean="0">
                <a:solidFill>
                  <a:srgbClr val="10069F"/>
                </a:solidFill>
              </a:rPr>
              <a:t>Antoine </a:t>
            </a:r>
            <a:r>
              <a:rPr lang="fr-FR" sz="2000" b="1" dirty="0" err="1" smtClean="0">
                <a:solidFill>
                  <a:srgbClr val="10069F"/>
                </a:solidFill>
              </a:rPr>
              <a:t>Aubret</a:t>
            </a:r>
            <a:r>
              <a:rPr lang="fr-FR" sz="2000" b="1" dirty="0" smtClean="0">
                <a:solidFill>
                  <a:srgbClr val="10069F"/>
                </a:solidFill>
              </a:rPr>
              <a:t>– Mickael Gipon </a:t>
            </a:r>
          </a:p>
          <a:p>
            <a:pPr algn="ctr"/>
            <a:endParaRPr lang="fr-FR" sz="600" b="1" dirty="0" smtClean="0">
              <a:solidFill>
                <a:srgbClr val="10069F"/>
              </a:solidFill>
            </a:endParaRPr>
          </a:p>
          <a:p>
            <a:pPr algn="ctr"/>
            <a:endParaRPr lang="fr-FR" sz="2000" b="1" dirty="0" smtClean="0">
              <a:solidFill>
                <a:srgbClr val="10069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76040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541</Words>
  <Application>Microsoft Office PowerPoint</Application>
  <PresentationFormat>Personnalisé</PresentationFormat>
  <Paragraphs>186</Paragraphs>
  <Slides>13</Slides>
  <Notes>5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Thème Office</vt:lpstr>
      <vt:lpstr>Vicat  test de ramollissement sous charge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Lexique </vt:lpstr>
      <vt:lpstr>Diapositive 13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biodégradation</dc:title>
  <dc:creator>Antoine</dc:creator>
  <cp:lastModifiedBy>Mickaël</cp:lastModifiedBy>
  <cp:revision>47</cp:revision>
  <dcterms:created xsi:type="dcterms:W3CDTF">2015-12-07T19:50:37Z</dcterms:created>
  <dcterms:modified xsi:type="dcterms:W3CDTF">2016-06-26T14:59:52Z</dcterms:modified>
</cp:coreProperties>
</file>