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256" r:id="rId2"/>
    <p:sldId id="270" r:id="rId3"/>
    <p:sldId id="257" r:id="rId4"/>
    <p:sldId id="271" r:id="rId5"/>
    <p:sldId id="258" r:id="rId6"/>
    <p:sldId id="269" r:id="rId7"/>
    <p:sldId id="259" r:id="rId8"/>
    <p:sldId id="273" r:id="rId9"/>
    <p:sldId id="260" r:id="rId10"/>
    <p:sldId id="261" r:id="rId11"/>
    <p:sldId id="262" r:id="rId12"/>
    <p:sldId id="263" r:id="rId13"/>
    <p:sldId id="264" r:id="rId14"/>
    <p:sldId id="265" r:id="rId15"/>
    <p:sldId id="272" r:id="rId16"/>
    <p:sldId id="266" r:id="rId17"/>
  </p:sldIdLst>
  <p:sldSz cx="12190413" cy="6859588"/>
  <p:notesSz cx="6858000" cy="9144000"/>
  <p:defaultTextStyle>
    <a:defPPr>
      <a:defRPr lang="fr-FR"/>
    </a:defPPr>
    <a:lvl1pPr marL="0" algn="l" defTabSz="1172261" rtl="0" eaLnBrk="1" latinLnBrk="0" hangingPunct="1">
      <a:defRPr sz="2300" kern="1200">
        <a:solidFill>
          <a:schemeClr val="tx1"/>
        </a:solidFill>
        <a:latin typeface="+mn-lt"/>
        <a:ea typeface="+mn-ea"/>
        <a:cs typeface="+mn-cs"/>
      </a:defRPr>
    </a:lvl1pPr>
    <a:lvl2pPr marL="586130" algn="l" defTabSz="1172261" rtl="0" eaLnBrk="1" latinLnBrk="0" hangingPunct="1">
      <a:defRPr sz="2300" kern="1200">
        <a:solidFill>
          <a:schemeClr val="tx1"/>
        </a:solidFill>
        <a:latin typeface="+mn-lt"/>
        <a:ea typeface="+mn-ea"/>
        <a:cs typeface="+mn-cs"/>
      </a:defRPr>
    </a:lvl2pPr>
    <a:lvl3pPr marL="1172261" algn="l" defTabSz="1172261" rtl="0" eaLnBrk="1" latinLnBrk="0" hangingPunct="1">
      <a:defRPr sz="2300" kern="1200">
        <a:solidFill>
          <a:schemeClr val="tx1"/>
        </a:solidFill>
        <a:latin typeface="+mn-lt"/>
        <a:ea typeface="+mn-ea"/>
        <a:cs typeface="+mn-cs"/>
      </a:defRPr>
    </a:lvl3pPr>
    <a:lvl4pPr marL="1758391" algn="l" defTabSz="1172261" rtl="0" eaLnBrk="1" latinLnBrk="0" hangingPunct="1">
      <a:defRPr sz="2300" kern="1200">
        <a:solidFill>
          <a:schemeClr val="tx1"/>
        </a:solidFill>
        <a:latin typeface="+mn-lt"/>
        <a:ea typeface="+mn-ea"/>
        <a:cs typeface="+mn-cs"/>
      </a:defRPr>
    </a:lvl4pPr>
    <a:lvl5pPr marL="2344522" algn="l" defTabSz="1172261" rtl="0" eaLnBrk="1" latinLnBrk="0" hangingPunct="1">
      <a:defRPr sz="2300" kern="1200">
        <a:solidFill>
          <a:schemeClr val="tx1"/>
        </a:solidFill>
        <a:latin typeface="+mn-lt"/>
        <a:ea typeface="+mn-ea"/>
        <a:cs typeface="+mn-cs"/>
      </a:defRPr>
    </a:lvl5pPr>
    <a:lvl6pPr marL="2930652" algn="l" defTabSz="1172261" rtl="0" eaLnBrk="1" latinLnBrk="0" hangingPunct="1">
      <a:defRPr sz="2300" kern="1200">
        <a:solidFill>
          <a:schemeClr val="tx1"/>
        </a:solidFill>
        <a:latin typeface="+mn-lt"/>
        <a:ea typeface="+mn-ea"/>
        <a:cs typeface="+mn-cs"/>
      </a:defRPr>
    </a:lvl6pPr>
    <a:lvl7pPr marL="3516782" algn="l" defTabSz="1172261" rtl="0" eaLnBrk="1" latinLnBrk="0" hangingPunct="1">
      <a:defRPr sz="2300" kern="1200">
        <a:solidFill>
          <a:schemeClr val="tx1"/>
        </a:solidFill>
        <a:latin typeface="+mn-lt"/>
        <a:ea typeface="+mn-ea"/>
        <a:cs typeface="+mn-cs"/>
      </a:defRPr>
    </a:lvl7pPr>
    <a:lvl8pPr marL="4102913" algn="l" defTabSz="1172261" rtl="0" eaLnBrk="1" latinLnBrk="0" hangingPunct="1">
      <a:defRPr sz="2300" kern="1200">
        <a:solidFill>
          <a:schemeClr val="tx1"/>
        </a:solidFill>
        <a:latin typeface="+mn-lt"/>
        <a:ea typeface="+mn-ea"/>
        <a:cs typeface="+mn-cs"/>
      </a:defRPr>
    </a:lvl8pPr>
    <a:lvl9pPr marL="4689043" algn="l" defTabSz="1172261" rtl="0" eaLnBrk="1" latinLnBrk="0" hangingPunct="1">
      <a:defRPr sz="2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clrMru>
    <a:srgbClr val="E3D4F8"/>
    <a:srgbClr val="222432"/>
    <a:srgbClr val="FFFF00"/>
    <a:srgbClr val="FF3300"/>
    <a:srgbClr val="EFFFFF"/>
    <a:srgbClr val="CCFFFF"/>
    <a:srgbClr val="FFFFCC"/>
    <a:srgbClr val="6666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snapToGrid="0">
      <p:cViewPr>
        <p:scale>
          <a:sx n="66" d="100"/>
          <a:sy n="66" d="100"/>
        </p:scale>
        <p:origin x="-762" y="-42"/>
      </p:cViewPr>
      <p:guideLst>
        <p:guide orient="horz" pos="2161"/>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1200">
                <a:latin typeface="Times New Roman" pitchFamily="18" charset="0"/>
              </a:defRPr>
            </a:lvl1pPr>
          </a:lstStyle>
          <a:p>
            <a:endParaRPr lang="fr-FR" altLang="fr-FR" dirty="0"/>
          </a:p>
        </p:txBody>
      </p:sp>
      <p:sp>
        <p:nvSpPr>
          <p:cNvPr id="409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fontAlgn="base">
              <a:spcBef>
                <a:spcPct val="0"/>
              </a:spcBef>
              <a:spcAft>
                <a:spcPct val="0"/>
              </a:spcAft>
              <a:defRPr sz="1200">
                <a:latin typeface="Times New Roman" pitchFamily="18" charset="0"/>
              </a:defRPr>
            </a:lvl1pPr>
          </a:lstStyle>
          <a:p>
            <a:endParaRPr lang="fr-FR" altLang="fr-FR" dirty="0"/>
          </a:p>
        </p:txBody>
      </p:sp>
      <p:sp>
        <p:nvSpPr>
          <p:cNvPr id="410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fontAlgn="base">
              <a:spcBef>
                <a:spcPct val="0"/>
              </a:spcBef>
              <a:spcAft>
                <a:spcPct val="0"/>
              </a:spcAft>
              <a:defRPr sz="1200">
                <a:latin typeface="Times New Roman" pitchFamily="18" charset="0"/>
              </a:defRPr>
            </a:lvl1pPr>
          </a:lstStyle>
          <a:p>
            <a:endParaRPr lang="fr-FR" altLang="fr-FR" dirty="0"/>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fontAlgn="base">
              <a:spcBef>
                <a:spcPct val="0"/>
              </a:spcBef>
              <a:spcAft>
                <a:spcPct val="0"/>
              </a:spcAft>
              <a:defRPr sz="1200">
                <a:latin typeface="Times New Roman" pitchFamily="18" charset="0"/>
              </a:defRPr>
            </a:lvl1pPr>
          </a:lstStyle>
          <a:p>
            <a:fld id="{47D21731-2430-44C9-9486-FF2C96D7CDE1}" type="slidenum">
              <a:rPr lang="fr-FR" altLang="fr-FR"/>
              <a:pPr/>
              <a:t>‹N°›</a:t>
            </a:fld>
            <a:endParaRPr lang="fr-FR" altLang="fr-FR" dirty="0"/>
          </a:p>
        </p:txBody>
      </p:sp>
    </p:spTree>
    <p:extLst>
      <p:ext uri="{BB962C8B-B14F-4D97-AF65-F5344CB8AC3E}">
        <p14:creationId xmlns="" xmlns:p14="http://schemas.microsoft.com/office/powerpoint/2010/main" val="2660701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1200">
                <a:latin typeface="Arial" charset="0"/>
              </a:defRPr>
            </a:lvl1pPr>
          </a:lstStyle>
          <a:p>
            <a:endParaRPr lang="fr-FR" altLang="fr-FR" dirty="0"/>
          </a:p>
        </p:txBody>
      </p:sp>
      <p:sp>
        <p:nvSpPr>
          <p:cNvPr id="245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fontAlgn="base">
              <a:spcBef>
                <a:spcPct val="0"/>
              </a:spcBef>
              <a:spcAft>
                <a:spcPct val="0"/>
              </a:spcAft>
              <a:defRPr sz="1200">
                <a:latin typeface="Arial" charset="0"/>
              </a:defRPr>
            </a:lvl1pPr>
          </a:lstStyle>
          <a:p>
            <a:endParaRPr lang="fr-FR" altLang="fr-FR" dirty="0"/>
          </a:p>
        </p:txBody>
      </p:sp>
      <p:sp>
        <p:nvSpPr>
          <p:cNvPr id="24580" name="Rectangle 4"/>
          <p:cNvSpPr>
            <a:spLocks noGrp="1" noRot="1" noChangeAspect="1" noChangeArrowheads="1" noTextEdit="1"/>
          </p:cNvSpPr>
          <p:nvPr>
            <p:ph type="sldImg" idx="2"/>
          </p:nvPr>
        </p:nvSpPr>
        <p:spPr bwMode="auto">
          <a:xfrm>
            <a:off x="382588" y="685800"/>
            <a:ext cx="6092825"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fontAlgn="base">
              <a:spcBef>
                <a:spcPct val="0"/>
              </a:spcBef>
              <a:spcAft>
                <a:spcPct val="0"/>
              </a:spcAft>
              <a:defRPr sz="1200">
                <a:latin typeface="Arial" charset="0"/>
              </a:defRPr>
            </a:lvl1pPr>
          </a:lstStyle>
          <a:p>
            <a:endParaRPr lang="fr-FR" altLang="fr-FR" dirty="0"/>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fontAlgn="base">
              <a:spcBef>
                <a:spcPct val="0"/>
              </a:spcBef>
              <a:spcAft>
                <a:spcPct val="0"/>
              </a:spcAft>
              <a:defRPr sz="1200">
                <a:latin typeface="Arial" charset="0"/>
              </a:defRPr>
            </a:lvl1pPr>
          </a:lstStyle>
          <a:p>
            <a:fld id="{7A9054A7-1D34-41A9-8561-93D0AB612D02}" type="slidenum">
              <a:rPr lang="fr-FR" altLang="fr-FR"/>
              <a:pPr/>
              <a:t>‹N°›</a:t>
            </a:fld>
            <a:endParaRPr lang="fr-FR" altLang="fr-FR" dirty="0"/>
          </a:p>
        </p:txBody>
      </p:sp>
    </p:spTree>
    <p:extLst>
      <p:ext uri="{BB962C8B-B14F-4D97-AF65-F5344CB8AC3E}">
        <p14:creationId xmlns="" xmlns:p14="http://schemas.microsoft.com/office/powerpoint/2010/main" val="20704067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500" kern="1200">
        <a:solidFill>
          <a:schemeClr val="tx1"/>
        </a:solidFill>
        <a:latin typeface="Arial" charset="0"/>
        <a:ea typeface="+mn-ea"/>
        <a:cs typeface="+mn-cs"/>
      </a:defRPr>
    </a:lvl1pPr>
    <a:lvl2pPr marL="586130" algn="l" rtl="0" fontAlgn="base">
      <a:spcBef>
        <a:spcPct val="30000"/>
      </a:spcBef>
      <a:spcAft>
        <a:spcPct val="0"/>
      </a:spcAft>
      <a:defRPr sz="1500" kern="1200">
        <a:solidFill>
          <a:schemeClr val="tx1"/>
        </a:solidFill>
        <a:latin typeface="Arial" charset="0"/>
        <a:ea typeface="+mn-ea"/>
        <a:cs typeface="+mn-cs"/>
      </a:defRPr>
    </a:lvl2pPr>
    <a:lvl3pPr marL="1172261" algn="l" rtl="0" fontAlgn="base">
      <a:spcBef>
        <a:spcPct val="30000"/>
      </a:spcBef>
      <a:spcAft>
        <a:spcPct val="0"/>
      </a:spcAft>
      <a:defRPr sz="1500" kern="1200">
        <a:solidFill>
          <a:schemeClr val="tx1"/>
        </a:solidFill>
        <a:latin typeface="Arial" charset="0"/>
        <a:ea typeface="+mn-ea"/>
        <a:cs typeface="+mn-cs"/>
      </a:defRPr>
    </a:lvl3pPr>
    <a:lvl4pPr marL="1758391" algn="l" rtl="0" fontAlgn="base">
      <a:spcBef>
        <a:spcPct val="30000"/>
      </a:spcBef>
      <a:spcAft>
        <a:spcPct val="0"/>
      </a:spcAft>
      <a:defRPr sz="1500" kern="1200">
        <a:solidFill>
          <a:schemeClr val="tx1"/>
        </a:solidFill>
        <a:latin typeface="Arial" charset="0"/>
        <a:ea typeface="+mn-ea"/>
        <a:cs typeface="+mn-cs"/>
      </a:defRPr>
    </a:lvl4pPr>
    <a:lvl5pPr marL="2344522" algn="l" rtl="0" fontAlgn="base">
      <a:spcBef>
        <a:spcPct val="30000"/>
      </a:spcBef>
      <a:spcAft>
        <a:spcPct val="0"/>
      </a:spcAft>
      <a:defRPr sz="1500" kern="1200">
        <a:solidFill>
          <a:schemeClr val="tx1"/>
        </a:solidFill>
        <a:latin typeface="Arial" charset="0"/>
        <a:ea typeface="+mn-ea"/>
        <a:cs typeface="+mn-cs"/>
      </a:defRPr>
    </a:lvl5pPr>
    <a:lvl6pPr marL="2930652" algn="l" defTabSz="1172261" rtl="0" eaLnBrk="1" latinLnBrk="0" hangingPunct="1">
      <a:defRPr sz="1500" kern="1200">
        <a:solidFill>
          <a:schemeClr val="tx1"/>
        </a:solidFill>
        <a:latin typeface="+mn-lt"/>
        <a:ea typeface="+mn-ea"/>
        <a:cs typeface="+mn-cs"/>
      </a:defRPr>
    </a:lvl6pPr>
    <a:lvl7pPr marL="3516782" algn="l" defTabSz="1172261" rtl="0" eaLnBrk="1" latinLnBrk="0" hangingPunct="1">
      <a:defRPr sz="1500" kern="1200">
        <a:solidFill>
          <a:schemeClr val="tx1"/>
        </a:solidFill>
        <a:latin typeface="+mn-lt"/>
        <a:ea typeface="+mn-ea"/>
        <a:cs typeface="+mn-cs"/>
      </a:defRPr>
    </a:lvl7pPr>
    <a:lvl8pPr marL="4102913" algn="l" defTabSz="1172261" rtl="0" eaLnBrk="1" latinLnBrk="0" hangingPunct="1">
      <a:defRPr sz="1500" kern="1200">
        <a:solidFill>
          <a:schemeClr val="tx1"/>
        </a:solidFill>
        <a:latin typeface="+mn-lt"/>
        <a:ea typeface="+mn-ea"/>
        <a:cs typeface="+mn-cs"/>
      </a:defRPr>
    </a:lvl8pPr>
    <a:lvl9pPr marL="4689043" algn="l" defTabSz="1172261"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fr.wikipedia.org/wiki/Agent_liant"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fr.wikipedia.org/wiki/Nujol"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2ABD08-21FB-44BF-8CEF-8A09A2B21BD9}" type="slidenum">
              <a:rPr lang="fr-FR" altLang="fr-FR"/>
              <a:pPr/>
              <a:t>1</a:t>
            </a:fld>
            <a:endParaRPr lang="fr-FR" altLang="fr-FR" dirty="0"/>
          </a:p>
        </p:txBody>
      </p:sp>
      <p:sp>
        <p:nvSpPr>
          <p:cNvPr id="25602" name="Rectangle 2"/>
          <p:cNvSpPr>
            <a:spLocks noGrp="1" noRot="1" noChangeAspect="1" noChangeArrowheads="1" noTextEdit="1"/>
          </p:cNvSpPr>
          <p:nvPr>
            <p:ph type="sldImg"/>
          </p:nvPr>
        </p:nvSpPr>
        <p:spPr>
          <a:xfrm>
            <a:off x="382588" y="685800"/>
            <a:ext cx="6092825" cy="3429000"/>
          </a:xfrm>
          <a:ln/>
        </p:spPr>
      </p:sp>
      <p:sp>
        <p:nvSpPr>
          <p:cNvPr id="25603" name="Rectangle 3"/>
          <p:cNvSpPr>
            <a:spLocks noGrp="1" noChangeArrowheads="1"/>
          </p:cNvSpPr>
          <p:nvPr>
            <p:ph type="body" idx="1"/>
          </p:nvPr>
        </p:nvSpPr>
        <p:spPr/>
        <p:txBody>
          <a:bodyPr/>
          <a:lstStyle/>
          <a:p>
            <a:endParaRPr lang="fr-FR" altLang="fr-FR" dirty="0"/>
          </a:p>
        </p:txBody>
      </p:sp>
    </p:spTree>
    <p:extLst>
      <p:ext uri="{BB962C8B-B14F-4D97-AF65-F5344CB8AC3E}">
        <p14:creationId xmlns="" xmlns:p14="http://schemas.microsoft.com/office/powerpoint/2010/main" val="30764120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214CE7-34DE-4074-BC26-CF878DC70701}" type="slidenum">
              <a:rPr lang="fr-FR" altLang="fr-FR"/>
              <a:pPr/>
              <a:t>12</a:t>
            </a:fld>
            <a:endParaRPr lang="fr-FR" altLang="fr-FR" dirty="0"/>
          </a:p>
        </p:txBody>
      </p:sp>
      <p:sp>
        <p:nvSpPr>
          <p:cNvPr id="34818" name="Rectangle 2"/>
          <p:cNvSpPr>
            <a:spLocks noGrp="1" noRot="1" noChangeAspect="1" noChangeArrowheads="1" noTextEdit="1"/>
          </p:cNvSpPr>
          <p:nvPr>
            <p:ph type="sldImg"/>
          </p:nvPr>
        </p:nvSpPr>
        <p:spPr>
          <a:xfrm>
            <a:off x="382588" y="685800"/>
            <a:ext cx="6092825" cy="3429000"/>
          </a:xfrm>
          <a:ln/>
        </p:spPr>
      </p:sp>
      <p:sp>
        <p:nvSpPr>
          <p:cNvPr id="34819" name="Rectangle 3"/>
          <p:cNvSpPr>
            <a:spLocks noGrp="1" noChangeArrowheads="1"/>
          </p:cNvSpPr>
          <p:nvPr>
            <p:ph type="body" idx="1"/>
          </p:nvPr>
        </p:nvSpPr>
        <p:spPr/>
        <p:txBody>
          <a:bodyPr/>
          <a:lstStyle/>
          <a:p>
            <a:endParaRPr lang="fr-FR" altLang="fr-FR" dirty="0"/>
          </a:p>
        </p:txBody>
      </p:sp>
    </p:spTree>
    <p:extLst>
      <p:ext uri="{BB962C8B-B14F-4D97-AF65-F5344CB8AC3E}">
        <p14:creationId xmlns="" xmlns:p14="http://schemas.microsoft.com/office/powerpoint/2010/main" val="321736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836510-756C-4711-8A3A-7A0A70AA65F8}" type="slidenum">
              <a:rPr lang="fr-FR" altLang="fr-FR"/>
              <a:pPr/>
              <a:t>13</a:t>
            </a:fld>
            <a:endParaRPr lang="fr-FR" altLang="fr-FR" dirty="0"/>
          </a:p>
        </p:txBody>
      </p:sp>
      <p:sp>
        <p:nvSpPr>
          <p:cNvPr id="35842" name="Rectangle 2"/>
          <p:cNvSpPr>
            <a:spLocks noGrp="1" noRot="1" noChangeAspect="1" noChangeArrowheads="1" noTextEdit="1"/>
          </p:cNvSpPr>
          <p:nvPr>
            <p:ph type="sldImg"/>
          </p:nvPr>
        </p:nvSpPr>
        <p:spPr>
          <a:xfrm>
            <a:off x="382588" y="685800"/>
            <a:ext cx="6092825" cy="3429000"/>
          </a:xfrm>
          <a:ln/>
        </p:spPr>
      </p:sp>
      <p:sp>
        <p:nvSpPr>
          <p:cNvPr id="35843" name="Rectangle 3"/>
          <p:cNvSpPr>
            <a:spLocks noGrp="1" noChangeArrowheads="1"/>
          </p:cNvSpPr>
          <p:nvPr>
            <p:ph type="body" idx="1"/>
          </p:nvPr>
        </p:nvSpPr>
        <p:spPr/>
        <p:txBody>
          <a:bodyPr/>
          <a:lstStyle/>
          <a:p>
            <a:endParaRPr lang="fr-FR" altLang="fr-FR" dirty="0"/>
          </a:p>
        </p:txBody>
      </p:sp>
    </p:spTree>
    <p:extLst>
      <p:ext uri="{BB962C8B-B14F-4D97-AF65-F5344CB8AC3E}">
        <p14:creationId xmlns="" xmlns:p14="http://schemas.microsoft.com/office/powerpoint/2010/main" val="2814052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8492BC-6584-4E2D-A14F-46135F132B76}" type="slidenum">
              <a:rPr lang="fr-FR" altLang="fr-FR"/>
              <a:pPr/>
              <a:t>14</a:t>
            </a:fld>
            <a:endParaRPr lang="fr-FR" altLang="fr-FR" dirty="0"/>
          </a:p>
        </p:txBody>
      </p:sp>
      <p:sp>
        <p:nvSpPr>
          <p:cNvPr id="36866" name="Rectangle 2"/>
          <p:cNvSpPr>
            <a:spLocks noGrp="1" noRot="1" noChangeAspect="1" noChangeArrowheads="1" noTextEdit="1"/>
          </p:cNvSpPr>
          <p:nvPr>
            <p:ph type="sldImg"/>
          </p:nvPr>
        </p:nvSpPr>
        <p:spPr>
          <a:xfrm>
            <a:off x="382588" y="685800"/>
            <a:ext cx="6092825" cy="3429000"/>
          </a:xfrm>
          <a:ln/>
        </p:spPr>
      </p:sp>
      <p:sp>
        <p:nvSpPr>
          <p:cNvPr id="36867" name="Rectangle 3"/>
          <p:cNvSpPr>
            <a:spLocks noGrp="1" noChangeArrowheads="1"/>
          </p:cNvSpPr>
          <p:nvPr>
            <p:ph type="body" idx="1"/>
          </p:nvPr>
        </p:nvSpPr>
        <p:spPr/>
        <p:txBody>
          <a:bodyPr/>
          <a:lstStyle/>
          <a:p>
            <a:endParaRPr lang="fr-FR" altLang="fr-FR" dirty="0"/>
          </a:p>
        </p:txBody>
      </p:sp>
    </p:spTree>
    <p:extLst>
      <p:ext uri="{BB962C8B-B14F-4D97-AF65-F5344CB8AC3E}">
        <p14:creationId xmlns="" xmlns:p14="http://schemas.microsoft.com/office/powerpoint/2010/main" val="4676446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DD7FD8-DEE1-4D3E-AE1F-C10031666A7A}" type="slidenum">
              <a:rPr lang="fr-FR" altLang="fr-FR"/>
              <a:pPr/>
              <a:t>16</a:t>
            </a:fld>
            <a:endParaRPr lang="fr-FR" altLang="fr-FR" dirty="0"/>
          </a:p>
        </p:txBody>
      </p:sp>
      <p:sp>
        <p:nvSpPr>
          <p:cNvPr id="37890" name="Rectangle 2"/>
          <p:cNvSpPr>
            <a:spLocks noGrp="1" noRot="1" noChangeAspect="1" noChangeArrowheads="1" noTextEdit="1"/>
          </p:cNvSpPr>
          <p:nvPr>
            <p:ph type="sldImg"/>
          </p:nvPr>
        </p:nvSpPr>
        <p:spPr>
          <a:xfrm>
            <a:off x="382588" y="685800"/>
            <a:ext cx="6092825" cy="3429000"/>
          </a:xfrm>
          <a:ln/>
        </p:spPr>
      </p:sp>
      <p:sp>
        <p:nvSpPr>
          <p:cNvPr id="37891" name="Rectangle 3"/>
          <p:cNvSpPr>
            <a:spLocks noGrp="1" noChangeArrowheads="1"/>
          </p:cNvSpPr>
          <p:nvPr>
            <p:ph type="body" idx="1"/>
          </p:nvPr>
        </p:nvSpPr>
        <p:spPr/>
        <p:txBody>
          <a:bodyPr/>
          <a:lstStyle/>
          <a:p>
            <a:endParaRPr lang="fr-FR" altLang="fr-FR" dirty="0"/>
          </a:p>
        </p:txBody>
      </p:sp>
    </p:spTree>
    <p:extLst>
      <p:ext uri="{BB962C8B-B14F-4D97-AF65-F5344CB8AC3E}">
        <p14:creationId xmlns="" xmlns:p14="http://schemas.microsoft.com/office/powerpoint/2010/main" val="1920737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41DEC0-C773-4EE3-BD2D-38D47DE377FB}" type="slidenum">
              <a:rPr lang="fr-FR" altLang="fr-FR"/>
              <a:pPr/>
              <a:t>2</a:t>
            </a:fld>
            <a:endParaRPr lang="fr-FR" altLang="fr-FR" dirty="0"/>
          </a:p>
        </p:txBody>
      </p:sp>
      <p:sp>
        <p:nvSpPr>
          <p:cNvPr id="118786" name="Rectangle 2"/>
          <p:cNvSpPr>
            <a:spLocks noGrp="1" noRot="1" noChangeAspect="1" noChangeArrowheads="1" noTextEdit="1"/>
          </p:cNvSpPr>
          <p:nvPr>
            <p:ph type="sldImg"/>
          </p:nvPr>
        </p:nvSpPr>
        <p:spPr>
          <a:xfrm>
            <a:off x="382588" y="685800"/>
            <a:ext cx="6092825" cy="3429000"/>
          </a:xfrm>
          <a:ln/>
        </p:spPr>
      </p:sp>
      <p:sp>
        <p:nvSpPr>
          <p:cNvPr id="118787" name="Rectangle 3"/>
          <p:cNvSpPr>
            <a:spLocks noGrp="1" noChangeArrowheads="1"/>
          </p:cNvSpPr>
          <p:nvPr>
            <p:ph type="body" idx="1"/>
          </p:nvPr>
        </p:nvSpPr>
        <p:spPr/>
        <p:txBody>
          <a:bodyPr/>
          <a:lstStyle/>
          <a:p>
            <a:endParaRPr lang="en-US" altLang="fr-FR" dirty="0"/>
          </a:p>
        </p:txBody>
      </p:sp>
    </p:spTree>
    <p:extLst>
      <p:ext uri="{BB962C8B-B14F-4D97-AF65-F5344CB8AC3E}">
        <p14:creationId xmlns="" xmlns:p14="http://schemas.microsoft.com/office/powerpoint/2010/main" val="1344517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FFA2B9-FAF9-4253-81C1-DD46D1CF1446}" type="slidenum">
              <a:rPr lang="fr-FR" altLang="fr-FR"/>
              <a:pPr/>
              <a:t>3</a:t>
            </a:fld>
            <a:endParaRPr lang="fr-FR" altLang="fr-FR" dirty="0"/>
          </a:p>
        </p:txBody>
      </p:sp>
      <p:sp>
        <p:nvSpPr>
          <p:cNvPr id="27650" name="Rectangle 2"/>
          <p:cNvSpPr>
            <a:spLocks noGrp="1" noRot="1" noChangeAspect="1" noChangeArrowheads="1" noTextEdit="1"/>
          </p:cNvSpPr>
          <p:nvPr>
            <p:ph type="sldImg"/>
          </p:nvPr>
        </p:nvSpPr>
        <p:spPr>
          <a:xfrm>
            <a:off x="382588" y="685800"/>
            <a:ext cx="6092825" cy="3429000"/>
          </a:xfrm>
          <a:ln/>
        </p:spPr>
      </p:sp>
      <p:sp>
        <p:nvSpPr>
          <p:cNvPr id="27651" name="Rectangle 3"/>
          <p:cNvSpPr>
            <a:spLocks noGrp="1" noChangeArrowheads="1"/>
          </p:cNvSpPr>
          <p:nvPr>
            <p:ph type="body" idx="1"/>
          </p:nvPr>
        </p:nvSpPr>
        <p:spPr/>
        <p:txBody>
          <a:bodyPr/>
          <a:lstStyle/>
          <a:p>
            <a:endParaRPr lang="fr-FR" altLang="fr-FR" dirty="0"/>
          </a:p>
        </p:txBody>
      </p:sp>
    </p:spTree>
    <p:extLst>
      <p:ext uri="{BB962C8B-B14F-4D97-AF65-F5344CB8AC3E}">
        <p14:creationId xmlns="" xmlns:p14="http://schemas.microsoft.com/office/powerpoint/2010/main" val="1942382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998D47-0F8B-45D4-A72A-73AF0392BED7}" type="slidenum">
              <a:rPr lang="fr-FR" altLang="fr-FR"/>
              <a:pPr/>
              <a:t>5</a:t>
            </a:fld>
            <a:endParaRPr lang="fr-FR" altLang="fr-FR" dirty="0"/>
          </a:p>
        </p:txBody>
      </p:sp>
      <p:sp>
        <p:nvSpPr>
          <p:cNvPr id="28674" name="Rectangle 2"/>
          <p:cNvSpPr>
            <a:spLocks noGrp="1" noRot="1" noChangeAspect="1" noChangeArrowheads="1" noTextEdit="1"/>
          </p:cNvSpPr>
          <p:nvPr>
            <p:ph type="sldImg"/>
          </p:nvPr>
        </p:nvSpPr>
        <p:spPr>
          <a:xfrm>
            <a:off x="382588" y="685800"/>
            <a:ext cx="6092825" cy="3429000"/>
          </a:xfrm>
          <a:ln/>
        </p:spPr>
      </p:sp>
      <p:sp>
        <p:nvSpPr>
          <p:cNvPr id="28675" name="Rectangle 3"/>
          <p:cNvSpPr>
            <a:spLocks noGrp="1" noChangeArrowheads="1"/>
          </p:cNvSpPr>
          <p:nvPr>
            <p:ph type="body" idx="1"/>
          </p:nvPr>
        </p:nvSpPr>
        <p:spPr/>
        <p:txBody>
          <a:bodyPr/>
          <a:lstStyle/>
          <a:p>
            <a:r>
              <a:rPr lang="fr-FR" sz="1500" b="0" i="0" kern="1200" dirty="0" smtClean="0">
                <a:solidFill>
                  <a:schemeClr val="tx1"/>
                </a:solidFill>
                <a:latin typeface="Arial" charset="0"/>
                <a:ea typeface="+mn-ea"/>
                <a:cs typeface="+mn-cs"/>
              </a:rPr>
              <a:t>Une autre technique consiste à disperser le solide dans une paraffine (le </a:t>
            </a:r>
            <a:r>
              <a:rPr lang="fr-FR" sz="1500" b="0" i="0" kern="1200" dirty="0" err="1" smtClean="0">
                <a:solidFill>
                  <a:schemeClr val="tx1"/>
                </a:solidFill>
                <a:latin typeface="Arial" charset="0"/>
                <a:ea typeface="+mn-ea"/>
                <a:cs typeface="+mn-cs"/>
              </a:rPr>
              <a:t>nujol</a:t>
            </a:r>
            <a:r>
              <a:rPr lang="fr-FR" sz="1500" b="0" i="0" kern="1200" dirty="0" smtClean="0">
                <a:solidFill>
                  <a:schemeClr val="tx1"/>
                </a:solidFill>
                <a:latin typeface="Arial" charset="0"/>
                <a:ea typeface="+mn-ea"/>
                <a:cs typeface="+mn-cs"/>
              </a:rPr>
              <a:t>) et à déposer la suspension sur une pastille de chlorure de sodium monocristallin (transparent jusqu'à 625 cm-1).  La première d'entre elles est de broyer l'échantillon avec </a:t>
            </a:r>
            <a:r>
              <a:rPr lang="fr-FR" sz="1500" b="0" i="0" kern="1200" dirty="0" err="1" smtClean="0">
                <a:solidFill>
                  <a:schemeClr val="tx1"/>
                </a:solidFill>
                <a:latin typeface="Arial" charset="0"/>
                <a:ea typeface="+mn-ea"/>
                <a:cs typeface="+mn-cs"/>
              </a:rPr>
              <a:t>un</a:t>
            </a:r>
            <a:r>
              <a:rPr lang="fr-FR" sz="1500" b="0" i="0" u="none" strike="noStrike" kern="1200" dirty="0" err="1" smtClean="0">
                <a:solidFill>
                  <a:schemeClr val="tx1"/>
                </a:solidFill>
                <a:latin typeface="Arial" charset="0"/>
                <a:ea typeface="+mn-ea"/>
                <a:cs typeface="+mn-cs"/>
                <a:hlinkClick r:id="rId3" tooltip="Agent liant"/>
              </a:rPr>
              <a:t>agent</a:t>
            </a:r>
            <a:r>
              <a:rPr lang="fr-FR" sz="1500" b="0" i="0" u="none" strike="noStrike" kern="1200" dirty="0" smtClean="0">
                <a:solidFill>
                  <a:schemeClr val="tx1"/>
                </a:solidFill>
                <a:latin typeface="Arial" charset="0"/>
                <a:ea typeface="+mn-ea"/>
                <a:cs typeface="+mn-cs"/>
                <a:hlinkClick r:id="rId3" tooltip="Agent liant"/>
              </a:rPr>
              <a:t> liant</a:t>
            </a:r>
            <a:r>
              <a:rPr lang="fr-FR" sz="1500" b="0" i="0" kern="1200" dirty="0" smtClean="0">
                <a:solidFill>
                  <a:schemeClr val="tx1"/>
                </a:solidFill>
                <a:latin typeface="Arial" charset="0"/>
                <a:ea typeface="+mn-ea"/>
                <a:cs typeface="+mn-cs"/>
              </a:rPr>
              <a:t> (souvent du </a:t>
            </a:r>
            <a:r>
              <a:rPr lang="fr-FR" sz="1500" b="0" i="0" u="none" strike="noStrike" kern="1200" dirty="0" err="1" smtClean="0">
                <a:solidFill>
                  <a:schemeClr val="tx1"/>
                </a:solidFill>
                <a:latin typeface="Arial" charset="0"/>
                <a:ea typeface="+mn-ea"/>
                <a:cs typeface="+mn-cs"/>
                <a:hlinkClick r:id="rId4" tooltip="Nujol"/>
              </a:rPr>
              <a:t>nujol</a:t>
            </a:r>
            <a:r>
              <a:rPr lang="fr-FR" sz="1500" b="0" i="0" kern="1200" dirty="0" smtClean="0">
                <a:solidFill>
                  <a:schemeClr val="tx1"/>
                </a:solidFill>
                <a:latin typeface="Arial" charset="0"/>
                <a:ea typeface="+mn-ea"/>
                <a:cs typeface="+mn-cs"/>
              </a:rPr>
              <a:t>) dans un mortier avec un pilon. Un film mince de ce broyat est appliqué sur les plaques et mesuré.</a:t>
            </a:r>
            <a:endParaRPr lang="fr-FR" altLang="fr-FR" dirty="0"/>
          </a:p>
        </p:txBody>
      </p:sp>
    </p:spTree>
    <p:extLst>
      <p:ext uri="{BB962C8B-B14F-4D97-AF65-F5344CB8AC3E}">
        <p14:creationId xmlns="" xmlns:p14="http://schemas.microsoft.com/office/powerpoint/2010/main" val="2208404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DB7BE4-7EE9-4B6A-BB39-B9AF3B889C6A}" type="slidenum">
              <a:rPr lang="fr-FR" altLang="fr-FR"/>
              <a:pPr/>
              <a:t>6</a:t>
            </a:fld>
            <a:endParaRPr lang="fr-FR" altLang="fr-FR"/>
          </a:p>
        </p:txBody>
      </p:sp>
      <p:sp>
        <p:nvSpPr>
          <p:cNvPr id="116738" name="Rectangle 2"/>
          <p:cNvSpPr>
            <a:spLocks noGrp="1" noRot="1" noChangeAspect="1" noChangeArrowheads="1" noTextEdit="1"/>
          </p:cNvSpPr>
          <p:nvPr>
            <p:ph type="sldImg"/>
          </p:nvPr>
        </p:nvSpPr>
        <p:spPr>
          <a:xfrm>
            <a:off x="382588" y="685800"/>
            <a:ext cx="6092825" cy="3429000"/>
          </a:xfrm>
          <a:ln/>
        </p:spPr>
      </p:sp>
      <p:sp>
        <p:nvSpPr>
          <p:cNvPr id="116739" name="Rectangle 3"/>
          <p:cNvSpPr>
            <a:spLocks noGrp="1" noChangeArrowheads="1"/>
          </p:cNvSpPr>
          <p:nvPr>
            <p:ph type="body" idx="1"/>
          </p:nvPr>
        </p:nvSpPr>
        <p:spPr/>
        <p:txBody>
          <a:bodyPr/>
          <a:lstStyle/>
          <a:p>
            <a:r>
              <a:rPr lang="fr-FR" sz="1500" b="0" i="0" kern="1200" dirty="0" smtClean="0">
                <a:solidFill>
                  <a:schemeClr val="tx1"/>
                </a:solidFill>
                <a:latin typeface="Arial" charset="0"/>
                <a:ea typeface="+mn-ea"/>
                <a:cs typeface="+mn-cs"/>
              </a:rPr>
              <a:t>La troisième technique est dite de déposition de film, et est principalement utilisée pour les matériaux polymères. L'échantillon est tout d'abord dissous dans un solvant non hygroscopique et adéquat. Une goutte de cette solution est déposée à la surface d'une cellule de KBr ou de </a:t>
            </a:r>
            <a:r>
              <a:rPr lang="fr-FR" sz="1500" b="0" i="0" kern="1200" dirty="0" err="1" smtClean="0">
                <a:solidFill>
                  <a:schemeClr val="tx1"/>
                </a:solidFill>
                <a:latin typeface="Arial" charset="0"/>
                <a:ea typeface="+mn-ea"/>
                <a:cs typeface="+mn-cs"/>
              </a:rPr>
              <a:t>NaCl</a:t>
            </a:r>
            <a:r>
              <a:rPr lang="fr-FR" sz="1500" b="0" i="0" kern="1200" dirty="0" smtClean="0">
                <a:solidFill>
                  <a:schemeClr val="tx1"/>
                </a:solidFill>
                <a:latin typeface="Arial" charset="0"/>
                <a:ea typeface="+mn-ea"/>
                <a:cs typeface="+mn-cs"/>
              </a:rPr>
              <a:t>. La solution est ensuite évaporée jusqu'à séchage complet et le film ainsi formé sur la cellule est analysé directement. Il faut faire attention à ce que le film ne soit pas trop épais, empêchant la lumière de le traverser. Cette technique permet des analyses qualitatives. Un liquide sera déposé entre deux pastilles de chlorure de sodium monocristallin comprimées, de manière à obtenir un film fin, ou placé dans une cuve dont les fenêtres seront des monocristaux de chlorure de sodium ou de fluorure de calcium (qui a l'avantage de ne pas être altéré par l'eau)</a:t>
            </a:r>
            <a:endParaRPr lang="fr-FR" altLang="fr-FR" dirty="0"/>
          </a:p>
        </p:txBody>
      </p:sp>
    </p:spTree>
    <p:extLst>
      <p:ext uri="{BB962C8B-B14F-4D97-AF65-F5344CB8AC3E}">
        <p14:creationId xmlns="" xmlns:p14="http://schemas.microsoft.com/office/powerpoint/2010/main" val="619399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951249-DA39-4291-8878-3B37F4A44FA5}" type="slidenum">
              <a:rPr lang="fr-FR" altLang="fr-FR"/>
              <a:pPr/>
              <a:t>7</a:t>
            </a:fld>
            <a:endParaRPr lang="fr-FR" altLang="fr-FR"/>
          </a:p>
        </p:txBody>
      </p:sp>
      <p:sp>
        <p:nvSpPr>
          <p:cNvPr id="29698" name="Rectangle 2"/>
          <p:cNvSpPr>
            <a:spLocks noGrp="1" noRot="1" noChangeAspect="1" noChangeArrowheads="1" noTextEdit="1"/>
          </p:cNvSpPr>
          <p:nvPr>
            <p:ph type="sldImg"/>
          </p:nvPr>
        </p:nvSpPr>
        <p:spPr>
          <a:xfrm>
            <a:off x="382588" y="685800"/>
            <a:ext cx="6092825" cy="3429000"/>
          </a:xfrm>
          <a:ln/>
        </p:spPr>
      </p:sp>
      <p:sp>
        <p:nvSpPr>
          <p:cNvPr id="29699" name="Rectangle 3"/>
          <p:cNvSpPr>
            <a:spLocks noGrp="1" noChangeArrowheads="1"/>
          </p:cNvSpPr>
          <p:nvPr>
            <p:ph type="body" idx="1"/>
          </p:nvPr>
        </p:nvSpPr>
        <p:spPr/>
        <p:txBody>
          <a:bodyPr/>
          <a:lstStyle/>
          <a:p>
            <a:endParaRPr lang="fr-FR" altLang="fr-FR"/>
          </a:p>
        </p:txBody>
      </p:sp>
    </p:spTree>
    <p:extLst>
      <p:ext uri="{BB962C8B-B14F-4D97-AF65-F5344CB8AC3E}">
        <p14:creationId xmlns="" xmlns:p14="http://schemas.microsoft.com/office/powerpoint/2010/main" val="192372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24D5CC-562C-4783-9A79-FB728254FBB8}" type="slidenum">
              <a:rPr lang="fr-FR" altLang="fr-FR"/>
              <a:pPr/>
              <a:t>9</a:t>
            </a:fld>
            <a:endParaRPr lang="fr-FR" altLang="fr-FR" dirty="0"/>
          </a:p>
        </p:txBody>
      </p:sp>
      <p:sp>
        <p:nvSpPr>
          <p:cNvPr id="31746" name="Rectangle 2"/>
          <p:cNvSpPr>
            <a:spLocks noGrp="1" noRot="1" noChangeAspect="1" noChangeArrowheads="1" noTextEdit="1"/>
          </p:cNvSpPr>
          <p:nvPr>
            <p:ph type="sldImg"/>
          </p:nvPr>
        </p:nvSpPr>
        <p:spPr>
          <a:xfrm>
            <a:off x="382588" y="685800"/>
            <a:ext cx="6092825" cy="3429000"/>
          </a:xfrm>
          <a:ln/>
        </p:spPr>
      </p:sp>
      <p:sp>
        <p:nvSpPr>
          <p:cNvPr id="31747" name="Rectangle 3"/>
          <p:cNvSpPr>
            <a:spLocks noGrp="1" noChangeArrowheads="1"/>
          </p:cNvSpPr>
          <p:nvPr>
            <p:ph type="body" idx="1"/>
          </p:nvPr>
        </p:nvSpPr>
        <p:spPr/>
        <p:txBody>
          <a:bodyPr/>
          <a:lstStyle/>
          <a:p>
            <a:endParaRPr lang="fr-FR" altLang="fr-FR" dirty="0"/>
          </a:p>
        </p:txBody>
      </p:sp>
    </p:spTree>
    <p:extLst>
      <p:ext uri="{BB962C8B-B14F-4D97-AF65-F5344CB8AC3E}">
        <p14:creationId xmlns="" xmlns:p14="http://schemas.microsoft.com/office/powerpoint/2010/main" val="1406683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36CA01-F6C7-440C-B89A-5D61D7CDADDC}" type="slidenum">
              <a:rPr lang="fr-FR" altLang="fr-FR"/>
              <a:pPr/>
              <a:t>10</a:t>
            </a:fld>
            <a:endParaRPr lang="fr-FR" altLang="fr-FR" dirty="0"/>
          </a:p>
        </p:txBody>
      </p:sp>
      <p:sp>
        <p:nvSpPr>
          <p:cNvPr id="32770" name="Rectangle 2"/>
          <p:cNvSpPr>
            <a:spLocks noGrp="1" noRot="1" noChangeAspect="1" noChangeArrowheads="1" noTextEdit="1"/>
          </p:cNvSpPr>
          <p:nvPr>
            <p:ph type="sldImg"/>
          </p:nvPr>
        </p:nvSpPr>
        <p:spPr>
          <a:xfrm>
            <a:off x="382588" y="685800"/>
            <a:ext cx="6092825" cy="3429000"/>
          </a:xfrm>
          <a:ln/>
        </p:spPr>
      </p:sp>
      <p:sp>
        <p:nvSpPr>
          <p:cNvPr id="32771" name="Rectangle 3"/>
          <p:cNvSpPr>
            <a:spLocks noGrp="1" noChangeArrowheads="1"/>
          </p:cNvSpPr>
          <p:nvPr>
            <p:ph type="body" idx="1"/>
          </p:nvPr>
        </p:nvSpPr>
        <p:spPr/>
        <p:txBody>
          <a:bodyPr/>
          <a:lstStyle/>
          <a:p>
            <a:endParaRPr lang="fr-FR" altLang="fr-FR" dirty="0"/>
          </a:p>
        </p:txBody>
      </p:sp>
    </p:spTree>
    <p:extLst>
      <p:ext uri="{BB962C8B-B14F-4D97-AF65-F5344CB8AC3E}">
        <p14:creationId xmlns="" xmlns:p14="http://schemas.microsoft.com/office/powerpoint/2010/main" val="765286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CB596C-2871-46C1-B727-FD56B6A4FDCE}" type="slidenum">
              <a:rPr lang="fr-FR" altLang="fr-FR"/>
              <a:pPr/>
              <a:t>11</a:t>
            </a:fld>
            <a:endParaRPr lang="fr-FR" altLang="fr-FR" dirty="0"/>
          </a:p>
        </p:txBody>
      </p:sp>
      <p:sp>
        <p:nvSpPr>
          <p:cNvPr id="33794" name="Rectangle 2"/>
          <p:cNvSpPr>
            <a:spLocks noGrp="1" noRot="1" noChangeAspect="1" noChangeArrowheads="1" noTextEdit="1"/>
          </p:cNvSpPr>
          <p:nvPr>
            <p:ph type="sldImg"/>
          </p:nvPr>
        </p:nvSpPr>
        <p:spPr>
          <a:xfrm>
            <a:off x="382588" y="685800"/>
            <a:ext cx="6092825" cy="3429000"/>
          </a:xfrm>
          <a:ln/>
        </p:spPr>
      </p:sp>
      <p:sp>
        <p:nvSpPr>
          <p:cNvPr id="33795" name="Rectangle 3"/>
          <p:cNvSpPr>
            <a:spLocks noGrp="1" noChangeArrowheads="1"/>
          </p:cNvSpPr>
          <p:nvPr>
            <p:ph type="body" idx="1"/>
          </p:nvPr>
        </p:nvSpPr>
        <p:spPr/>
        <p:txBody>
          <a:bodyPr/>
          <a:lstStyle/>
          <a:p>
            <a:endParaRPr lang="fr-FR" altLang="fr-FR" dirty="0"/>
          </a:p>
        </p:txBody>
      </p:sp>
    </p:spTree>
    <p:extLst>
      <p:ext uri="{BB962C8B-B14F-4D97-AF65-F5344CB8AC3E}">
        <p14:creationId xmlns="" xmlns:p14="http://schemas.microsoft.com/office/powerpoint/2010/main" val="2652008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281" y="2130920"/>
            <a:ext cx="10361851" cy="1470366"/>
          </a:xfrm>
        </p:spPr>
        <p:txBody>
          <a:bodyPr/>
          <a:lstStyle/>
          <a:p>
            <a:r>
              <a:rPr lang="fr-FR" smtClean="0"/>
              <a:t>Modifiez le style du titre</a:t>
            </a:r>
            <a:endParaRPr lang="fr-FR"/>
          </a:p>
        </p:txBody>
      </p:sp>
      <p:sp>
        <p:nvSpPr>
          <p:cNvPr id="3" name="Sous-titre 2"/>
          <p:cNvSpPr>
            <a:spLocks noGrp="1"/>
          </p:cNvSpPr>
          <p:nvPr>
            <p:ph type="subTitle" idx="1"/>
          </p:nvPr>
        </p:nvSpPr>
        <p:spPr>
          <a:xfrm>
            <a:off x="1828562" y="3887100"/>
            <a:ext cx="8533289" cy="1753006"/>
          </a:xfrm>
        </p:spPr>
        <p:txBody>
          <a:bodyPr/>
          <a:lstStyle>
            <a:lvl1pPr marL="0" indent="0" algn="ctr">
              <a:buNone/>
              <a:defRPr/>
            </a:lvl1pPr>
            <a:lvl2pPr marL="586130" indent="0" algn="ctr">
              <a:buNone/>
              <a:defRPr/>
            </a:lvl2pPr>
            <a:lvl3pPr marL="1172261" indent="0" algn="ctr">
              <a:buNone/>
              <a:defRPr/>
            </a:lvl3pPr>
            <a:lvl4pPr marL="1758391" indent="0" algn="ctr">
              <a:buNone/>
              <a:defRPr/>
            </a:lvl4pPr>
            <a:lvl5pPr marL="2344522" indent="0" algn="ctr">
              <a:buNone/>
              <a:defRPr/>
            </a:lvl5pPr>
            <a:lvl6pPr marL="2930652" indent="0" algn="ctr">
              <a:buNone/>
              <a:defRPr/>
            </a:lvl6pPr>
            <a:lvl7pPr marL="3516782" indent="0" algn="ctr">
              <a:buNone/>
              <a:defRPr/>
            </a:lvl7pPr>
            <a:lvl8pPr marL="4102913" indent="0" algn="ctr">
              <a:buNone/>
              <a:defRPr/>
            </a:lvl8pPr>
            <a:lvl9pPr marL="4689043" indent="0" algn="ctr">
              <a:buNone/>
              <a:defRPr/>
            </a:lvl9pPr>
          </a:lstStyle>
          <a:p>
            <a:r>
              <a:rPr lang="fr-FR" smtClean="0"/>
              <a:t>Modifiez le style des sous-titres du masque</a:t>
            </a:r>
            <a:endParaRPr lang="fr-FR"/>
          </a:p>
        </p:txBody>
      </p:sp>
      <p:sp>
        <p:nvSpPr>
          <p:cNvPr id="4" name="Espace réservé du numéro de diapositive 3"/>
          <p:cNvSpPr>
            <a:spLocks noGrp="1"/>
          </p:cNvSpPr>
          <p:nvPr>
            <p:ph type="sldNum" sz="quarter" idx="10"/>
          </p:nvPr>
        </p:nvSpPr>
        <p:spPr/>
        <p:txBody>
          <a:bodyPr/>
          <a:lstStyle>
            <a:lvl1pPr>
              <a:defRPr/>
            </a:lvl1pPr>
          </a:lstStyle>
          <a:p>
            <a:fld id="{FDB36B63-044A-4B49-8B9A-EDDE6C0BD554}" type="slidenum">
              <a:rPr lang="fr-FR" altLang="fr-FR"/>
              <a:pPr/>
              <a:t>‹N°›</a:t>
            </a:fld>
            <a:endParaRPr lang="fr-FR" altLang="fr-FR" dirty="0"/>
          </a:p>
        </p:txBody>
      </p:sp>
    </p:spTree>
    <p:extLst>
      <p:ext uri="{BB962C8B-B14F-4D97-AF65-F5344CB8AC3E}">
        <p14:creationId xmlns="" xmlns:p14="http://schemas.microsoft.com/office/powerpoint/2010/main" val="482271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8765302C-0908-4D2A-ADCA-0ADC9E0A9CE1}" type="slidenum">
              <a:rPr lang="fr-FR" altLang="fr-FR"/>
              <a:pPr/>
              <a:t>‹N°›</a:t>
            </a:fld>
            <a:endParaRPr lang="fr-FR" altLang="fr-FR" dirty="0"/>
          </a:p>
        </p:txBody>
      </p:sp>
    </p:spTree>
    <p:extLst>
      <p:ext uri="{BB962C8B-B14F-4D97-AF65-F5344CB8AC3E}">
        <p14:creationId xmlns="" xmlns:p14="http://schemas.microsoft.com/office/powerpoint/2010/main" val="3518585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42286" y="333452"/>
            <a:ext cx="2833848" cy="58322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34390" y="333452"/>
            <a:ext cx="8304719" cy="58322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971AD626-2E8A-4B57-909A-D0ABE987E07D}" type="slidenum">
              <a:rPr lang="fr-FR" altLang="fr-FR"/>
              <a:pPr/>
              <a:t>‹N°›</a:t>
            </a:fld>
            <a:endParaRPr lang="fr-FR" altLang="fr-FR" dirty="0"/>
          </a:p>
        </p:txBody>
      </p:sp>
    </p:spTree>
    <p:extLst>
      <p:ext uri="{BB962C8B-B14F-4D97-AF65-F5344CB8AC3E}">
        <p14:creationId xmlns="" xmlns:p14="http://schemas.microsoft.com/office/powerpoint/2010/main" val="1269908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34393" y="333452"/>
            <a:ext cx="8833817" cy="431900"/>
          </a:xfrm>
        </p:spPr>
        <p:txBody>
          <a:bodyPr/>
          <a:lstStyle/>
          <a:p>
            <a:r>
              <a:rPr lang="fr-FR" smtClean="0"/>
              <a:t>Modifiez le style du titre</a:t>
            </a:r>
            <a:endParaRPr lang="fr-FR"/>
          </a:p>
        </p:txBody>
      </p:sp>
      <p:sp>
        <p:nvSpPr>
          <p:cNvPr id="3" name="Espace réservé du texte 2"/>
          <p:cNvSpPr>
            <a:spLocks noGrp="1"/>
          </p:cNvSpPr>
          <p:nvPr>
            <p:ph type="body" sz="half" idx="1"/>
          </p:nvPr>
        </p:nvSpPr>
        <p:spPr>
          <a:xfrm>
            <a:off x="1295232" y="1484658"/>
            <a:ext cx="5087804" cy="468103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586209" y="1484658"/>
            <a:ext cx="5089921" cy="468103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numéro de diapositive 4"/>
          <p:cNvSpPr>
            <a:spLocks noGrp="1"/>
          </p:cNvSpPr>
          <p:nvPr>
            <p:ph type="sldNum" sz="quarter" idx="10"/>
          </p:nvPr>
        </p:nvSpPr>
        <p:spPr>
          <a:xfrm>
            <a:off x="11312111" y="5951329"/>
            <a:ext cx="878302" cy="260411"/>
          </a:xfrm>
        </p:spPr>
        <p:txBody>
          <a:bodyPr/>
          <a:lstStyle>
            <a:lvl1pPr>
              <a:defRPr/>
            </a:lvl1pPr>
          </a:lstStyle>
          <a:p>
            <a:fld id="{D9C837DB-8F3C-444A-B3E1-40C32D104082}" type="slidenum">
              <a:rPr lang="fr-FR" altLang="fr-FR"/>
              <a:pPr/>
              <a:t>‹N°›</a:t>
            </a:fld>
            <a:endParaRPr lang="fr-FR" altLang="fr-FR" dirty="0"/>
          </a:p>
        </p:txBody>
      </p:sp>
    </p:spTree>
    <p:extLst>
      <p:ext uri="{BB962C8B-B14F-4D97-AF65-F5344CB8AC3E}">
        <p14:creationId xmlns="" xmlns:p14="http://schemas.microsoft.com/office/powerpoint/2010/main" val="3830373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1539A271-70FE-4BBC-AE2C-B33EFFFA76C2}" type="slidenum">
              <a:rPr lang="fr-FR" altLang="fr-FR"/>
              <a:pPr/>
              <a:t>‹N°›</a:t>
            </a:fld>
            <a:endParaRPr lang="fr-FR" altLang="fr-FR" dirty="0"/>
          </a:p>
        </p:txBody>
      </p:sp>
    </p:spTree>
    <p:extLst>
      <p:ext uri="{BB962C8B-B14F-4D97-AF65-F5344CB8AC3E}">
        <p14:creationId xmlns="" xmlns:p14="http://schemas.microsoft.com/office/powerpoint/2010/main" val="111859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2959" y="4407922"/>
            <a:ext cx="10361851" cy="1362390"/>
          </a:xfrm>
        </p:spPr>
        <p:txBody>
          <a:bodyPr anchor="t"/>
          <a:lstStyle>
            <a:lvl1pPr algn="l">
              <a:defRPr sz="5100" b="1" cap="all"/>
            </a:lvl1pPr>
          </a:lstStyle>
          <a:p>
            <a:r>
              <a:rPr lang="fr-FR" smtClean="0"/>
              <a:t>Modifiez le style du titre</a:t>
            </a:r>
            <a:endParaRPr lang="fr-FR"/>
          </a:p>
        </p:txBody>
      </p:sp>
      <p:sp>
        <p:nvSpPr>
          <p:cNvPr id="3" name="Espace réservé du texte 2"/>
          <p:cNvSpPr>
            <a:spLocks noGrp="1"/>
          </p:cNvSpPr>
          <p:nvPr>
            <p:ph type="body" idx="1"/>
          </p:nvPr>
        </p:nvSpPr>
        <p:spPr>
          <a:xfrm>
            <a:off x="962959" y="2907386"/>
            <a:ext cx="10361851" cy="1500535"/>
          </a:xfrm>
        </p:spPr>
        <p:txBody>
          <a:bodyPr anchor="b"/>
          <a:lstStyle>
            <a:lvl1pPr marL="0" indent="0">
              <a:buNone/>
              <a:defRPr sz="2600"/>
            </a:lvl1pPr>
            <a:lvl2pPr marL="586130" indent="0">
              <a:buNone/>
              <a:defRPr sz="2300"/>
            </a:lvl2pPr>
            <a:lvl3pPr marL="1172261" indent="0">
              <a:buNone/>
              <a:defRPr sz="2100"/>
            </a:lvl3pPr>
            <a:lvl4pPr marL="1758391" indent="0">
              <a:buNone/>
              <a:defRPr sz="1800"/>
            </a:lvl4pPr>
            <a:lvl5pPr marL="2344522" indent="0">
              <a:buNone/>
              <a:defRPr sz="1800"/>
            </a:lvl5pPr>
            <a:lvl6pPr marL="2930652" indent="0">
              <a:buNone/>
              <a:defRPr sz="1800"/>
            </a:lvl6pPr>
            <a:lvl7pPr marL="3516782" indent="0">
              <a:buNone/>
              <a:defRPr sz="1800"/>
            </a:lvl7pPr>
            <a:lvl8pPr marL="4102913" indent="0">
              <a:buNone/>
              <a:defRPr sz="1800"/>
            </a:lvl8pPr>
            <a:lvl9pPr marL="4689043" indent="0">
              <a:buNone/>
              <a:defRPr sz="1800"/>
            </a:lvl9pPr>
          </a:lstStyle>
          <a:p>
            <a:pPr lvl="0"/>
            <a:r>
              <a:rPr lang="fr-FR" smtClean="0"/>
              <a:t>Modifiez les styles du texte du masque</a:t>
            </a:r>
          </a:p>
        </p:txBody>
      </p:sp>
      <p:sp>
        <p:nvSpPr>
          <p:cNvPr id="4" name="Espace réservé du numéro de diapositive 3"/>
          <p:cNvSpPr>
            <a:spLocks noGrp="1"/>
          </p:cNvSpPr>
          <p:nvPr>
            <p:ph type="sldNum" sz="quarter" idx="10"/>
          </p:nvPr>
        </p:nvSpPr>
        <p:spPr/>
        <p:txBody>
          <a:bodyPr/>
          <a:lstStyle>
            <a:lvl1pPr>
              <a:defRPr/>
            </a:lvl1pPr>
          </a:lstStyle>
          <a:p>
            <a:fld id="{CCE700AB-4F5A-4948-99D1-568BB74431B9}" type="slidenum">
              <a:rPr lang="fr-FR" altLang="fr-FR"/>
              <a:pPr/>
              <a:t>‹N°›</a:t>
            </a:fld>
            <a:endParaRPr lang="fr-FR" altLang="fr-FR" dirty="0"/>
          </a:p>
        </p:txBody>
      </p:sp>
    </p:spTree>
    <p:extLst>
      <p:ext uri="{BB962C8B-B14F-4D97-AF65-F5344CB8AC3E}">
        <p14:creationId xmlns="" xmlns:p14="http://schemas.microsoft.com/office/powerpoint/2010/main" val="2451491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1295232" y="1484658"/>
            <a:ext cx="5087804" cy="4681034"/>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586209" y="1484658"/>
            <a:ext cx="5089921" cy="4681034"/>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numéro de diapositive 4"/>
          <p:cNvSpPr>
            <a:spLocks noGrp="1"/>
          </p:cNvSpPr>
          <p:nvPr>
            <p:ph type="sldNum" sz="quarter" idx="10"/>
          </p:nvPr>
        </p:nvSpPr>
        <p:spPr/>
        <p:txBody>
          <a:bodyPr/>
          <a:lstStyle>
            <a:lvl1pPr>
              <a:defRPr/>
            </a:lvl1pPr>
          </a:lstStyle>
          <a:p>
            <a:fld id="{16EC94FF-9C7B-46B1-AE91-1B1D925249DD}" type="slidenum">
              <a:rPr lang="fr-FR" altLang="fr-FR"/>
              <a:pPr/>
              <a:t>‹N°›</a:t>
            </a:fld>
            <a:endParaRPr lang="fr-FR" altLang="fr-FR" dirty="0"/>
          </a:p>
        </p:txBody>
      </p:sp>
    </p:spTree>
    <p:extLst>
      <p:ext uri="{BB962C8B-B14F-4D97-AF65-F5344CB8AC3E}">
        <p14:creationId xmlns="" xmlns:p14="http://schemas.microsoft.com/office/powerpoint/2010/main" val="290074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521" y="274703"/>
            <a:ext cx="10971372" cy="1143265"/>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609521" y="1535469"/>
            <a:ext cx="5386216" cy="639911"/>
          </a:xfrm>
        </p:spPr>
        <p:txBody>
          <a:bodyPr anchor="b"/>
          <a:lstStyle>
            <a:lvl1pPr marL="0" indent="0">
              <a:buNone/>
              <a:defRPr sz="3100" b="1"/>
            </a:lvl1pPr>
            <a:lvl2pPr marL="586130" indent="0">
              <a:buNone/>
              <a:defRPr sz="2600" b="1"/>
            </a:lvl2pPr>
            <a:lvl3pPr marL="1172261" indent="0">
              <a:buNone/>
              <a:defRPr sz="2300" b="1"/>
            </a:lvl3pPr>
            <a:lvl4pPr marL="1758391" indent="0">
              <a:buNone/>
              <a:defRPr sz="2100" b="1"/>
            </a:lvl4pPr>
            <a:lvl5pPr marL="2344522" indent="0">
              <a:buNone/>
              <a:defRPr sz="2100" b="1"/>
            </a:lvl5pPr>
            <a:lvl6pPr marL="2930652" indent="0">
              <a:buNone/>
              <a:defRPr sz="2100" b="1"/>
            </a:lvl6pPr>
            <a:lvl7pPr marL="3516782" indent="0">
              <a:buNone/>
              <a:defRPr sz="2100" b="1"/>
            </a:lvl7pPr>
            <a:lvl8pPr marL="4102913" indent="0">
              <a:buNone/>
              <a:defRPr sz="2100" b="1"/>
            </a:lvl8pPr>
            <a:lvl9pPr marL="4689043" indent="0">
              <a:buNone/>
              <a:defRPr sz="2100" b="1"/>
            </a:lvl9pPr>
          </a:lstStyle>
          <a:p>
            <a:pPr lvl="0"/>
            <a:r>
              <a:rPr lang="fr-FR" smtClean="0"/>
              <a:t>Modifiez les styles du texte du masque</a:t>
            </a:r>
          </a:p>
        </p:txBody>
      </p:sp>
      <p:sp>
        <p:nvSpPr>
          <p:cNvPr id="4" name="Espace réservé du contenu 3"/>
          <p:cNvSpPr>
            <a:spLocks noGrp="1"/>
          </p:cNvSpPr>
          <p:nvPr>
            <p:ph sz="half" idx="2"/>
          </p:nvPr>
        </p:nvSpPr>
        <p:spPr>
          <a:xfrm>
            <a:off x="609521" y="2175379"/>
            <a:ext cx="5386216" cy="3952203"/>
          </a:xfrm>
        </p:spPr>
        <p:txBody>
          <a:bodyPr/>
          <a:lstStyle>
            <a:lvl1pPr>
              <a:defRPr sz="3100"/>
            </a:lvl1pPr>
            <a:lvl2pPr>
              <a:defRPr sz="26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92564" y="1535469"/>
            <a:ext cx="5388332" cy="639911"/>
          </a:xfrm>
        </p:spPr>
        <p:txBody>
          <a:bodyPr anchor="b"/>
          <a:lstStyle>
            <a:lvl1pPr marL="0" indent="0">
              <a:buNone/>
              <a:defRPr sz="3100" b="1"/>
            </a:lvl1pPr>
            <a:lvl2pPr marL="586130" indent="0">
              <a:buNone/>
              <a:defRPr sz="2600" b="1"/>
            </a:lvl2pPr>
            <a:lvl3pPr marL="1172261" indent="0">
              <a:buNone/>
              <a:defRPr sz="2300" b="1"/>
            </a:lvl3pPr>
            <a:lvl4pPr marL="1758391" indent="0">
              <a:buNone/>
              <a:defRPr sz="2100" b="1"/>
            </a:lvl4pPr>
            <a:lvl5pPr marL="2344522" indent="0">
              <a:buNone/>
              <a:defRPr sz="2100" b="1"/>
            </a:lvl5pPr>
            <a:lvl6pPr marL="2930652" indent="0">
              <a:buNone/>
              <a:defRPr sz="2100" b="1"/>
            </a:lvl6pPr>
            <a:lvl7pPr marL="3516782" indent="0">
              <a:buNone/>
              <a:defRPr sz="2100" b="1"/>
            </a:lvl7pPr>
            <a:lvl8pPr marL="4102913" indent="0">
              <a:buNone/>
              <a:defRPr sz="2100" b="1"/>
            </a:lvl8pPr>
            <a:lvl9pPr marL="4689043" indent="0">
              <a:buNone/>
              <a:defRPr sz="2100" b="1"/>
            </a:lvl9pPr>
          </a:lstStyle>
          <a:p>
            <a:pPr lvl="0"/>
            <a:r>
              <a:rPr lang="fr-FR" smtClean="0"/>
              <a:t>Modifiez les styles du texte du masque</a:t>
            </a:r>
          </a:p>
        </p:txBody>
      </p:sp>
      <p:sp>
        <p:nvSpPr>
          <p:cNvPr id="6" name="Espace réservé du contenu 5"/>
          <p:cNvSpPr>
            <a:spLocks noGrp="1"/>
          </p:cNvSpPr>
          <p:nvPr>
            <p:ph sz="quarter" idx="4"/>
          </p:nvPr>
        </p:nvSpPr>
        <p:spPr>
          <a:xfrm>
            <a:off x="6192564" y="2175379"/>
            <a:ext cx="5388332" cy="3952203"/>
          </a:xfrm>
        </p:spPr>
        <p:txBody>
          <a:bodyPr/>
          <a:lstStyle>
            <a:lvl1pPr>
              <a:defRPr sz="3100"/>
            </a:lvl1pPr>
            <a:lvl2pPr>
              <a:defRPr sz="26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numéro de diapositive 6"/>
          <p:cNvSpPr>
            <a:spLocks noGrp="1"/>
          </p:cNvSpPr>
          <p:nvPr>
            <p:ph type="sldNum" sz="quarter" idx="10"/>
          </p:nvPr>
        </p:nvSpPr>
        <p:spPr/>
        <p:txBody>
          <a:bodyPr/>
          <a:lstStyle>
            <a:lvl1pPr>
              <a:defRPr/>
            </a:lvl1pPr>
          </a:lstStyle>
          <a:p>
            <a:fld id="{73D099E5-3451-4D3B-8B7B-9AD9B39B7E03}" type="slidenum">
              <a:rPr lang="fr-FR" altLang="fr-FR"/>
              <a:pPr/>
              <a:t>‹N°›</a:t>
            </a:fld>
            <a:endParaRPr lang="fr-FR" altLang="fr-FR" dirty="0"/>
          </a:p>
        </p:txBody>
      </p:sp>
    </p:spTree>
    <p:extLst>
      <p:ext uri="{BB962C8B-B14F-4D97-AF65-F5344CB8AC3E}">
        <p14:creationId xmlns="" xmlns:p14="http://schemas.microsoft.com/office/powerpoint/2010/main" val="1824129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numéro de diapositive 2"/>
          <p:cNvSpPr>
            <a:spLocks noGrp="1"/>
          </p:cNvSpPr>
          <p:nvPr>
            <p:ph type="sldNum" sz="quarter" idx="10"/>
          </p:nvPr>
        </p:nvSpPr>
        <p:spPr/>
        <p:txBody>
          <a:bodyPr/>
          <a:lstStyle>
            <a:lvl1pPr>
              <a:defRPr/>
            </a:lvl1pPr>
          </a:lstStyle>
          <a:p>
            <a:fld id="{F709EE5F-2AF6-483F-9EAA-E725FD5085E8}" type="slidenum">
              <a:rPr lang="fr-FR" altLang="fr-FR"/>
              <a:pPr/>
              <a:t>‹N°›</a:t>
            </a:fld>
            <a:endParaRPr lang="fr-FR" altLang="fr-FR" dirty="0"/>
          </a:p>
        </p:txBody>
      </p:sp>
    </p:spTree>
    <p:extLst>
      <p:ext uri="{BB962C8B-B14F-4D97-AF65-F5344CB8AC3E}">
        <p14:creationId xmlns="" xmlns:p14="http://schemas.microsoft.com/office/powerpoint/2010/main" val="415388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lvl1pPr>
              <a:defRPr/>
            </a:lvl1pPr>
          </a:lstStyle>
          <a:p>
            <a:fld id="{2C2E60C8-F035-414B-BBFD-879982F6F593}" type="slidenum">
              <a:rPr lang="fr-FR" altLang="fr-FR"/>
              <a:pPr/>
              <a:t>‹N°›</a:t>
            </a:fld>
            <a:endParaRPr lang="fr-FR" altLang="fr-FR" dirty="0"/>
          </a:p>
        </p:txBody>
      </p:sp>
    </p:spTree>
    <p:extLst>
      <p:ext uri="{BB962C8B-B14F-4D97-AF65-F5344CB8AC3E}">
        <p14:creationId xmlns="" xmlns:p14="http://schemas.microsoft.com/office/powerpoint/2010/main" val="3361558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524" y="273113"/>
            <a:ext cx="4010562" cy="1162320"/>
          </a:xfrm>
        </p:spPr>
        <p:txBody>
          <a:bodyPr anchor="b"/>
          <a:lstStyle>
            <a:lvl1pPr algn="l">
              <a:defRPr sz="2600" b="1"/>
            </a:lvl1pPr>
          </a:lstStyle>
          <a:p>
            <a:r>
              <a:rPr lang="fr-FR" smtClean="0"/>
              <a:t>Modifiez le style du titre</a:t>
            </a:r>
            <a:endParaRPr lang="fr-FR"/>
          </a:p>
        </p:txBody>
      </p:sp>
      <p:sp>
        <p:nvSpPr>
          <p:cNvPr id="3" name="Espace réservé du contenu 2"/>
          <p:cNvSpPr>
            <a:spLocks noGrp="1"/>
          </p:cNvSpPr>
          <p:nvPr>
            <p:ph idx="1"/>
          </p:nvPr>
        </p:nvSpPr>
        <p:spPr>
          <a:xfrm>
            <a:off x="4766113" y="273115"/>
            <a:ext cx="6814779" cy="5854468"/>
          </a:xfrm>
        </p:spPr>
        <p:txBody>
          <a:bodyPr/>
          <a:lstStyle>
            <a:lvl1pPr>
              <a:defRPr sz="4100"/>
            </a:lvl1pPr>
            <a:lvl2pPr>
              <a:defRPr sz="3600"/>
            </a:lvl2pPr>
            <a:lvl3pPr>
              <a:defRPr sz="3100"/>
            </a:lvl3pPr>
            <a:lvl4pPr>
              <a:defRPr sz="2600"/>
            </a:lvl4pPr>
            <a:lvl5pPr>
              <a:defRPr sz="2600"/>
            </a:lvl5pPr>
            <a:lvl6pPr>
              <a:defRPr sz="2600"/>
            </a:lvl6pPr>
            <a:lvl7pPr>
              <a:defRPr sz="2600"/>
            </a:lvl7pPr>
            <a:lvl8pPr>
              <a:defRPr sz="2600"/>
            </a:lvl8pPr>
            <a:lvl9pPr>
              <a:defRPr sz="2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09524" y="1435435"/>
            <a:ext cx="4010562" cy="4692149"/>
          </a:xfrm>
        </p:spPr>
        <p:txBody>
          <a:bodyPr/>
          <a:lstStyle>
            <a:lvl1pPr marL="0" indent="0">
              <a:buNone/>
              <a:defRPr sz="1800"/>
            </a:lvl1pPr>
            <a:lvl2pPr marL="586130" indent="0">
              <a:buNone/>
              <a:defRPr sz="1500"/>
            </a:lvl2pPr>
            <a:lvl3pPr marL="1172261" indent="0">
              <a:buNone/>
              <a:defRPr sz="1300"/>
            </a:lvl3pPr>
            <a:lvl4pPr marL="1758391" indent="0">
              <a:buNone/>
              <a:defRPr sz="1200"/>
            </a:lvl4pPr>
            <a:lvl5pPr marL="2344522" indent="0">
              <a:buNone/>
              <a:defRPr sz="1200"/>
            </a:lvl5pPr>
            <a:lvl6pPr marL="2930652" indent="0">
              <a:buNone/>
              <a:defRPr sz="1200"/>
            </a:lvl6pPr>
            <a:lvl7pPr marL="3516782" indent="0">
              <a:buNone/>
              <a:defRPr sz="1200"/>
            </a:lvl7pPr>
            <a:lvl8pPr marL="4102913" indent="0">
              <a:buNone/>
              <a:defRPr sz="1200"/>
            </a:lvl8pPr>
            <a:lvl9pPr marL="4689043" indent="0">
              <a:buNone/>
              <a:defRPr sz="1200"/>
            </a:lvl9pPr>
          </a:lstStyle>
          <a:p>
            <a:pPr lvl="0"/>
            <a:r>
              <a:rPr lang="fr-FR" smtClean="0"/>
              <a:t>Modifiez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9F61E266-F5F0-4851-BF5D-9785B1E1E028}" type="slidenum">
              <a:rPr lang="fr-FR" altLang="fr-FR"/>
              <a:pPr/>
              <a:t>‹N°›</a:t>
            </a:fld>
            <a:endParaRPr lang="fr-FR" altLang="fr-FR" dirty="0"/>
          </a:p>
        </p:txBody>
      </p:sp>
    </p:spTree>
    <p:extLst>
      <p:ext uri="{BB962C8B-B14F-4D97-AF65-F5344CB8AC3E}">
        <p14:creationId xmlns="" xmlns:p14="http://schemas.microsoft.com/office/powerpoint/2010/main" val="297099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406" y="4801711"/>
            <a:ext cx="7314248" cy="566870"/>
          </a:xfrm>
        </p:spPr>
        <p:txBody>
          <a:bodyPr anchor="b"/>
          <a:lstStyle>
            <a:lvl1pPr algn="l">
              <a:defRPr sz="2600" b="1"/>
            </a:lvl1pPr>
          </a:lstStyle>
          <a:p>
            <a:r>
              <a:rPr lang="fr-FR" smtClean="0"/>
              <a:t>Modifiez le style du titre</a:t>
            </a:r>
            <a:endParaRPr lang="fr-FR"/>
          </a:p>
        </p:txBody>
      </p:sp>
      <p:sp>
        <p:nvSpPr>
          <p:cNvPr id="3" name="Espace réservé pour une image  2"/>
          <p:cNvSpPr>
            <a:spLocks noGrp="1"/>
          </p:cNvSpPr>
          <p:nvPr>
            <p:ph type="pic" idx="1"/>
          </p:nvPr>
        </p:nvSpPr>
        <p:spPr>
          <a:xfrm>
            <a:off x="2389406" y="612917"/>
            <a:ext cx="7314248" cy="4115753"/>
          </a:xfrm>
        </p:spPr>
        <p:txBody>
          <a:bodyPr/>
          <a:lstStyle>
            <a:lvl1pPr marL="0" indent="0">
              <a:buNone/>
              <a:defRPr sz="4100"/>
            </a:lvl1pPr>
            <a:lvl2pPr marL="586130" indent="0">
              <a:buNone/>
              <a:defRPr sz="3600"/>
            </a:lvl2pPr>
            <a:lvl3pPr marL="1172261" indent="0">
              <a:buNone/>
              <a:defRPr sz="3100"/>
            </a:lvl3pPr>
            <a:lvl4pPr marL="1758391" indent="0">
              <a:buNone/>
              <a:defRPr sz="2600"/>
            </a:lvl4pPr>
            <a:lvl5pPr marL="2344522" indent="0">
              <a:buNone/>
              <a:defRPr sz="2600"/>
            </a:lvl5pPr>
            <a:lvl6pPr marL="2930652" indent="0">
              <a:buNone/>
              <a:defRPr sz="2600"/>
            </a:lvl6pPr>
            <a:lvl7pPr marL="3516782" indent="0">
              <a:buNone/>
              <a:defRPr sz="2600"/>
            </a:lvl7pPr>
            <a:lvl8pPr marL="4102913" indent="0">
              <a:buNone/>
              <a:defRPr sz="2600"/>
            </a:lvl8pPr>
            <a:lvl9pPr marL="4689043" indent="0">
              <a:buNone/>
              <a:defRPr sz="2600"/>
            </a:lvl9pPr>
          </a:lstStyle>
          <a:p>
            <a:endParaRPr lang="fr-FR" dirty="0"/>
          </a:p>
        </p:txBody>
      </p:sp>
      <p:sp>
        <p:nvSpPr>
          <p:cNvPr id="4" name="Espace réservé du texte 3"/>
          <p:cNvSpPr>
            <a:spLocks noGrp="1"/>
          </p:cNvSpPr>
          <p:nvPr>
            <p:ph type="body" sz="half" idx="2"/>
          </p:nvPr>
        </p:nvSpPr>
        <p:spPr>
          <a:xfrm>
            <a:off x="2389406" y="5368582"/>
            <a:ext cx="7314248" cy="805049"/>
          </a:xfrm>
        </p:spPr>
        <p:txBody>
          <a:bodyPr/>
          <a:lstStyle>
            <a:lvl1pPr marL="0" indent="0">
              <a:buNone/>
              <a:defRPr sz="1800"/>
            </a:lvl1pPr>
            <a:lvl2pPr marL="586130" indent="0">
              <a:buNone/>
              <a:defRPr sz="1500"/>
            </a:lvl2pPr>
            <a:lvl3pPr marL="1172261" indent="0">
              <a:buNone/>
              <a:defRPr sz="1300"/>
            </a:lvl3pPr>
            <a:lvl4pPr marL="1758391" indent="0">
              <a:buNone/>
              <a:defRPr sz="1200"/>
            </a:lvl4pPr>
            <a:lvl5pPr marL="2344522" indent="0">
              <a:buNone/>
              <a:defRPr sz="1200"/>
            </a:lvl5pPr>
            <a:lvl6pPr marL="2930652" indent="0">
              <a:buNone/>
              <a:defRPr sz="1200"/>
            </a:lvl6pPr>
            <a:lvl7pPr marL="3516782" indent="0">
              <a:buNone/>
              <a:defRPr sz="1200"/>
            </a:lvl7pPr>
            <a:lvl8pPr marL="4102913" indent="0">
              <a:buNone/>
              <a:defRPr sz="1200"/>
            </a:lvl8pPr>
            <a:lvl9pPr marL="4689043" indent="0">
              <a:buNone/>
              <a:defRPr sz="1200"/>
            </a:lvl9pPr>
          </a:lstStyle>
          <a:p>
            <a:pPr lvl="0"/>
            <a:r>
              <a:rPr lang="fr-FR" smtClean="0"/>
              <a:t>Modifiez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0D0EB404-F02C-4E85-8546-1E8BC96470FE}" type="slidenum">
              <a:rPr lang="fr-FR" altLang="fr-FR"/>
              <a:pPr/>
              <a:t>‹N°›</a:t>
            </a:fld>
            <a:endParaRPr lang="fr-FR" altLang="fr-FR" dirty="0"/>
          </a:p>
        </p:txBody>
      </p:sp>
    </p:spTree>
    <p:extLst>
      <p:ext uri="{BB962C8B-B14F-4D97-AF65-F5344CB8AC3E}">
        <p14:creationId xmlns="" xmlns:p14="http://schemas.microsoft.com/office/powerpoint/2010/main" val="2864839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xfrm>
            <a:off x="334393" y="333452"/>
            <a:ext cx="8833817" cy="431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117226" tIns="58613" rIns="117226" bIns="58613" numCol="1" anchor="ctr" anchorCtr="0" compatLnSpc="1">
            <a:prstTxWarp prst="textNoShape">
              <a:avLst/>
            </a:prstTxWarp>
          </a:bodyPr>
          <a:lstStyle/>
          <a:p>
            <a:pPr lvl="0"/>
            <a:r>
              <a:rPr lang="fr-FR" altLang="fr-FR" smtClean="0"/>
              <a:t>Cliquez pour modifier le style du titre</a:t>
            </a:r>
          </a:p>
        </p:txBody>
      </p:sp>
      <p:sp>
        <p:nvSpPr>
          <p:cNvPr id="39939" name="Rectangle 3"/>
          <p:cNvSpPr>
            <a:spLocks noGrp="1" noChangeArrowheads="1"/>
          </p:cNvSpPr>
          <p:nvPr>
            <p:ph type="body" idx="1"/>
          </p:nvPr>
        </p:nvSpPr>
        <p:spPr bwMode="auto">
          <a:xfrm>
            <a:off x="1295231" y="1484658"/>
            <a:ext cx="10380899" cy="468103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117226" tIns="58613" rIns="117226" bIns="58613"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39940" name="Rectangle 4"/>
          <p:cNvSpPr>
            <a:spLocks noGrp="1" noChangeArrowheads="1"/>
          </p:cNvSpPr>
          <p:nvPr>
            <p:ph type="sldNum" sz="quarter" idx="4"/>
          </p:nvPr>
        </p:nvSpPr>
        <p:spPr bwMode="auto">
          <a:xfrm>
            <a:off x="11312111" y="5951329"/>
            <a:ext cx="878302" cy="2604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117226" tIns="58613" rIns="117226" bIns="58613" numCol="1" anchor="t" anchorCtr="0" compatLnSpc="1">
            <a:prstTxWarp prst="textNoShape">
              <a:avLst/>
            </a:prstTxWarp>
          </a:bodyPr>
          <a:lstStyle>
            <a:lvl1pPr algn="r" fontAlgn="base">
              <a:spcBef>
                <a:spcPct val="0"/>
              </a:spcBef>
              <a:spcAft>
                <a:spcPct val="0"/>
              </a:spcAft>
              <a:defRPr sz="1800">
                <a:solidFill>
                  <a:srgbClr val="08104C"/>
                </a:solidFill>
                <a:latin typeface="+mn-lt"/>
              </a:defRPr>
            </a:lvl1pPr>
          </a:lstStyle>
          <a:p>
            <a:fld id="{8FE63216-46DA-49B9-A8AB-E43F08ABE07B}" type="slidenum">
              <a:rPr lang="fr-FR" altLang="fr-FR"/>
              <a:pPr/>
              <a:t>‹N°›</a:t>
            </a:fld>
            <a:endParaRPr lang="fr-FR" altLang="fr-FR" dirty="0"/>
          </a:p>
        </p:txBody>
      </p:sp>
      <p:sp>
        <p:nvSpPr>
          <p:cNvPr id="39941" name="Rectangle 5"/>
          <p:cNvSpPr>
            <a:spLocks noChangeArrowheads="1"/>
          </p:cNvSpPr>
          <p:nvPr/>
        </p:nvSpPr>
        <p:spPr bwMode="auto">
          <a:xfrm>
            <a:off x="1011635" y="2198543"/>
            <a:ext cx="6155028" cy="7031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spAutoFit/>
          </a:bodyPr>
          <a:lstStyle/>
          <a:p>
            <a:pPr fontAlgn="base">
              <a:spcBef>
                <a:spcPct val="0"/>
              </a:spcBef>
              <a:spcAft>
                <a:spcPct val="0"/>
              </a:spcAft>
            </a:pPr>
            <a:r>
              <a:rPr lang="fr-FR" altLang="fr-FR" sz="1500" dirty="0">
                <a:latin typeface="Arial" charset="0"/>
                <a:cs typeface="Times New Roman" pitchFamily="18" charset="0"/>
              </a:rPr>
              <a:t>					</a:t>
            </a:r>
            <a:endParaRPr lang="fr-FR" altLang="fr-FR" sz="1400" dirty="0">
              <a:latin typeface="Arial" charset="0"/>
            </a:endParaRPr>
          </a:p>
          <a:p>
            <a:pPr eaLnBrk="0" fontAlgn="base" hangingPunct="0">
              <a:spcBef>
                <a:spcPct val="0"/>
              </a:spcBef>
              <a:spcAft>
                <a:spcPct val="0"/>
              </a:spcAft>
            </a:pPr>
            <a:endParaRPr lang="fr-FR" altLang="fr-FR" dirty="0">
              <a:latin typeface="Arial" charset="0"/>
            </a:endParaRPr>
          </a:p>
        </p:txBody>
      </p:sp>
      <p:sp>
        <p:nvSpPr>
          <p:cNvPr id="39942" name="Rectangle 6"/>
          <p:cNvSpPr>
            <a:spLocks noChangeArrowheads="1"/>
          </p:cNvSpPr>
          <p:nvPr/>
        </p:nvSpPr>
        <p:spPr bwMode="auto">
          <a:xfrm>
            <a:off x="6863457" y="6330041"/>
            <a:ext cx="5087804" cy="39537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nchor="ctr">
            <a:spAutoFit/>
          </a:bodyPr>
          <a:lstStyle/>
          <a:p>
            <a:pPr algn="ctr" fontAlgn="base">
              <a:spcBef>
                <a:spcPct val="0"/>
              </a:spcBef>
              <a:spcAft>
                <a:spcPct val="0"/>
              </a:spcAft>
            </a:pPr>
            <a:r>
              <a:rPr lang="fr-FR" altLang="fr-FR" sz="1800" dirty="0">
                <a:solidFill>
                  <a:srgbClr val="FFFF00"/>
                </a:solidFill>
                <a:latin typeface="Cooper Black" pitchFamily="18" charset="0"/>
                <a:cs typeface="Times New Roman" pitchFamily="18" charset="0"/>
              </a:rPr>
              <a:t>LICENCE PRO PLASTURGIE 2004-2005</a:t>
            </a:r>
          </a:p>
        </p:txBody>
      </p:sp>
      <p:sp>
        <p:nvSpPr>
          <p:cNvPr id="39943" name="Text Box 7"/>
          <p:cNvSpPr txBox="1">
            <a:spLocks noChangeArrowheads="1"/>
          </p:cNvSpPr>
          <p:nvPr/>
        </p:nvSpPr>
        <p:spPr bwMode="auto">
          <a:xfrm>
            <a:off x="431744" y="6383228"/>
            <a:ext cx="5663463" cy="4415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spAutoFit/>
          </a:bodyPr>
          <a:lstStyle/>
          <a:p>
            <a:pPr fontAlgn="base">
              <a:spcBef>
                <a:spcPct val="0"/>
              </a:spcBef>
              <a:spcAft>
                <a:spcPct val="0"/>
              </a:spcAft>
            </a:pPr>
            <a:r>
              <a:rPr lang="fr-FR" altLang="fr-FR" sz="2100" dirty="0">
                <a:solidFill>
                  <a:srgbClr val="FFFF00"/>
                </a:solidFill>
                <a:latin typeface="Cooper Black" pitchFamily="18" charset="0"/>
              </a:rPr>
              <a:t>CATTANEO Vincent et LOSSI Florent</a:t>
            </a:r>
          </a:p>
        </p:txBody>
      </p:sp>
      <p:sp>
        <p:nvSpPr>
          <p:cNvPr id="39944" name="Text Box 8"/>
          <p:cNvSpPr txBox="1">
            <a:spLocks noChangeArrowheads="1"/>
          </p:cNvSpPr>
          <p:nvPr/>
        </p:nvSpPr>
        <p:spPr bwMode="auto">
          <a:xfrm rot="16200000">
            <a:off x="-2547351" y="2983405"/>
            <a:ext cx="5905281" cy="13802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spAutoFit/>
          </a:bodyPr>
          <a:lstStyle/>
          <a:p>
            <a:pPr algn="ctr" fontAlgn="base">
              <a:spcBef>
                <a:spcPct val="0"/>
              </a:spcBef>
              <a:spcAft>
                <a:spcPct val="0"/>
              </a:spcAft>
            </a:pPr>
            <a:r>
              <a:rPr lang="fr-FR" altLang="fr-FR" sz="4100" dirty="0">
                <a:solidFill>
                  <a:srgbClr val="B4B3C7"/>
                </a:solidFill>
                <a:latin typeface="Cooper Black" pitchFamily="18" charset="0"/>
              </a:rPr>
              <a:t>SPECTRO-INFRAROUGE</a:t>
            </a:r>
          </a:p>
        </p:txBody>
      </p:sp>
      <p:sp>
        <p:nvSpPr>
          <p:cNvPr id="39945" name="Rectangle 9"/>
          <p:cNvSpPr>
            <a:spLocks noChangeArrowheads="1"/>
          </p:cNvSpPr>
          <p:nvPr userDrawn="1"/>
        </p:nvSpPr>
        <p:spPr bwMode="auto">
          <a:xfrm>
            <a:off x="1011635" y="2198543"/>
            <a:ext cx="6155028" cy="7031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spAutoFit/>
          </a:bodyPr>
          <a:lstStyle/>
          <a:p>
            <a:pPr fontAlgn="base">
              <a:spcBef>
                <a:spcPct val="0"/>
              </a:spcBef>
              <a:spcAft>
                <a:spcPct val="0"/>
              </a:spcAft>
            </a:pPr>
            <a:r>
              <a:rPr lang="fr-FR" altLang="fr-FR" sz="1500" dirty="0">
                <a:latin typeface="Arial" charset="0"/>
                <a:cs typeface="Times New Roman" pitchFamily="18" charset="0"/>
              </a:rPr>
              <a:t>					</a:t>
            </a:r>
            <a:endParaRPr lang="fr-FR" altLang="fr-FR" sz="1400" dirty="0">
              <a:latin typeface="Arial" charset="0"/>
            </a:endParaRPr>
          </a:p>
          <a:p>
            <a:pPr eaLnBrk="0" fontAlgn="base" hangingPunct="0">
              <a:spcBef>
                <a:spcPct val="0"/>
              </a:spcBef>
              <a:spcAft>
                <a:spcPct val="0"/>
              </a:spcAft>
            </a:pPr>
            <a:endParaRPr lang="fr-FR" altLang="fr-FR" dirty="0">
              <a:latin typeface="Arial" charset="0"/>
            </a:endParaRPr>
          </a:p>
        </p:txBody>
      </p:sp>
    </p:spTree>
    <p:extLst>
      <p:ext uri="{BB962C8B-B14F-4D97-AF65-F5344CB8AC3E}">
        <p14:creationId xmlns="" xmlns:p14="http://schemas.microsoft.com/office/powerpoint/2010/main" val="8151603"/>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ctr" rtl="0" fontAlgn="base">
        <a:spcBef>
          <a:spcPct val="0"/>
        </a:spcBef>
        <a:spcAft>
          <a:spcPct val="0"/>
        </a:spcAft>
        <a:defRPr sz="4600" kern="12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600">
          <a:solidFill>
            <a:schemeClr val="tx1"/>
          </a:solidFill>
          <a:effectLst>
            <a:outerShdw blurRad="38100" dist="38100" dir="2700000" algn="tl">
              <a:srgbClr val="C0C0C0"/>
            </a:outerShdw>
          </a:effectLst>
          <a:latin typeface="Cooper Black" pitchFamily="18" charset="0"/>
        </a:defRPr>
      </a:lvl2pPr>
      <a:lvl3pPr algn="ctr" rtl="0" fontAlgn="base">
        <a:spcBef>
          <a:spcPct val="0"/>
        </a:spcBef>
        <a:spcAft>
          <a:spcPct val="0"/>
        </a:spcAft>
        <a:defRPr sz="4600">
          <a:solidFill>
            <a:schemeClr val="tx1"/>
          </a:solidFill>
          <a:effectLst>
            <a:outerShdw blurRad="38100" dist="38100" dir="2700000" algn="tl">
              <a:srgbClr val="C0C0C0"/>
            </a:outerShdw>
          </a:effectLst>
          <a:latin typeface="Cooper Black" pitchFamily="18" charset="0"/>
        </a:defRPr>
      </a:lvl3pPr>
      <a:lvl4pPr algn="ctr" rtl="0" fontAlgn="base">
        <a:spcBef>
          <a:spcPct val="0"/>
        </a:spcBef>
        <a:spcAft>
          <a:spcPct val="0"/>
        </a:spcAft>
        <a:defRPr sz="4600">
          <a:solidFill>
            <a:schemeClr val="tx1"/>
          </a:solidFill>
          <a:effectLst>
            <a:outerShdw blurRad="38100" dist="38100" dir="2700000" algn="tl">
              <a:srgbClr val="C0C0C0"/>
            </a:outerShdw>
          </a:effectLst>
          <a:latin typeface="Cooper Black" pitchFamily="18" charset="0"/>
        </a:defRPr>
      </a:lvl4pPr>
      <a:lvl5pPr algn="ctr" rtl="0" fontAlgn="base">
        <a:spcBef>
          <a:spcPct val="0"/>
        </a:spcBef>
        <a:spcAft>
          <a:spcPct val="0"/>
        </a:spcAft>
        <a:defRPr sz="4600">
          <a:solidFill>
            <a:schemeClr val="tx1"/>
          </a:solidFill>
          <a:effectLst>
            <a:outerShdw blurRad="38100" dist="38100" dir="2700000" algn="tl">
              <a:srgbClr val="C0C0C0"/>
            </a:outerShdw>
          </a:effectLst>
          <a:latin typeface="Cooper Black" pitchFamily="18" charset="0"/>
        </a:defRPr>
      </a:lvl5pPr>
      <a:lvl6pPr marL="586130" algn="ctr" rtl="0" fontAlgn="base">
        <a:spcBef>
          <a:spcPct val="0"/>
        </a:spcBef>
        <a:spcAft>
          <a:spcPct val="0"/>
        </a:spcAft>
        <a:defRPr sz="4600">
          <a:solidFill>
            <a:schemeClr val="tx1"/>
          </a:solidFill>
          <a:effectLst>
            <a:outerShdw blurRad="38100" dist="38100" dir="2700000" algn="tl">
              <a:srgbClr val="C0C0C0"/>
            </a:outerShdw>
          </a:effectLst>
          <a:latin typeface="Cooper Black" pitchFamily="18" charset="0"/>
        </a:defRPr>
      </a:lvl6pPr>
      <a:lvl7pPr marL="1172261" algn="ctr" rtl="0" fontAlgn="base">
        <a:spcBef>
          <a:spcPct val="0"/>
        </a:spcBef>
        <a:spcAft>
          <a:spcPct val="0"/>
        </a:spcAft>
        <a:defRPr sz="4600">
          <a:solidFill>
            <a:schemeClr val="tx1"/>
          </a:solidFill>
          <a:effectLst>
            <a:outerShdw blurRad="38100" dist="38100" dir="2700000" algn="tl">
              <a:srgbClr val="C0C0C0"/>
            </a:outerShdw>
          </a:effectLst>
          <a:latin typeface="Cooper Black" pitchFamily="18" charset="0"/>
        </a:defRPr>
      </a:lvl7pPr>
      <a:lvl8pPr marL="1758391" algn="ctr" rtl="0" fontAlgn="base">
        <a:spcBef>
          <a:spcPct val="0"/>
        </a:spcBef>
        <a:spcAft>
          <a:spcPct val="0"/>
        </a:spcAft>
        <a:defRPr sz="4600">
          <a:solidFill>
            <a:schemeClr val="tx1"/>
          </a:solidFill>
          <a:effectLst>
            <a:outerShdw blurRad="38100" dist="38100" dir="2700000" algn="tl">
              <a:srgbClr val="C0C0C0"/>
            </a:outerShdw>
          </a:effectLst>
          <a:latin typeface="Cooper Black" pitchFamily="18" charset="0"/>
        </a:defRPr>
      </a:lvl8pPr>
      <a:lvl9pPr marL="2344522" algn="ctr" rtl="0" fontAlgn="base">
        <a:spcBef>
          <a:spcPct val="0"/>
        </a:spcBef>
        <a:spcAft>
          <a:spcPct val="0"/>
        </a:spcAft>
        <a:defRPr sz="4600">
          <a:solidFill>
            <a:schemeClr val="tx1"/>
          </a:solidFill>
          <a:effectLst>
            <a:outerShdw blurRad="38100" dist="38100" dir="2700000" algn="tl">
              <a:srgbClr val="C0C0C0"/>
            </a:outerShdw>
          </a:effectLst>
          <a:latin typeface="Cooper Black" pitchFamily="18" charset="0"/>
        </a:defRPr>
      </a:lvl9pPr>
    </p:titleStyle>
    <p:bodyStyle>
      <a:lvl1pPr marL="439598" indent="-439598" algn="l" rtl="0" fontAlgn="base">
        <a:spcBef>
          <a:spcPct val="20000"/>
        </a:spcBef>
        <a:spcAft>
          <a:spcPct val="0"/>
        </a:spcAft>
        <a:buChar char="•"/>
        <a:defRPr kern="1200">
          <a:solidFill>
            <a:srgbClr val="292929"/>
          </a:solidFill>
          <a:latin typeface="+mn-lt"/>
          <a:ea typeface="+mn-ea"/>
          <a:cs typeface="+mn-cs"/>
        </a:defRPr>
      </a:lvl1pPr>
      <a:lvl2pPr marL="952462" indent="-366332" algn="l" rtl="0" fontAlgn="base">
        <a:spcBef>
          <a:spcPct val="20000"/>
        </a:spcBef>
        <a:spcAft>
          <a:spcPct val="0"/>
        </a:spcAft>
        <a:buChar char="–"/>
        <a:defRPr kern="1200">
          <a:solidFill>
            <a:srgbClr val="292929"/>
          </a:solidFill>
          <a:latin typeface="+mn-lt"/>
          <a:ea typeface="+mn-ea"/>
          <a:cs typeface="+mn-cs"/>
        </a:defRPr>
      </a:lvl2pPr>
      <a:lvl3pPr marL="1465326" indent="-293065" algn="l" rtl="0" fontAlgn="base">
        <a:spcBef>
          <a:spcPct val="20000"/>
        </a:spcBef>
        <a:spcAft>
          <a:spcPct val="0"/>
        </a:spcAft>
        <a:buChar char="•"/>
        <a:defRPr kern="1200">
          <a:solidFill>
            <a:srgbClr val="292929"/>
          </a:solidFill>
          <a:latin typeface="+mn-lt"/>
          <a:ea typeface="+mn-ea"/>
          <a:cs typeface="+mn-cs"/>
        </a:defRPr>
      </a:lvl3pPr>
      <a:lvl4pPr marL="2051456" indent="-293065" algn="l" rtl="0" fontAlgn="base">
        <a:spcBef>
          <a:spcPct val="20000"/>
        </a:spcBef>
        <a:spcAft>
          <a:spcPct val="0"/>
        </a:spcAft>
        <a:buChar char="–"/>
        <a:defRPr kern="1200">
          <a:solidFill>
            <a:srgbClr val="292929"/>
          </a:solidFill>
          <a:latin typeface="+mn-lt"/>
          <a:ea typeface="+mn-ea"/>
          <a:cs typeface="+mn-cs"/>
        </a:defRPr>
      </a:lvl4pPr>
      <a:lvl5pPr marL="2637587" indent="-293065" algn="l" rtl="0" fontAlgn="base">
        <a:spcBef>
          <a:spcPct val="20000"/>
        </a:spcBef>
        <a:spcAft>
          <a:spcPct val="0"/>
        </a:spcAft>
        <a:buChar char="»"/>
        <a:defRPr kern="1200">
          <a:solidFill>
            <a:srgbClr val="292929"/>
          </a:solidFill>
          <a:latin typeface="+mn-lt"/>
          <a:ea typeface="+mn-ea"/>
          <a:cs typeface="+mn-cs"/>
        </a:defRPr>
      </a:lvl5pPr>
      <a:lvl6pPr marL="3223717" indent="-293065" algn="l" defTabSz="117226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6pPr>
      <a:lvl7pPr marL="3809848" indent="-293065" algn="l" defTabSz="117226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7pPr>
      <a:lvl8pPr marL="4395978" indent="-293065" algn="l" defTabSz="117226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8pPr>
      <a:lvl9pPr marL="4982108" indent="-293065" algn="l" defTabSz="1172261"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9pPr>
    </p:bodyStyle>
    <p:otherStyle>
      <a:defPPr>
        <a:defRPr lang="fr-FR"/>
      </a:defPPr>
      <a:lvl1pPr marL="0" algn="l" defTabSz="1172261" rtl="0" eaLnBrk="1" latinLnBrk="0" hangingPunct="1">
        <a:defRPr sz="2300" kern="1200">
          <a:solidFill>
            <a:schemeClr val="tx1"/>
          </a:solidFill>
          <a:latin typeface="+mn-lt"/>
          <a:ea typeface="+mn-ea"/>
          <a:cs typeface="+mn-cs"/>
        </a:defRPr>
      </a:lvl1pPr>
      <a:lvl2pPr marL="586130" algn="l" defTabSz="1172261" rtl="0" eaLnBrk="1" latinLnBrk="0" hangingPunct="1">
        <a:defRPr sz="2300" kern="1200">
          <a:solidFill>
            <a:schemeClr val="tx1"/>
          </a:solidFill>
          <a:latin typeface="+mn-lt"/>
          <a:ea typeface="+mn-ea"/>
          <a:cs typeface="+mn-cs"/>
        </a:defRPr>
      </a:lvl2pPr>
      <a:lvl3pPr marL="1172261" algn="l" defTabSz="1172261" rtl="0" eaLnBrk="1" latinLnBrk="0" hangingPunct="1">
        <a:defRPr sz="2300" kern="1200">
          <a:solidFill>
            <a:schemeClr val="tx1"/>
          </a:solidFill>
          <a:latin typeface="+mn-lt"/>
          <a:ea typeface="+mn-ea"/>
          <a:cs typeface="+mn-cs"/>
        </a:defRPr>
      </a:lvl3pPr>
      <a:lvl4pPr marL="1758391" algn="l" defTabSz="1172261" rtl="0" eaLnBrk="1" latinLnBrk="0" hangingPunct="1">
        <a:defRPr sz="2300" kern="1200">
          <a:solidFill>
            <a:schemeClr val="tx1"/>
          </a:solidFill>
          <a:latin typeface="+mn-lt"/>
          <a:ea typeface="+mn-ea"/>
          <a:cs typeface="+mn-cs"/>
        </a:defRPr>
      </a:lvl4pPr>
      <a:lvl5pPr marL="2344522" algn="l" defTabSz="1172261" rtl="0" eaLnBrk="1" latinLnBrk="0" hangingPunct="1">
        <a:defRPr sz="2300" kern="1200">
          <a:solidFill>
            <a:schemeClr val="tx1"/>
          </a:solidFill>
          <a:latin typeface="+mn-lt"/>
          <a:ea typeface="+mn-ea"/>
          <a:cs typeface="+mn-cs"/>
        </a:defRPr>
      </a:lvl5pPr>
      <a:lvl6pPr marL="2930652" algn="l" defTabSz="1172261" rtl="0" eaLnBrk="1" latinLnBrk="0" hangingPunct="1">
        <a:defRPr sz="2300" kern="1200">
          <a:solidFill>
            <a:schemeClr val="tx1"/>
          </a:solidFill>
          <a:latin typeface="+mn-lt"/>
          <a:ea typeface="+mn-ea"/>
          <a:cs typeface="+mn-cs"/>
        </a:defRPr>
      </a:lvl6pPr>
      <a:lvl7pPr marL="3516782" algn="l" defTabSz="1172261" rtl="0" eaLnBrk="1" latinLnBrk="0" hangingPunct="1">
        <a:defRPr sz="2300" kern="1200">
          <a:solidFill>
            <a:schemeClr val="tx1"/>
          </a:solidFill>
          <a:latin typeface="+mn-lt"/>
          <a:ea typeface="+mn-ea"/>
          <a:cs typeface="+mn-cs"/>
        </a:defRPr>
      </a:lvl7pPr>
      <a:lvl8pPr marL="4102913" algn="l" defTabSz="1172261" rtl="0" eaLnBrk="1" latinLnBrk="0" hangingPunct="1">
        <a:defRPr sz="2300" kern="1200">
          <a:solidFill>
            <a:schemeClr val="tx1"/>
          </a:solidFill>
          <a:latin typeface="+mn-lt"/>
          <a:ea typeface="+mn-ea"/>
          <a:cs typeface="+mn-cs"/>
        </a:defRPr>
      </a:lvl8pPr>
      <a:lvl9pPr marL="4689043" algn="l" defTabSz="1172261"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2.cnam.fr/physique/DOCUMENTS/POLYS/PHR101/PHR101-IRTF-15-12-08.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sciences-en-ligne.com/DIST/Data/Ressources/lic2/chimie/chi_gen/spectro/ir/spectro_ir.htm" TargetMode="External"/><Relationship Id="rId5" Type="http://schemas.openxmlformats.org/officeDocument/2006/relationships/hyperlink" Target="https://cours.espci.fr/site.php?id=26&amp;fileid=689" TargetMode="External"/><Relationship Id="rId4" Type="http://schemas.openxmlformats.org/officeDocument/2006/relationships/hyperlink" Target="http://www.fsr.ac.ma/cours/chimie/GUEDIRA/Master%20de%20Sciences%20Analytiques-M9%20Spectr.%20UV-visible/Word/Master%20Sc%20Anal%20Cours%20IR.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1.gif"/><Relationship Id="rId3" Type="http://schemas.openxmlformats.org/officeDocument/2006/relationships/image" Target="../media/image6.png"/><Relationship Id="rId7" Type="http://schemas.openxmlformats.org/officeDocument/2006/relationships/image" Target="../media/image10.gi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gif"/><Relationship Id="rId5" Type="http://schemas.openxmlformats.org/officeDocument/2006/relationships/image" Target="../media/image8.gif"/><Relationship Id="rId10" Type="http://schemas.openxmlformats.org/officeDocument/2006/relationships/image" Target="../media/image13.png"/><Relationship Id="rId4" Type="http://schemas.openxmlformats.org/officeDocument/2006/relationships/image" Target="../media/image7.gif"/><Relationship Id="rId9" Type="http://schemas.openxmlformats.org/officeDocument/2006/relationships/image" Target="../media/image12.gif"/></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 name="ZoneTexte 4"/>
          <p:cNvSpPr txBox="1"/>
          <p:nvPr/>
        </p:nvSpPr>
        <p:spPr>
          <a:xfrm>
            <a:off x="3216915" y="829925"/>
            <a:ext cx="5654997" cy="1380255"/>
          </a:xfrm>
          <a:prstGeom prst="rect">
            <a:avLst/>
          </a:prstGeom>
          <a:noFill/>
        </p:spPr>
        <p:txBody>
          <a:bodyPr wrap="square" lIns="117226" tIns="58613" rIns="117226" bIns="58613" rtlCol="0">
            <a:spAutoFit/>
          </a:bodyPr>
          <a:lstStyle/>
          <a:p>
            <a:pPr algn="ctr"/>
            <a:r>
              <a:rPr lang="fr-FR" altLang="fr-FR" sz="4100" dirty="0" smtClean="0">
                <a:latin typeface="Aharoni" pitchFamily="2" charset="-79"/>
                <a:cs typeface="Aharoni" pitchFamily="2" charset="-79"/>
              </a:rPr>
              <a:t>Spectroscopie Infrarouge</a:t>
            </a:r>
            <a:endParaRPr lang="fr-FR" sz="4100" dirty="0">
              <a:latin typeface="Aharoni" pitchFamily="2" charset="-79"/>
              <a:cs typeface="Aharoni" pitchFamily="2" charset="-79"/>
            </a:endParaRPr>
          </a:p>
        </p:txBody>
      </p:sp>
      <p:sp>
        <p:nvSpPr>
          <p:cNvPr id="4" name="ZoneTexte 3"/>
          <p:cNvSpPr txBox="1"/>
          <p:nvPr/>
        </p:nvSpPr>
        <p:spPr>
          <a:xfrm rot="-5400000">
            <a:off x="-2755797" y="3412261"/>
            <a:ext cx="6309879" cy="584775"/>
          </a:xfrm>
          <a:prstGeom prst="rect">
            <a:avLst/>
          </a:prstGeom>
          <a:noFill/>
        </p:spPr>
        <p:txBody>
          <a:bodyPr wrap="square" rtlCol="0">
            <a:spAutoFit/>
          </a:bodyPr>
          <a:lstStyle/>
          <a:p>
            <a:pPr algn="ctr"/>
            <a:r>
              <a:rPr lang="fr-FR" sz="3200" b="1" i="1" dirty="0" smtClean="0">
                <a:solidFill>
                  <a:schemeClr val="bg1">
                    <a:lumMod val="75000"/>
                  </a:schemeClr>
                </a:solidFill>
                <a:latin typeface="Aharoni" pitchFamily="2" charset="-79"/>
                <a:cs typeface="Aharoni" pitchFamily="2" charset="-79"/>
              </a:rPr>
              <a:t>Spectroscopie Infrarouge (IR)</a:t>
            </a:r>
            <a:endParaRPr lang="fr-FR" sz="3200" b="1" i="1" dirty="0">
              <a:solidFill>
                <a:schemeClr val="bg1">
                  <a:lumMod val="75000"/>
                </a:schemeClr>
              </a:solidFill>
              <a:latin typeface="Aharoni" pitchFamily="2" charset="-79"/>
              <a:cs typeface="Aharoni" pitchFamily="2" charset="-79"/>
            </a:endParaRPr>
          </a:p>
        </p:txBody>
      </p:sp>
      <p:pic>
        <p:nvPicPr>
          <p:cNvPr id="7" name="Image 6" descr="6300Grand.jpg"/>
          <p:cNvPicPr>
            <a:picLocks noChangeAspect="1"/>
          </p:cNvPicPr>
          <p:nvPr/>
        </p:nvPicPr>
        <p:blipFill>
          <a:blip r:embed="rId4" cstate="print"/>
          <a:stretch>
            <a:fillRect/>
          </a:stretch>
        </p:blipFill>
        <p:spPr>
          <a:xfrm>
            <a:off x="3526972" y="2229643"/>
            <a:ext cx="4891314" cy="3319106"/>
          </a:xfrm>
          <a:prstGeom prst="rect">
            <a:avLst/>
          </a:prstGeom>
        </p:spPr>
      </p:pic>
    </p:spTree>
    <p:extLst>
      <p:ext uri="{BB962C8B-B14F-4D97-AF65-F5344CB8AC3E}">
        <p14:creationId xmlns="" xmlns:p14="http://schemas.microsoft.com/office/powerpoint/2010/main" val="1783318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numéro de diapositive 1"/>
          <p:cNvSpPr>
            <a:spLocks noGrp="1"/>
          </p:cNvSpPr>
          <p:nvPr>
            <p:ph type="sldNum" sz="quarter" idx="10"/>
          </p:nvPr>
        </p:nvSpPr>
        <p:spPr/>
        <p:txBody>
          <a:bodyPr/>
          <a:lstStyle/>
          <a:p>
            <a:fld id="{8F5DD51C-42FD-4513-83DA-6B4E9732932F}" type="slidenum">
              <a:rPr lang="fr-FR" altLang="fr-FR"/>
              <a:pPr/>
              <a:t>10</a:t>
            </a:fld>
            <a:endParaRPr lang="fr-FR" altLang="fr-FR" dirty="0"/>
          </a:p>
        </p:txBody>
      </p:sp>
      <p:sp>
        <p:nvSpPr>
          <p:cNvPr id="4" name="ZoneTexte 3"/>
          <p:cNvSpPr txBox="1"/>
          <p:nvPr/>
        </p:nvSpPr>
        <p:spPr>
          <a:xfrm rot="-5400000">
            <a:off x="-2755797" y="3412261"/>
            <a:ext cx="6309879" cy="584775"/>
          </a:xfrm>
          <a:prstGeom prst="rect">
            <a:avLst/>
          </a:prstGeom>
          <a:noFill/>
        </p:spPr>
        <p:txBody>
          <a:bodyPr wrap="square" rtlCol="0">
            <a:spAutoFit/>
          </a:bodyPr>
          <a:lstStyle/>
          <a:p>
            <a:pPr algn="ctr"/>
            <a:r>
              <a:rPr lang="fr-FR" sz="3200" b="1" i="1" dirty="0" smtClean="0">
                <a:solidFill>
                  <a:schemeClr val="bg1">
                    <a:lumMod val="75000"/>
                  </a:schemeClr>
                </a:solidFill>
                <a:latin typeface="Aharoni" pitchFamily="2" charset="-79"/>
                <a:cs typeface="Aharoni" pitchFamily="2" charset="-79"/>
              </a:rPr>
              <a:t>Spectroscopie Infrarouge (IR)</a:t>
            </a:r>
            <a:endParaRPr lang="fr-FR" sz="3200" b="1" i="1" dirty="0">
              <a:solidFill>
                <a:schemeClr val="bg1">
                  <a:lumMod val="75000"/>
                </a:schemeClr>
              </a:solidFill>
              <a:latin typeface="Aharoni" pitchFamily="2" charset="-79"/>
              <a:cs typeface="Aharoni" pitchFamily="2" charset="-79"/>
            </a:endParaRPr>
          </a:p>
        </p:txBody>
      </p:sp>
      <p:pic>
        <p:nvPicPr>
          <p:cNvPr id="10247" name="Picture 1031" descr="Afficher l'image d'origine"/>
          <p:cNvPicPr>
            <a:picLocks noChangeAspect="1" noChangeArrowheads="1"/>
          </p:cNvPicPr>
          <p:nvPr/>
        </p:nvPicPr>
        <p:blipFill>
          <a:blip r:embed="rId3" cstate="print"/>
          <a:srcRect/>
          <a:stretch>
            <a:fillRect/>
          </a:stretch>
        </p:blipFill>
        <p:spPr bwMode="auto">
          <a:xfrm>
            <a:off x="1774513" y="1543986"/>
            <a:ext cx="6305186" cy="4718181"/>
          </a:xfrm>
          <a:prstGeom prst="rect">
            <a:avLst/>
          </a:prstGeom>
          <a:noFill/>
        </p:spPr>
      </p:pic>
      <p:sp>
        <p:nvSpPr>
          <p:cNvPr id="6" name="ZoneTexte 5"/>
          <p:cNvSpPr txBox="1"/>
          <p:nvPr/>
        </p:nvSpPr>
        <p:spPr>
          <a:xfrm>
            <a:off x="1274164" y="854440"/>
            <a:ext cx="6760564" cy="369332"/>
          </a:xfrm>
          <a:prstGeom prst="rect">
            <a:avLst/>
          </a:prstGeom>
          <a:noFill/>
        </p:spPr>
        <p:txBody>
          <a:bodyPr wrap="square" rtlCol="0">
            <a:spAutoFit/>
          </a:bodyPr>
          <a:lstStyle/>
          <a:p>
            <a:r>
              <a:rPr lang="fr-FR" sz="1800" b="1" u="sng" dirty="0" smtClean="0">
                <a:latin typeface="Calibri" pitchFamily="34" charset="0"/>
              </a:rPr>
              <a:t>Exemple d’une table de correspondance en spectroscopie infrarouge</a:t>
            </a:r>
            <a:endParaRPr lang="fr-FR" sz="1800" b="1" u="sng" dirty="0">
              <a:latin typeface="Calibri" pitchFamily="34" charset="0"/>
            </a:endParaRPr>
          </a:p>
        </p:txBody>
      </p:sp>
    </p:spTree>
    <p:extLst>
      <p:ext uri="{BB962C8B-B14F-4D97-AF65-F5344CB8AC3E}">
        <p14:creationId xmlns="" xmlns:p14="http://schemas.microsoft.com/office/powerpoint/2010/main" val="3044740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948E6D83-A373-46BB-BF06-82E42ED92A4A}" type="slidenum">
              <a:rPr lang="fr-FR" altLang="fr-FR"/>
              <a:pPr/>
              <a:t>11</a:t>
            </a:fld>
            <a:endParaRPr lang="fr-FR" altLang="fr-FR" dirty="0"/>
          </a:p>
        </p:txBody>
      </p:sp>
      <p:sp>
        <p:nvSpPr>
          <p:cNvPr id="12290" name="Rectangle 2"/>
          <p:cNvSpPr>
            <a:spLocks noGrp="1" noChangeArrowheads="1"/>
          </p:cNvSpPr>
          <p:nvPr>
            <p:ph type="title"/>
          </p:nvPr>
        </p:nvSpPr>
        <p:spPr>
          <a:xfrm>
            <a:off x="-1073493" y="609223"/>
            <a:ext cx="8833817" cy="431900"/>
          </a:xfrm>
        </p:spPr>
        <p:txBody>
          <a:bodyPr/>
          <a:lstStyle/>
          <a:p>
            <a:pPr marL="914400" indent="-914400">
              <a:buFont typeface="+mj-lt"/>
              <a:buAutoNum type="arabicPeriod" startAt="5"/>
            </a:pPr>
            <a:r>
              <a:rPr lang="fr-FR" altLang="fr-FR" sz="2800" dirty="0" smtClean="0">
                <a:latin typeface="Aharoni" pitchFamily="2" charset="-79"/>
                <a:cs typeface="Aharoni" pitchFamily="2" charset="-79"/>
              </a:rPr>
              <a:t>Exemples</a:t>
            </a:r>
            <a:endParaRPr lang="fr-FR" altLang="fr-FR" sz="2800" dirty="0">
              <a:latin typeface="Aharoni" pitchFamily="2" charset="-79"/>
              <a:cs typeface="Aharoni" pitchFamily="2" charset="-79"/>
            </a:endParaRPr>
          </a:p>
        </p:txBody>
      </p:sp>
      <p:pic>
        <p:nvPicPr>
          <p:cNvPr id="12296" name="Picture 8"/>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67578" y="1128750"/>
            <a:ext cx="9345983" cy="5182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rot="-5400000">
            <a:off x="-2755797" y="3412261"/>
            <a:ext cx="6309879" cy="584775"/>
          </a:xfrm>
          <a:prstGeom prst="rect">
            <a:avLst/>
          </a:prstGeom>
          <a:noFill/>
        </p:spPr>
        <p:txBody>
          <a:bodyPr wrap="square" rtlCol="0">
            <a:spAutoFit/>
          </a:bodyPr>
          <a:lstStyle/>
          <a:p>
            <a:pPr algn="ctr"/>
            <a:r>
              <a:rPr lang="fr-FR" sz="3200" b="1" i="1" dirty="0" smtClean="0">
                <a:solidFill>
                  <a:schemeClr val="bg1">
                    <a:lumMod val="75000"/>
                  </a:schemeClr>
                </a:solidFill>
                <a:latin typeface="Aharoni" pitchFamily="2" charset="-79"/>
                <a:cs typeface="Aharoni" pitchFamily="2" charset="-79"/>
              </a:rPr>
              <a:t>Spectroscopie Infrarouge (IR)</a:t>
            </a:r>
            <a:endParaRPr lang="fr-FR" sz="3200" b="1" i="1" dirty="0">
              <a:solidFill>
                <a:schemeClr val="bg1">
                  <a:lumMod val="75000"/>
                </a:schemeClr>
              </a:solidFill>
              <a:latin typeface="Aharoni" pitchFamily="2" charset="-79"/>
              <a:cs typeface="Aharoni" pitchFamily="2" charset="-79"/>
            </a:endParaRPr>
          </a:p>
        </p:txBody>
      </p:sp>
    </p:spTree>
    <p:extLst>
      <p:ext uri="{BB962C8B-B14F-4D97-AF65-F5344CB8AC3E}">
        <p14:creationId xmlns="" xmlns:p14="http://schemas.microsoft.com/office/powerpoint/2010/main" val="3720251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numéro de diapositive 1"/>
          <p:cNvSpPr>
            <a:spLocks noGrp="1"/>
          </p:cNvSpPr>
          <p:nvPr>
            <p:ph type="sldNum" sz="quarter" idx="10"/>
          </p:nvPr>
        </p:nvSpPr>
        <p:spPr/>
        <p:txBody>
          <a:bodyPr/>
          <a:lstStyle/>
          <a:p>
            <a:fld id="{A366E48D-DC30-4556-8D3A-4AED984A03AF}" type="slidenum">
              <a:rPr lang="fr-FR" altLang="fr-FR"/>
              <a:pPr/>
              <a:t>12</a:t>
            </a:fld>
            <a:endParaRPr lang="fr-FR" altLang="fr-FR" dirty="0"/>
          </a:p>
        </p:txBody>
      </p:sp>
      <p:pic>
        <p:nvPicPr>
          <p:cNvPr id="13317" name="Picture 5" descr="bsq_fdmppa420"/>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4285" y="1448135"/>
            <a:ext cx="10120582" cy="4954147"/>
          </a:xfrm>
          <a:prstGeom prst="rect">
            <a:avLst/>
          </a:prstGeom>
          <a:noFill/>
          <a:extLst>
            <a:ext uri="{909E8E84-426E-40DD-AFC4-6F175D3DCCD1}">
              <a14:hiddenFill xmlns="" xmlns:a14="http://schemas.microsoft.com/office/drawing/2010/main">
                <a:solidFill>
                  <a:srgbClr val="FFFFFF"/>
                </a:solidFill>
              </a14:hiddenFill>
            </a:ext>
          </a:extLst>
        </p:spPr>
      </p:pic>
      <p:sp>
        <p:nvSpPr>
          <p:cNvPr id="4" name="ZoneTexte 3"/>
          <p:cNvSpPr txBox="1"/>
          <p:nvPr/>
        </p:nvSpPr>
        <p:spPr>
          <a:xfrm rot="-5400000">
            <a:off x="-2755797" y="3412261"/>
            <a:ext cx="6309879" cy="584775"/>
          </a:xfrm>
          <a:prstGeom prst="rect">
            <a:avLst/>
          </a:prstGeom>
          <a:noFill/>
        </p:spPr>
        <p:txBody>
          <a:bodyPr wrap="square" rtlCol="0">
            <a:spAutoFit/>
          </a:bodyPr>
          <a:lstStyle/>
          <a:p>
            <a:pPr algn="ctr"/>
            <a:r>
              <a:rPr lang="fr-FR" sz="3200" b="1" i="1" dirty="0" smtClean="0">
                <a:solidFill>
                  <a:schemeClr val="bg1">
                    <a:lumMod val="75000"/>
                  </a:schemeClr>
                </a:solidFill>
                <a:latin typeface="Aharoni" pitchFamily="2" charset="-79"/>
                <a:cs typeface="Aharoni" pitchFamily="2" charset="-79"/>
              </a:rPr>
              <a:t>Spectroscopie Infrarouge (IR)</a:t>
            </a:r>
            <a:endParaRPr lang="fr-FR" sz="3200" b="1" i="1" dirty="0">
              <a:solidFill>
                <a:schemeClr val="bg1">
                  <a:lumMod val="75000"/>
                </a:schemeClr>
              </a:solidFill>
              <a:latin typeface="Aharoni" pitchFamily="2" charset="-79"/>
              <a:cs typeface="Aharoni" pitchFamily="2" charset="-79"/>
            </a:endParaRPr>
          </a:p>
        </p:txBody>
      </p:sp>
    </p:spTree>
    <p:extLst>
      <p:ext uri="{BB962C8B-B14F-4D97-AF65-F5344CB8AC3E}">
        <p14:creationId xmlns="" xmlns:p14="http://schemas.microsoft.com/office/powerpoint/2010/main" val="3787826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Espace réservé du numéro de diapositive 1"/>
          <p:cNvSpPr>
            <a:spLocks noGrp="1"/>
          </p:cNvSpPr>
          <p:nvPr>
            <p:ph type="sldNum" sz="quarter" idx="10"/>
          </p:nvPr>
        </p:nvSpPr>
        <p:spPr/>
        <p:txBody>
          <a:bodyPr/>
          <a:lstStyle/>
          <a:p>
            <a:fld id="{9FF12FF5-3013-49EB-B566-7E2B69A8AC2C}" type="slidenum">
              <a:rPr lang="fr-FR" altLang="fr-FR"/>
              <a:pPr/>
              <a:t>13</a:t>
            </a:fld>
            <a:endParaRPr lang="fr-FR" altLang="fr-FR" dirty="0"/>
          </a:p>
        </p:txBody>
      </p:sp>
      <p:pic>
        <p:nvPicPr>
          <p:cNvPr id="22531" name="Picture 3" descr="Spectre PPE 250°"/>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15868" y="1753006"/>
            <a:ext cx="9752330" cy="4344406"/>
          </a:xfrm>
          <a:prstGeom prst="rect">
            <a:avLst/>
          </a:prstGeom>
          <a:noFill/>
          <a:extLst>
            <a:ext uri="{909E8E84-426E-40DD-AFC4-6F175D3DCCD1}">
              <a14:hiddenFill xmlns="" xmlns:a14="http://schemas.microsoft.com/office/drawing/2010/main">
                <a:solidFill>
                  <a:srgbClr val="FFFFFF"/>
                </a:solidFill>
              </a14:hiddenFill>
            </a:ext>
          </a:extLst>
        </p:spPr>
      </p:pic>
      <p:sp>
        <p:nvSpPr>
          <p:cNvPr id="22530" name="Text Box 2"/>
          <p:cNvSpPr txBox="1">
            <a:spLocks noChangeArrowheads="1"/>
          </p:cNvSpPr>
          <p:nvPr/>
        </p:nvSpPr>
        <p:spPr bwMode="auto">
          <a:xfrm>
            <a:off x="5614786" y="1197254"/>
            <a:ext cx="1015868" cy="59542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spAutoFit/>
          </a:bodyPr>
          <a:lstStyle/>
          <a:p>
            <a:pPr fontAlgn="base">
              <a:spcBef>
                <a:spcPct val="50000"/>
              </a:spcBef>
              <a:spcAft>
                <a:spcPct val="0"/>
              </a:spcAft>
            </a:pPr>
            <a:r>
              <a:rPr lang="fr-FR" altLang="fr-FR" sz="3100" dirty="0">
                <a:latin typeface="Times New Roman" pitchFamily="18" charset="0"/>
              </a:rPr>
              <a:t>PPE </a:t>
            </a:r>
          </a:p>
        </p:txBody>
      </p:sp>
      <p:sp>
        <p:nvSpPr>
          <p:cNvPr id="5" name="ZoneTexte 4"/>
          <p:cNvSpPr txBox="1"/>
          <p:nvPr/>
        </p:nvSpPr>
        <p:spPr>
          <a:xfrm rot="-5400000">
            <a:off x="-2755797" y="3412261"/>
            <a:ext cx="6309879" cy="584775"/>
          </a:xfrm>
          <a:prstGeom prst="rect">
            <a:avLst/>
          </a:prstGeom>
          <a:noFill/>
        </p:spPr>
        <p:txBody>
          <a:bodyPr wrap="square" rtlCol="0">
            <a:spAutoFit/>
          </a:bodyPr>
          <a:lstStyle/>
          <a:p>
            <a:pPr algn="ctr"/>
            <a:r>
              <a:rPr lang="fr-FR" sz="3200" b="1" i="1" dirty="0" smtClean="0">
                <a:solidFill>
                  <a:schemeClr val="bg1">
                    <a:lumMod val="75000"/>
                  </a:schemeClr>
                </a:solidFill>
                <a:latin typeface="Aharoni" pitchFamily="2" charset="-79"/>
                <a:cs typeface="Aharoni" pitchFamily="2" charset="-79"/>
              </a:rPr>
              <a:t>Spectroscopie Infrarouge (IR)</a:t>
            </a:r>
            <a:endParaRPr lang="fr-FR" sz="3200" b="1" i="1" dirty="0">
              <a:solidFill>
                <a:schemeClr val="bg1">
                  <a:lumMod val="75000"/>
                </a:schemeClr>
              </a:solidFill>
              <a:latin typeface="Aharoni" pitchFamily="2" charset="-79"/>
              <a:cs typeface="Aharoni" pitchFamily="2" charset="-79"/>
            </a:endParaRPr>
          </a:p>
        </p:txBody>
      </p:sp>
    </p:spTree>
    <p:extLst>
      <p:ext uri="{BB962C8B-B14F-4D97-AF65-F5344CB8AC3E}">
        <p14:creationId xmlns="" xmlns:p14="http://schemas.microsoft.com/office/powerpoint/2010/main" val="1415130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3811301B-4CEB-4BD3-8A58-DAE08D7A92CD}" type="slidenum">
              <a:rPr lang="fr-FR" altLang="fr-FR"/>
              <a:pPr/>
              <a:t>14</a:t>
            </a:fld>
            <a:endParaRPr lang="fr-FR" altLang="fr-FR" dirty="0"/>
          </a:p>
        </p:txBody>
      </p:sp>
      <p:sp>
        <p:nvSpPr>
          <p:cNvPr id="21507" name="Rectangle 3"/>
          <p:cNvSpPr>
            <a:spLocks noGrp="1" noChangeArrowheads="1"/>
          </p:cNvSpPr>
          <p:nvPr>
            <p:ph type="title"/>
          </p:nvPr>
        </p:nvSpPr>
        <p:spPr>
          <a:xfrm>
            <a:off x="-449943" y="609223"/>
            <a:ext cx="8833817" cy="431900"/>
          </a:xfrm>
        </p:spPr>
        <p:txBody>
          <a:bodyPr/>
          <a:lstStyle/>
          <a:p>
            <a:pPr marL="914400" indent="-914400">
              <a:buFont typeface="+mj-lt"/>
              <a:buAutoNum type="arabicPeriod" startAt="6"/>
            </a:pPr>
            <a:r>
              <a:rPr lang="fr-FR" altLang="fr-FR" sz="2800" dirty="0" smtClean="0">
                <a:latin typeface="Aharoni" pitchFamily="2" charset="-79"/>
                <a:cs typeface="Aharoni" pitchFamily="2" charset="-79"/>
              </a:rPr>
              <a:t>Interrelations</a:t>
            </a:r>
            <a:endParaRPr lang="fr-FR" altLang="fr-FR" sz="2800" dirty="0">
              <a:latin typeface="Aharoni" pitchFamily="2" charset="-79"/>
              <a:cs typeface="Aharoni" pitchFamily="2" charset="-79"/>
            </a:endParaRPr>
          </a:p>
        </p:txBody>
      </p:sp>
      <p:sp>
        <p:nvSpPr>
          <p:cNvPr id="21506" name="Rectangle 2"/>
          <p:cNvSpPr>
            <a:spLocks noGrp="1" noChangeArrowheads="1"/>
          </p:cNvSpPr>
          <p:nvPr>
            <p:ph type="body" idx="1"/>
          </p:nvPr>
        </p:nvSpPr>
        <p:spPr>
          <a:xfrm>
            <a:off x="711107" y="1524355"/>
            <a:ext cx="10971372" cy="5041480"/>
          </a:xfrm>
        </p:spPr>
        <p:txBody>
          <a:bodyPr/>
          <a:lstStyle/>
          <a:p>
            <a:pPr>
              <a:lnSpc>
                <a:spcPct val="240000"/>
              </a:lnSpc>
            </a:pPr>
            <a:r>
              <a:rPr lang="fr-FR" altLang="fr-FR" dirty="0">
                <a:latin typeface="Calibri" pitchFamily="34" charset="0"/>
              </a:rPr>
              <a:t>Spectroscopie UV</a:t>
            </a:r>
          </a:p>
          <a:p>
            <a:pPr>
              <a:lnSpc>
                <a:spcPct val="240000"/>
              </a:lnSpc>
            </a:pPr>
            <a:r>
              <a:rPr lang="fr-FR" altLang="fr-FR" dirty="0">
                <a:latin typeface="Calibri" pitchFamily="34" charset="0"/>
              </a:rPr>
              <a:t>Spectroscopie Raman</a:t>
            </a:r>
          </a:p>
          <a:p>
            <a:pPr>
              <a:lnSpc>
                <a:spcPct val="240000"/>
              </a:lnSpc>
            </a:pPr>
            <a:r>
              <a:rPr lang="fr-FR" altLang="fr-FR" dirty="0">
                <a:latin typeface="Calibri" pitchFamily="34" charset="0"/>
              </a:rPr>
              <a:t>RMN</a:t>
            </a:r>
          </a:p>
          <a:p>
            <a:pPr>
              <a:lnSpc>
                <a:spcPct val="240000"/>
              </a:lnSpc>
            </a:pPr>
            <a:r>
              <a:rPr lang="fr-FR" altLang="fr-FR" dirty="0">
                <a:latin typeface="Calibri" pitchFamily="34" charset="0"/>
              </a:rPr>
              <a:t>Spectroscopie de masse (répartition des masses)</a:t>
            </a:r>
          </a:p>
          <a:p>
            <a:pPr>
              <a:lnSpc>
                <a:spcPct val="240000"/>
              </a:lnSpc>
            </a:pPr>
            <a:r>
              <a:rPr lang="fr-FR" altLang="fr-FR" dirty="0">
                <a:latin typeface="Calibri" pitchFamily="34" charset="0"/>
              </a:rPr>
              <a:t>DSC</a:t>
            </a:r>
          </a:p>
        </p:txBody>
      </p:sp>
      <p:sp>
        <p:nvSpPr>
          <p:cNvPr id="5" name="ZoneTexte 4"/>
          <p:cNvSpPr txBox="1"/>
          <p:nvPr/>
        </p:nvSpPr>
        <p:spPr>
          <a:xfrm rot="-5400000">
            <a:off x="-2755797" y="3412261"/>
            <a:ext cx="6309879" cy="584775"/>
          </a:xfrm>
          <a:prstGeom prst="rect">
            <a:avLst/>
          </a:prstGeom>
          <a:noFill/>
        </p:spPr>
        <p:txBody>
          <a:bodyPr wrap="square" rtlCol="0">
            <a:spAutoFit/>
          </a:bodyPr>
          <a:lstStyle/>
          <a:p>
            <a:pPr algn="ctr"/>
            <a:r>
              <a:rPr lang="fr-FR" sz="3200" b="1" i="1" dirty="0" smtClean="0">
                <a:solidFill>
                  <a:schemeClr val="bg1">
                    <a:lumMod val="75000"/>
                  </a:schemeClr>
                </a:solidFill>
                <a:latin typeface="Aharoni" pitchFamily="2" charset="-79"/>
                <a:cs typeface="Aharoni" pitchFamily="2" charset="-79"/>
              </a:rPr>
              <a:t>Spectroscopie Infrarouge (IR)</a:t>
            </a:r>
            <a:endParaRPr lang="fr-FR" sz="3200" b="1" i="1" dirty="0">
              <a:solidFill>
                <a:schemeClr val="bg1">
                  <a:lumMod val="75000"/>
                </a:schemeClr>
              </a:solidFill>
              <a:latin typeface="Aharoni" pitchFamily="2" charset="-79"/>
              <a:cs typeface="Aharoni" pitchFamily="2" charset="-79"/>
            </a:endParaRPr>
          </a:p>
        </p:txBody>
      </p:sp>
    </p:spTree>
    <p:extLst>
      <p:ext uri="{BB962C8B-B14F-4D97-AF65-F5344CB8AC3E}">
        <p14:creationId xmlns="" xmlns:p14="http://schemas.microsoft.com/office/powerpoint/2010/main" val="1007383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4722" y="768166"/>
            <a:ext cx="8833817" cy="431900"/>
          </a:xfrm>
        </p:spPr>
        <p:txBody>
          <a:bodyPr/>
          <a:lstStyle/>
          <a:p>
            <a:pPr marL="514350" indent="-514350">
              <a:buFont typeface="+mj-lt"/>
              <a:buAutoNum type="arabicParenR" startAt="7"/>
            </a:pPr>
            <a:r>
              <a:rPr lang="fr-FR" sz="2800" dirty="0" smtClean="0">
                <a:latin typeface="Aharoni" pitchFamily="2" charset="-79"/>
                <a:cs typeface="Aharoni" pitchFamily="2" charset="-79"/>
              </a:rPr>
              <a:t>Lexique</a:t>
            </a:r>
            <a:endParaRPr lang="fr-FR" sz="2800" dirty="0">
              <a:latin typeface="Aharoni" pitchFamily="2" charset="-79"/>
              <a:cs typeface="Aharoni" pitchFamily="2" charset="-79"/>
            </a:endParaRPr>
          </a:p>
        </p:txBody>
      </p:sp>
      <p:sp>
        <p:nvSpPr>
          <p:cNvPr id="4" name="Espace réservé du numéro de diapositive 3"/>
          <p:cNvSpPr>
            <a:spLocks noGrp="1"/>
          </p:cNvSpPr>
          <p:nvPr>
            <p:ph type="sldNum" sz="quarter" idx="10"/>
          </p:nvPr>
        </p:nvSpPr>
        <p:spPr/>
        <p:txBody>
          <a:bodyPr/>
          <a:lstStyle/>
          <a:p>
            <a:fld id="{1539A271-70FE-4BBC-AE2C-B33EFFFA76C2}" type="slidenum">
              <a:rPr lang="fr-FR" altLang="fr-FR" smtClean="0"/>
              <a:pPr/>
              <a:t>15</a:t>
            </a:fld>
            <a:endParaRPr lang="fr-FR" altLang="fr-FR" dirty="0"/>
          </a:p>
        </p:txBody>
      </p:sp>
      <p:sp>
        <p:nvSpPr>
          <p:cNvPr id="5" name="ZoneTexte 4"/>
          <p:cNvSpPr txBox="1"/>
          <p:nvPr/>
        </p:nvSpPr>
        <p:spPr>
          <a:xfrm rot="-5400000">
            <a:off x="-2755797" y="3412261"/>
            <a:ext cx="6309879" cy="584775"/>
          </a:xfrm>
          <a:prstGeom prst="rect">
            <a:avLst/>
          </a:prstGeom>
          <a:noFill/>
        </p:spPr>
        <p:txBody>
          <a:bodyPr wrap="square" rtlCol="0">
            <a:spAutoFit/>
          </a:bodyPr>
          <a:lstStyle/>
          <a:p>
            <a:pPr algn="ctr"/>
            <a:r>
              <a:rPr lang="fr-FR" sz="3200" b="1" i="1" dirty="0" smtClean="0">
                <a:solidFill>
                  <a:schemeClr val="bg1">
                    <a:lumMod val="75000"/>
                  </a:schemeClr>
                </a:solidFill>
                <a:latin typeface="Aharoni" pitchFamily="2" charset="-79"/>
                <a:cs typeface="Aharoni" pitchFamily="2" charset="-79"/>
              </a:rPr>
              <a:t>Spectroscopie Infrarouge (IR)</a:t>
            </a:r>
            <a:endParaRPr lang="fr-FR" sz="3200" b="1" i="1" dirty="0">
              <a:solidFill>
                <a:schemeClr val="bg1">
                  <a:lumMod val="75000"/>
                </a:schemeClr>
              </a:solidFill>
              <a:latin typeface="Aharoni" pitchFamily="2" charset="-79"/>
              <a:cs typeface="Aharoni" pitchFamily="2" charset="-79"/>
            </a:endParaRPr>
          </a:p>
        </p:txBody>
      </p:sp>
      <p:pic>
        <p:nvPicPr>
          <p:cNvPr id="53249" name="Picture 1"/>
          <p:cNvPicPr>
            <a:picLocks noChangeAspect="1" noChangeArrowheads="1"/>
          </p:cNvPicPr>
          <p:nvPr/>
        </p:nvPicPr>
        <p:blipFill>
          <a:blip r:embed="rId2" cstate="print"/>
          <a:srcRect/>
          <a:stretch>
            <a:fillRect/>
          </a:stretch>
        </p:blipFill>
        <p:spPr bwMode="auto">
          <a:xfrm>
            <a:off x="2848418" y="1982918"/>
            <a:ext cx="6591393" cy="2723994"/>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FF5482A9-839E-478A-8410-55447C4ED097}" type="slidenum">
              <a:rPr lang="fr-FR" altLang="fr-FR"/>
              <a:pPr/>
              <a:t>16</a:t>
            </a:fld>
            <a:endParaRPr lang="fr-FR" altLang="fr-FR" dirty="0"/>
          </a:p>
        </p:txBody>
      </p:sp>
      <p:sp>
        <p:nvSpPr>
          <p:cNvPr id="20483" name="Rectangle 3"/>
          <p:cNvSpPr>
            <a:spLocks noGrp="1" noChangeArrowheads="1"/>
          </p:cNvSpPr>
          <p:nvPr>
            <p:ph type="title"/>
          </p:nvPr>
        </p:nvSpPr>
        <p:spPr>
          <a:xfrm>
            <a:off x="0" y="681795"/>
            <a:ext cx="8833817" cy="431900"/>
          </a:xfrm>
        </p:spPr>
        <p:txBody>
          <a:bodyPr/>
          <a:lstStyle/>
          <a:p>
            <a:pPr marL="914400" indent="-914400">
              <a:buFont typeface="+mj-lt"/>
              <a:buAutoNum type="arabicPeriod" startAt="8"/>
            </a:pPr>
            <a:r>
              <a:rPr lang="fr-FR" altLang="fr-FR" sz="2800" dirty="0" smtClean="0">
                <a:latin typeface="Aharoni" pitchFamily="2" charset="-79"/>
                <a:cs typeface="Aharoni" pitchFamily="2" charset="-79"/>
              </a:rPr>
              <a:t>Sources</a:t>
            </a:r>
            <a:endParaRPr lang="fr-FR" altLang="fr-FR" sz="2800" dirty="0">
              <a:latin typeface="Aharoni" pitchFamily="2" charset="-79"/>
              <a:cs typeface="Aharoni" pitchFamily="2" charset="-79"/>
            </a:endParaRPr>
          </a:p>
        </p:txBody>
      </p:sp>
      <p:sp>
        <p:nvSpPr>
          <p:cNvPr id="20482" name="Rectangle 2"/>
          <p:cNvSpPr>
            <a:spLocks noGrp="1" noChangeArrowheads="1"/>
          </p:cNvSpPr>
          <p:nvPr>
            <p:ph type="body" idx="1"/>
          </p:nvPr>
        </p:nvSpPr>
        <p:spPr>
          <a:xfrm>
            <a:off x="609507" y="1511991"/>
            <a:ext cx="10971372" cy="4854111"/>
          </a:xfrm>
        </p:spPr>
        <p:txBody>
          <a:bodyPr/>
          <a:lstStyle/>
          <a:p>
            <a:r>
              <a:rPr lang="fr-FR" altLang="fr-FR" dirty="0" smtClean="0">
                <a:latin typeface="Calibri" pitchFamily="34" charset="0"/>
              </a:rPr>
              <a:t>Techniques spectrométriques : </a:t>
            </a:r>
            <a:r>
              <a:rPr lang="fr-FR" altLang="fr-FR" dirty="0" smtClean="0">
                <a:latin typeface="Calibri" pitchFamily="34" charset="0"/>
                <a:hlinkClick r:id="rId3"/>
              </a:rPr>
              <a:t>http://ww2.cnam.fr/physique//DOCUMENTS/POLYS/PHR101/PHR101-IRTF-15-12-08.pdf</a:t>
            </a:r>
            <a:endParaRPr lang="fr-FR" altLang="fr-FR" dirty="0" smtClean="0">
              <a:latin typeface="Calibri" pitchFamily="34" charset="0"/>
            </a:endParaRPr>
          </a:p>
          <a:p>
            <a:endParaRPr lang="fr-FR" altLang="fr-FR" dirty="0" smtClean="0">
              <a:latin typeface="Calibri" pitchFamily="34" charset="0"/>
            </a:endParaRPr>
          </a:p>
          <a:p>
            <a:r>
              <a:rPr lang="fr-FR" altLang="fr-FR" dirty="0" smtClean="0">
                <a:latin typeface="Calibri" pitchFamily="34" charset="0"/>
              </a:rPr>
              <a:t>La spectrométrie infrarouge : </a:t>
            </a:r>
            <a:r>
              <a:rPr lang="fr-FR" altLang="fr-FR" dirty="0" smtClean="0">
                <a:latin typeface="Calibri" pitchFamily="34" charset="0"/>
                <a:hlinkClick r:id="rId4"/>
              </a:rPr>
              <a:t>http://www.fsr.ac.ma/cours/chimie/GUEDIRA/Master%20de%20Sciences%20Analytiques-M9%20Spectr.%20UV-visible/Word/Master%20Sc%20Anal%20Cours%20IR.pdf</a:t>
            </a:r>
            <a:endParaRPr lang="fr-FR" altLang="fr-FR" dirty="0" smtClean="0">
              <a:latin typeface="Calibri" pitchFamily="34" charset="0"/>
            </a:endParaRPr>
          </a:p>
          <a:p>
            <a:endParaRPr lang="fr-FR" altLang="fr-FR" dirty="0" smtClean="0">
              <a:latin typeface="Calibri" pitchFamily="34" charset="0"/>
            </a:endParaRPr>
          </a:p>
          <a:p>
            <a:r>
              <a:rPr lang="fr-FR" altLang="fr-FR" dirty="0" smtClean="0">
                <a:latin typeface="Calibri" pitchFamily="34" charset="0"/>
              </a:rPr>
              <a:t>Méthode de spectroscopie infrarouge : </a:t>
            </a:r>
            <a:r>
              <a:rPr lang="fr-FR" altLang="fr-FR" dirty="0" smtClean="0">
                <a:latin typeface="Calibri" pitchFamily="34" charset="0"/>
                <a:hlinkClick r:id="rId5"/>
              </a:rPr>
              <a:t>https://cours.espci.fr/site.php?id=26&amp;fileid=689</a:t>
            </a:r>
            <a:endParaRPr lang="fr-FR" altLang="fr-FR" dirty="0" smtClean="0">
              <a:latin typeface="Calibri" pitchFamily="34" charset="0"/>
            </a:endParaRPr>
          </a:p>
          <a:p>
            <a:endParaRPr lang="fr-FR" altLang="fr-FR" dirty="0" smtClean="0">
              <a:latin typeface="Calibri" pitchFamily="34" charset="0"/>
            </a:endParaRPr>
          </a:p>
          <a:p>
            <a:r>
              <a:rPr lang="fr-FR" altLang="fr-FR" dirty="0" smtClean="0">
                <a:latin typeface="Calibri" pitchFamily="34" charset="0"/>
                <a:hlinkClick r:id="rId6"/>
              </a:rPr>
              <a:t>http://www.sciences-en-ligne.com/DIST/Data/Ressources/lic2/chimie/chi_gen/spectro/ir/spectro_ir.htm</a:t>
            </a:r>
            <a:endParaRPr lang="fr-FR" altLang="fr-FR" dirty="0" smtClean="0">
              <a:latin typeface="Calibri" pitchFamily="34" charset="0"/>
            </a:endParaRPr>
          </a:p>
          <a:p>
            <a:endParaRPr lang="fr-FR" altLang="fr-FR" dirty="0" smtClean="0">
              <a:latin typeface="Calibri" pitchFamily="34" charset="0"/>
            </a:endParaRPr>
          </a:p>
          <a:p>
            <a:r>
              <a:rPr lang="fr-FR" altLang="fr-FR" dirty="0" err="1" smtClean="0">
                <a:latin typeface="Calibri" pitchFamily="34" charset="0"/>
              </a:rPr>
              <a:t>Wikipédia</a:t>
            </a:r>
            <a:endParaRPr lang="fr-FR" altLang="fr-FR" dirty="0" smtClean="0">
              <a:latin typeface="Calibri" pitchFamily="34" charset="0"/>
            </a:endParaRPr>
          </a:p>
        </p:txBody>
      </p:sp>
      <p:sp>
        <p:nvSpPr>
          <p:cNvPr id="5" name="ZoneTexte 4"/>
          <p:cNvSpPr txBox="1"/>
          <p:nvPr/>
        </p:nvSpPr>
        <p:spPr>
          <a:xfrm rot="-5400000">
            <a:off x="-2755797" y="3412261"/>
            <a:ext cx="6309879" cy="584775"/>
          </a:xfrm>
          <a:prstGeom prst="rect">
            <a:avLst/>
          </a:prstGeom>
          <a:noFill/>
        </p:spPr>
        <p:txBody>
          <a:bodyPr wrap="square" rtlCol="0">
            <a:spAutoFit/>
          </a:bodyPr>
          <a:lstStyle/>
          <a:p>
            <a:pPr algn="ctr"/>
            <a:r>
              <a:rPr lang="fr-FR" sz="3200" b="1" i="1" dirty="0" smtClean="0">
                <a:solidFill>
                  <a:schemeClr val="bg1">
                    <a:lumMod val="75000"/>
                  </a:schemeClr>
                </a:solidFill>
                <a:latin typeface="Aharoni" pitchFamily="2" charset="-79"/>
                <a:cs typeface="Aharoni" pitchFamily="2" charset="-79"/>
              </a:rPr>
              <a:t>Spectroscopie Infrarouge (IR)</a:t>
            </a:r>
            <a:endParaRPr lang="fr-FR" sz="3200" b="1" i="1" dirty="0">
              <a:solidFill>
                <a:schemeClr val="bg1">
                  <a:lumMod val="75000"/>
                </a:schemeClr>
              </a:solidFill>
              <a:latin typeface="Aharoni" pitchFamily="2" charset="-79"/>
              <a:cs typeface="Aharoni" pitchFamily="2" charset="-79"/>
            </a:endParaRPr>
          </a:p>
        </p:txBody>
      </p:sp>
    </p:spTree>
    <p:extLst>
      <p:ext uri="{BB962C8B-B14F-4D97-AF65-F5344CB8AC3E}">
        <p14:creationId xmlns="" xmlns:p14="http://schemas.microsoft.com/office/powerpoint/2010/main" val="2091484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ZoneTexte 1"/>
          <p:cNvSpPr txBox="1"/>
          <p:nvPr/>
        </p:nvSpPr>
        <p:spPr>
          <a:xfrm rot="-5400000">
            <a:off x="-2755797" y="3412261"/>
            <a:ext cx="6309879" cy="584775"/>
          </a:xfrm>
          <a:prstGeom prst="rect">
            <a:avLst/>
          </a:prstGeom>
          <a:noFill/>
        </p:spPr>
        <p:txBody>
          <a:bodyPr wrap="square" rtlCol="0">
            <a:spAutoFit/>
          </a:bodyPr>
          <a:lstStyle/>
          <a:p>
            <a:pPr algn="ctr"/>
            <a:r>
              <a:rPr lang="fr-FR" sz="3200" b="1" i="1" dirty="0" smtClean="0">
                <a:solidFill>
                  <a:schemeClr val="bg1">
                    <a:lumMod val="75000"/>
                  </a:schemeClr>
                </a:solidFill>
                <a:latin typeface="Aharoni" pitchFamily="2" charset="-79"/>
                <a:cs typeface="Aharoni" pitchFamily="2" charset="-79"/>
              </a:rPr>
              <a:t>Spectroscopie Infrarouge (IR)</a:t>
            </a:r>
            <a:endParaRPr lang="fr-FR" sz="3200" b="1" i="1" dirty="0">
              <a:solidFill>
                <a:schemeClr val="bg1">
                  <a:lumMod val="75000"/>
                </a:schemeClr>
              </a:solidFill>
              <a:latin typeface="Aharoni" pitchFamily="2" charset="-79"/>
              <a:cs typeface="Aharoni" pitchFamily="2" charset="-79"/>
            </a:endParaRPr>
          </a:p>
        </p:txBody>
      </p:sp>
    </p:spTree>
    <p:extLst>
      <p:ext uri="{BB962C8B-B14F-4D97-AF65-F5344CB8AC3E}">
        <p14:creationId xmlns="" xmlns:p14="http://schemas.microsoft.com/office/powerpoint/2010/main" val="237647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103557F0-6A46-40CA-B98B-A5081AFE7ADB}" type="slidenum">
              <a:rPr lang="fr-FR" altLang="fr-FR"/>
              <a:pPr/>
              <a:t>3</a:t>
            </a:fld>
            <a:endParaRPr lang="fr-FR" altLang="fr-FR" dirty="0"/>
          </a:p>
        </p:txBody>
      </p:sp>
      <p:sp>
        <p:nvSpPr>
          <p:cNvPr id="6146" name="Rectangle 2"/>
          <p:cNvSpPr>
            <a:spLocks noGrp="1" noChangeArrowheads="1"/>
          </p:cNvSpPr>
          <p:nvPr>
            <p:ph type="title"/>
          </p:nvPr>
        </p:nvSpPr>
        <p:spPr>
          <a:xfrm>
            <a:off x="435993" y="928537"/>
            <a:ext cx="8833817" cy="431900"/>
          </a:xfrm>
        </p:spPr>
        <p:txBody>
          <a:bodyPr/>
          <a:lstStyle/>
          <a:p>
            <a:r>
              <a:rPr lang="fr-FR" altLang="fr-FR" sz="4100" dirty="0"/>
              <a:t>SOMMAIRE</a:t>
            </a:r>
          </a:p>
        </p:txBody>
      </p:sp>
      <p:sp>
        <p:nvSpPr>
          <p:cNvPr id="6147" name="Rectangle 3"/>
          <p:cNvSpPr>
            <a:spLocks noGrp="1" noChangeArrowheads="1"/>
          </p:cNvSpPr>
          <p:nvPr>
            <p:ph type="body" idx="1"/>
          </p:nvPr>
        </p:nvSpPr>
        <p:spPr>
          <a:xfrm>
            <a:off x="761913" y="1397194"/>
            <a:ext cx="10971372" cy="4916521"/>
          </a:xfrm>
        </p:spPr>
        <p:txBody>
          <a:bodyPr/>
          <a:lstStyle/>
          <a:p>
            <a:pPr marL="457200" indent="-457200">
              <a:lnSpc>
                <a:spcPct val="150000"/>
              </a:lnSpc>
              <a:buFont typeface="+mj-lt"/>
              <a:buAutoNum type="arabicPeriod"/>
            </a:pPr>
            <a:r>
              <a:rPr lang="fr-FR" sz="2400" b="1" dirty="0" smtClean="0">
                <a:latin typeface="Calibri" pitchFamily="34" charset="0"/>
                <a:cs typeface="Aharoni" pitchFamily="2" charset="-79"/>
              </a:rPr>
              <a:t>Qu’est-ce que la spectroscopie infrarouge (IR)</a:t>
            </a:r>
            <a:endParaRPr lang="fr-FR" altLang="fr-FR" sz="2400" b="1" dirty="0" smtClean="0">
              <a:latin typeface="Calibri" pitchFamily="34" charset="0"/>
            </a:endParaRPr>
          </a:p>
          <a:p>
            <a:pPr marL="457200" indent="-457200">
              <a:lnSpc>
                <a:spcPct val="150000"/>
              </a:lnSpc>
              <a:buFont typeface="+mj-lt"/>
              <a:buAutoNum type="arabicPeriod"/>
            </a:pPr>
            <a:r>
              <a:rPr lang="fr-FR" altLang="fr-FR" sz="2400" b="1" dirty="0" smtClean="0">
                <a:latin typeface="Calibri" pitchFamily="34" charset="0"/>
              </a:rPr>
              <a:t>Préparation </a:t>
            </a:r>
            <a:r>
              <a:rPr lang="fr-FR" altLang="fr-FR" sz="2400" b="1" dirty="0">
                <a:latin typeface="Calibri" pitchFamily="34" charset="0"/>
              </a:rPr>
              <a:t>de l’essai</a:t>
            </a:r>
          </a:p>
          <a:p>
            <a:pPr marL="457200" indent="-457200">
              <a:lnSpc>
                <a:spcPct val="150000"/>
              </a:lnSpc>
              <a:buFont typeface="+mj-lt"/>
              <a:buAutoNum type="arabicPeriod"/>
            </a:pPr>
            <a:r>
              <a:rPr lang="fr-FR" altLang="fr-FR" sz="2400" b="1" dirty="0" smtClean="0">
                <a:latin typeface="Calibri" pitchFamily="34" charset="0"/>
              </a:rPr>
              <a:t>Principe</a:t>
            </a:r>
            <a:endParaRPr lang="fr-FR" altLang="fr-FR" sz="2400" b="1" dirty="0">
              <a:latin typeface="Calibri" pitchFamily="34" charset="0"/>
            </a:endParaRPr>
          </a:p>
          <a:p>
            <a:pPr marL="457200" indent="-457200">
              <a:lnSpc>
                <a:spcPct val="150000"/>
              </a:lnSpc>
              <a:buFont typeface="+mj-lt"/>
              <a:buAutoNum type="arabicPeriod"/>
            </a:pPr>
            <a:r>
              <a:rPr lang="fr-FR" altLang="fr-FR" sz="2400" b="1" dirty="0" smtClean="0">
                <a:latin typeface="Calibri" pitchFamily="34" charset="0"/>
              </a:rPr>
              <a:t>Données extraites</a:t>
            </a:r>
          </a:p>
          <a:p>
            <a:pPr marL="457200" indent="-457200">
              <a:lnSpc>
                <a:spcPct val="150000"/>
              </a:lnSpc>
              <a:buFont typeface="+mj-lt"/>
              <a:buAutoNum type="arabicPeriod"/>
            </a:pPr>
            <a:r>
              <a:rPr lang="fr-FR" altLang="fr-FR" sz="2400" b="1" dirty="0" smtClean="0">
                <a:latin typeface="Calibri" pitchFamily="34" charset="0"/>
              </a:rPr>
              <a:t>Exemples</a:t>
            </a:r>
            <a:endParaRPr lang="fr-FR" altLang="fr-FR" sz="2400" b="1" dirty="0">
              <a:latin typeface="Calibri" pitchFamily="34" charset="0"/>
            </a:endParaRPr>
          </a:p>
          <a:p>
            <a:pPr marL="457200" indent="-457200">
              <a:lnSpc>
                <a:spcPct val="150000"/>
              </a:lnSpc>
              <a:buFont typeface="+mj-lt"/>
              <a:buAutoNum type="arabicPeriod"/>
            </a:pPr>
            <a:r>
              <a:rPr lang="fr-FR" altLang="fr-FR" sz="2400" b="1" dirty="0" smtClean="0">
                <a:latin typeface="Calibri" pitchFamily="34" charset="0"/>
              </a:rPr>
              <a:t>Interrelations</a:t>
            </a:r>
            <a:endParaRPr lang="fr-FR" altLang="fr-FR" sz="2400" b="1" dirty="0">
              <a:latin typeface="Calibri" pitchFamily="34" charset="0"/>
            </a:endParaRPr>
          </a:p>
          <a:p>
            <a:pPr marL="457200" indent="-457200">
              <a:lnSpc>
                <a:spcPct val="150000"/>
              </a:lnSpc>
              <a:buFont typeface="+mj-lt"/>
              <a:buAutoNum type="arabicPeriod"/>
            </a:pPr>
            <a:r>
              <a:rPr lang="fr-FR" altLang="fr-FR" sz="2400" b="1" dirty="0" smtClean="0">
                <a:latin typeface="Calibri" pitchFamily="34" charset="0"/>
              </a:rPr>
              <a:t>Lexique</a:t>
            </a:r>
          </a:p>
          <a:p>
            <a:pPr marL="457200" indent="-457200">
              <a:lnSpc>
                <a:spcPct val="150000"/>
              </a:lnSpc>
              <a:buFont typeface="+mj-lt"/>
              <a:buAutoNum type="arabicPeriod"/>
            </a:pPr>
            <a:r>
              <a:rPr lang="fr-FR" altLang="fr-FR" sz="2400" b="1" dirty="0" smtClean="0">
                <a:latin typeface="Calibri" pitchFamily="34" charset="0"/>
              </a:rPr>
              <a:t>Sources</a:t>
            </a:r>
          </a:p>
          <a:p>
            <a:pPr>
              <a:lnSpc>
                <a:spcPct val="150000"/>
              </a:lnSpc>
            </a:pPr>
            <a:endParaRPr lang="fr-FR" altLang="fr-FR" sz="2400" dirty="0">
              <a:latin typeface="Calibri" pitchFamily="34" charset="0"/>
            </a:endParaRPr>
          </a:p>
          <a:p>
            <a:pPr>
              <a:buFontTx/>
              <a:buNone/>
            </a:pPr>
            <a:endParaRPr lang="fr-FR" altLang="fr-FR" dirty="0"/>
          </a:p>
          <a:p>
            <a:endParaRPr lang="fr-FR" altLang="fr-FR" dirty="0"/>
          </a:p>
        </p:txBody>
      </p:sp>
      <p:sp>
        <p:nvSpPr>
          <p:cNvPr id="6" name="ZoneTexte 5"/>
          <p:cNvSpPr txBox="1"/>
          <p:nvPr/>
        </p:nvSpPr>
        <p:spPr>
          <a:xfrm rot="-5400000">
            <a:off x="-2755797" y="3412261"/>
            <a:ext cx="6309879" cy="584775"/>
          </a:xfrm>
          <a:prstGeom prst="rect">
            <a:avLst/>
          </a:prstGeom>
          <a:noFill/>
        </p:spPr>
        <p:txBody>
          <a:bodyPr wrap="square" rtlCol="0">
            <a:spAutoFit/>
          </a:bodyPr>
          <a:lstStyle/>
          <a:p>
            <a:pPr algn="ctr"/>
            <a:r>
              <a:rPr lang="fr-FR" sz="3200" b="1" i="1" dirty="0" smtClean="0">
                <a:solidFill>
                  <a:schemeClr val="bg1">
                    <a:lumMod val="75000"/>
                  </a:schemeClr>
                </a:solidFill>
                <a:latin typeface="Aharoni" pitchFamily="2" charset="-79"/>
                <a:cs typeface="Aharoni" pitchFamily="2" charset="-79"/>
              </a:rPr>
              <a:t>Spectroscopie Infrarouge (IR)</a:t>
            </a:r>
            <a:endParaRPr lang="fr-FR" sz="3200" b="1" i="1" dirty="0">
              <a:solidFill>
                <a:schemeClr val="bg1">
                  <a:lumMod val="75000"/>
                </a:schemeClr>
              </a:solidFill>
              <a:latin typeface="Aharoni" pitchFamily="2" charset="-79"/>
              <a:cs typeface="Aharoni" pitchFamily="2" charset="-79"/>
            </a:endParaRPr>
          </a:p>
        </p:txBody>
      </p:sp>
    </p:spTree>
    <p:extLst>
      <p:ext uri="{BB962C8B-B14F-4D97-AF65-F5344CB8AC3E}">
        <p14:creationId xmlns="" xmlns:p14="http://schemas.microsoft.com/office/powerpoint/2010/main" val="3828865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3078" y="768880"/>
            <a:ext cx="8833817" cy="431900"/>
          </a:xfrm>
        </p:spPr>
        <p:txBody>
          <a:bodyPr/>
          <a:lstStyle/>
          <a:p>
            <a:pPr marL="514350" indent="-514350">
              <a:buFont typeface="+mj-lt"/>
              <a:buAutoNum type="arabicPeriod"/>
            </a:pPr>
            <a:r>
              <a:rPr lang="fr-FR" sz="2800" dirty="0" smtClean="0">
                <a:latin typeface="Aharoni" pitchFamily="2" charset="-79"/>
                <a:cs typeface="Aharoni" pitchFamily="2" charset="-79"/>
              </a:rPr>
              <a:t>Qu’est-ce que la spectroscopie infrarouge (IR)</a:t>
            </a:r>
            <a:endParaRPr lang="fr-FR" sz="2800" dirty="0">
              <a:latin typeface="Aharoni" pitchFamily="2" charset="-79"/>
              <a:cs typeface="Aharoni" pitchFamily="2" charset="-79"/>
            </a:endParaRPr>
          </a:p>
        </p:txBody>
      </p:sp>
      <p:sp>
        <p:nvSpPr>
          <p:cNvPr id="4" name="Espace réservé du numéro de diapositive 3"/>
          <p:cNvSpPr>
            <a:spLocks noGrp="1"/>
          </p:cNvSpPr>
          <p:nvPr>
            <p:ph type="sldNum" sz="quarter" idx="10"/>
          </p:nvPr>
        </p:nvSpPr>
        <p:spPr/>
        <p:txBody>
          <a:bodyPr/>
          <a:lstStyle/>
          <a:p>
            <a:fld id="{1539A271-70FE-4BBC-AE2C-B33EFFFA76C2}" type="slidenum">
              <a:rPr lang="fr-FR" altLang="fr-FR" smtClean="0"/>
              <a:pPr/>
              <a:t>4</a:t>
            </a:fld>
            <a:endParaRPr lang="fr-FR" altLang="fr-FR" dirty="0"/>
          </a:p>
        </p:txBody>
      </p:sp>
      <p:sp>
        <p:nvSpPr>
          <p:cNvPr id="5" name="ZoneTexte 4"/>
          <p:cNvSpPr txBox="1"/>
          <p:nvPr/>
        </p:nvSpPr>
        <p:spPr>
          <a:xfrm rot="-5400000">
            <a:off x="-2755797" y="3412261"/>
            <a:ext cx="6309879" cy="584775"/>
          </a:xfrm>
          <a:prstGeom prst="rect">
            <a:avLst/>
          </a:prstGeom>
          <a:noFill/>
        </p:spPr>
        <p:txBody>
          <a:bodyPr wrap="square" rtlCol="0">
            <a:spAutoFit/>
          </a:bodyPr>
          <a:lstStyle/>
          <a:p>
            <a:pPr algn="ctr"/>
            <a:r>
              <a:rPr lang="fr-FR" sz="3200" b="1" i="1" dirty="0" smtClean="0">
                <a:solidFill>
                  <a:schemeClr val="bg1">
                    <a:lumMod val="75000"/>
                  </a:schemeClr>
                </a:solidFill>
                <a:latin typeface="Aharoni" pitchFamily="2" charset="-79"/>
                <a:cs typeface="Aharoni" pitchFamily="2" charset="-79"/>
              </a:rPr>
              <a:t>Spectroscopie Infrarouge (IR)</a:t>
            </a:r>
            <a:endParaRPr lang="fr-FR" sz="3200" b="1" i="1" dirty="0">
              <a:solidFill>
                <a:schemeClr val="bg1">
                  <a:lumMod val="75000"/>
                </a:schemeClr>
              </a:solidFill>
              <a:latin typeface="Aharoni" pitchFamily="2" charset="-79"/>
              <a:cs typeface="Aharoni" pitchFamily="2" charset="-79"/>
            </a:endParaRPr>
          </a:p>
        </p:txBody>
      </p:sp>
      <p:sp>
        <p:nvSpPr>
          <p:cNvPr id="6" name="ZoneTexte 5"/>
          <p:cNvSpPr txBox="1"/>
          <p:nvPr/>
        </p:nvSpPr>
        <p:spPr>
          <a:xfrm>
            <a:off x="939800" y="1295400"/>
            <a:ext cx="10591800" cy="1431161"/>
          </a:xfrm>
          <a:prstGeom prst="rect">
            <a:avLst/>
          </a:prstGeom>
          <a:noFill/>
        </p:spPr>
        <p:txBody>
          <a:bodyPr wrap="square" rtlCol="0">
            <a:spAutoFit/>
          </a:bodyPr>
          <a:lstStyle/>
          <a:p>
            <a:pPr>
              <a:buFont typeface="Wingdings" pitchFamily="2" charset="2"/>
              <a:buChar char="Ø"/>
            </a:pPr>
            <a:r>
              <a:rPr lang="fr-FR" dirty="0" smtClean="0">
                <a:latin typeface="Calibri" pitchFamily="34" charset="0"/>
              </a:rPr>
              <a:t> </a:t>
            </a:r>
            <a:r>
              <a:rPr lang="fr-FR" sz="1600" dirty="0" smtClean="0">
                <a:latin typeface="Calibri" pitchFamily="34" charset="0"/>
              </a:rPr>
              <a:t>La spectroscopie infrarouge repose sur les interactions entre la matière et la lumière : le rayonnement infrarouge. Celui-ci s’étend de 0.8µm à 1000µm. Il y a 3 catégories : </a:t>
            </a:r>
          </a:p>
          <a:p>
            <a:pPr lvl="2">
              <a:buFont typeface="Wingdings" pitchFamily="2" charset="2"/>
              <a:buChar char="Ø"/>
            </a:pPr>
            <a:r>
              <a:rPr lang="fr-FR" sz="1600" dirty="0" smtClean="0">
                <a:latin typeface="Calibri" pitchFamily="34" charset="0"/>
              </a:rPr>
              <a:t> Le proche infrarouge (0.8 à 2.5µm)</a:t>
            </a:r>
          </a:p>
          <a:p>
            <a:pPr lvl="2">
              <a:buFont typeface="Wingdings" pitchFamily="2" charset="2"/>
              <a:buChar char="Ø"/>
            </a:pPr>
            <a:r>
              <a:rPr lang="fr-FR" sz="1600" dirty="0" smtClean="0">
                <a:latin typeface="Calibri" pitchFamily="34" charset="0"/>
              </a:rPr>
              <a:t> Le moyen infrarouge (2.5 a 25 µm)</a:t>
            </a:r>
          </a:p>
          <a:p>
            <a:pPr lvl="2">
              <a:buFont typeface="Wingdings" pitchFamily="2" charset="2"/>
              <a:buChar char="Ø"/>
            </a:pPr>
            <a:r>
              <a:rPr lang="fr-FR" sz="1600" dirty="0" smtClean="0">
                <a:latin typeface="Calibri" pitchFamily="34" charset="0"/>
              </a:rPr>
              <a:t>Le lointain infrarouge (25 à 1000µm)</a:t>
            </a:r>
          </a:p>
        </p:txBody>
      </p:sp>
      <p:pic>
        <p:nvPicPr>
          <p:cNvPr id="24577" name="Picture 1"/>
          <p:cNvPicPr>
            <a:picLocks noChangeAspect="1" noChangeArrowheads="1"/>
          </p:cNvPicPr>
          <p:nvPr/>
        </p:nvPicPr>
        <p:blipFill>
          <a:blip r:embed="rId2" cstate="print"/>
          <a:srcRect/>
          <a:stretch>
            <a:fillRect/>
          </a:stretch>
        </p:blipFill>
        <p:spPr bwMode="auto">
          <a:xfrm>
            <a:off x="1894773" y="2740780"/>
            <a:ext cx="8613332" cy="2389992"/>
          </a:xfrm>
          <a:prstGeom prst="rect">
            <a:avLst/>
          </a:prstGeom>
          <a:noFill/>
          <a:ln w="9525">
            <a:noFill/>
            <a:miter lim="800000"/>
            <a:headEnd/>
            <a:tailEnd/>
          </a:ln>
        </p:spPr>
      </p:pic>
      <p:sp>
        <p:nvSpPr>
          <p:cNvPr id="8" name="ZoneTexte 7"/>
          <p:cNvSpPr txBox="1"/>
          <p:nvPr/>
        </p:nvSpPr>
        <p:spPr>
          <a:xfrm>
            <a:off x="1034321" y="5246557"/>
            <a:ext cx="10178321" cy="584775"/>
          </a:xfrm>
          <a:prstGeom prst="rect">
            <a:avLst/>
          </a:prstGeom>
          <a:noFill/>
        </p:spPr>
        <p:txBody>
          <a:bodyPr wrap="square" rtlCol="0">
            <a:spAutoFit/>
          </a:bodyPr>
          <a:lstStyle/>
          <a:p>
            <a:pPr marL="342900" indent="-342900">
              <a:buFont typeface="Wingdings" pitchFamily="2" charset="2"/>
              <a:buChar char="Ø"/>
            </a:pPr>
            <a:r>
              <a:rPr lang="fr-FR" sz="1600" dirty="0" smtClean="0">
                <a:latin typeface="Calibri" pitchFamily="34" charset="0"/>
              </a:rPr>
              <a:t>La spectroscopie infrarouge permet de </a:t>
            </a:r>
            <a:r>
              <a:rPr lang="fr-FR" sz="1600" b="1" i="1" dirty="0" smtClean="0">
                <a:solidFill>
                  <a:srgbClr val="FF0000"/>
                </a:solidFill>
                <a:latin typeface="Calibri" pitchFamily="34" charset="0"/>
              </a:rPr>
              <a:t>déterminer la présence de groupements fonctionnels</a:t>
            </a:r>
            <a:r>
              <a:rPr lang="fr-FR" sz="1600" dirty="0" smtClean="0">
                <a:latin typeface="Calibri" pitchFamily="34" charset="0"/>
              </a:rPr>
              <a:t> dans les molécules organiques, et les structures dans certaines molécules simples. Méthode d’identification courante.</a:t>
            </a:r>
            <a:endParaRPr lang="fr-FR"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 name="Espace réservé du numéro de diapositive 3"/>
          <p:cNvSpPr>
            <a:spLocks noGrp="1"/>
          </p:cNvSpPr>
          <p:nvPr>
            <p:ph type="sldNum" sz="quarter" idx="10"/>
          </p:nvPr>
        </p:nvSpPr>
        <p:spPr>
          <a:xfrm>
            <a:off x="11312111" y="6372243"/>
            <a:ext cx="878302" cy="260411"/>
          </a:xfrm>
        </p:spPr>
        <p:txBody>
          <a:bodyPr/>
          <a:lstStyle/>
          <a:p>
            <a:fld id="{CED995A4-46E1-4247-B9C2-00F427E75BB9}" type="slidenum">
              <a:rPr lang="fr-FR" altLang="fr-FR"/>
              <a:pPr/>
              <a:t>5</a:t>
            </a:fld>
            <a:endParaRPr lang="fr-FR" altLang="fr-FR" dirty="0"/>
          </a:p>
        </p:txBody>
      </p:sp>
      <p:sp>
        <p:nvSpPr>
          <p:cNvPr id="7170" name="Rectangle 2"/>
          <p:cNvSpPr>
            <a:spLocks noGrp="1" noChangeArrowheads="1"/>
          </p:cNvSpPr>
          <p:nvPr>
            <p:ph type="title"/>
          </p:nvPr>
        </p:nvSpPr>
        <p:spPr>
          <a:xfrm>
            <a:off x="329784" y="609224"/>
            <a:ext cx="8833817" cy="871234"/>
          </a:xfrm>
        </p:spPr>
        <p:txBody>
          <a:bodyPr/>
          <a:lstStyle/>
          <a:p>
            <a:pPr marL="514350" indent="-514350">
              <a:buFont typeface="+mj-lt"/>
              <a:buAutoNum type="arabicPeriod" startAt="2"/>
            </a:pPr>
            <a:r>
              <a:rPr lang="fr-FR" altLang="fr-FR" sz="2800" dirty="0" smtClean="0">
                <a:latin typeface="Aharoni" pitchFamily="2" charset="-79"/>
                <a:cs typeface="Aharoni" pitchFamily="2" charset="-79"/>
              </a:rPr>
              <a:t>Préparation </a:t>
            </a:r>
            <a:r>
              <a:rPr lang="fr-FR" altLang="fr-FR" sz="2800" dirty="0">
                <a:latin typeface="Aharoni" pitchFamily="2" charset="-79"/>
                <a:cs typeface="Aharoni" pitchFamily="2" charset="-79"/>
              </a:rPr>
              <a:t>de l </a:t>
            </a:r>
            <a:r>
              <a:rPr lang="fr-FR" altLang="fr-FR" sz="2800" dirty="0" smtClean="0">
                <a:latin typeface="Aharoni" pitchFamily="2" charset="-79"/>
                <a:cs typeface="Aharoni" pitchFamily="2" charset="-79"/>
              </a:rPr>
              <a:t>’essai : échantillon solide</a:t>
            </a:r>
            <a:endParaRPr lang="fr-FR" altLang="fr-FR" sz="2800" dirty="0">
              <a:latin typeface="Aharoni" pitchFamily="2" charset="-79"/>
              <a:cs typeface="Aharoni" pitchFamily="2" charset="-79"/>
            </a:endParaRPr>
          </a:p>
        </p:txBody>
      </p:sp>
      <p:sp>
        <p:nvSpPr>
          <p:cNvPr id="7171" name="Rectangle 3"/>
          <p:cNvSpPr>
            <a:spLocks noGrp="1" noChangeArrowheads="1"/>
          </p:cNvSpPr>
          <p:nvPr>
            <p:ph type="body" idx="1"/>
          </p:nvPr>
        </p:nvSpPr>
        <p:spPr>
          <a:xfrm>
            <a:off x="797843" y="1541845"/>
            <a:ext cx="11164307" cy="1509486"/>
          </a:xfrm>
        </p:spPr>
        <p:txBody>
          <a:bodyPr/>
          <a:lstStyle/>
          <a:p>
            <a:pPr algn="just">
              <a:buFont typeface="Wingdings" pitchFamily="2" charset="2"/>
              <a:buChar char="Ø"/>
            </a:pPr>
            <a:r>
              <a:rPr lang="fr-FR" altLang="fr-FR" dirty="0" smtClean="0">
                <a:latin typeface="Calibri" pitchFamily="34" charset="0"/>
              </a:rPr>
              <a:t>Dans un premier temps, on étalonne notre appareil de mesure. On réduit en poudre </a:t>
            </a:r>
            <a:r>
              <a:rPr lang="fr-FR" altLang="fr-FR" dirty="0">
                <a:latin typeface="Calibri" pitchFamily="34" charset="0"/>
              </a:rPr>
              <a:t>le polymère </a:t>
            </a:r>
            <a:r>
              <a:rPr lang="fr-FR" altLang="fr-FR" dirty="0" smtClean="0">
                <a:latin typeface="Calibri" pitchFamily="34" charset="0"/>
              </a:rPr>
              <a:t>à l’aide d’un pilon, on prélève ensuite </a:t>
            </a:r>
            <a:r>
              <a:rPr lang="fr-FR" altLang="fr-FR" dirty="0">
                <a:latin typeface="Calibri" pitchFamily="34" charset="0"/>
              </a:rPr>
              <a:t>quelques grammes </a:t>
            </a:r>
            <a:r>
              <a:rPr lang="fr-FR" altLang="fr-FR" dirty="0" smtClean="0">
                <a:latin typeface="Calibri" pitchFamily="34" charset="0"/>
              </a:rPr>
              <a:t>(environ </a:t>
            </a:r>
            <a:r>
              <a:rPr lang="fr-FR" altLang="fr-FR" dirty="0">
                <a:latin typeface="Calibri" pitchFamily="34" charset="0"/>
              </a:rPr>
              <a:t>3 </a:t>
            </a:r>
            <a:r>
              <a:rPr lang="fr-FR" altLang="fr-FR" dirty="0" smtClean="0">
                <a:latin typeface="Calibri" pitchFamily="34" charset="0"/>
              </a:rPr>
              <a:t>mg) de notre échantillon que l’on mélange avec un sel purifié KBr environ (20mg). Ce mélange est ensuite comprimé dans une presse dans le but d’obtenir une pastille translucide. </a:t>
            </a:r>
            <a:endParaRPr lang="fr-FR" altLang="fr-FR" dirty="0">
              <a:latin typeface="Calibri" pitchFamily="34" charset="0"/>
            </a:endParaRPr>
          </a:p>
        </p:txBody>
      </p:sp>
      <p:sp>
        <p:nvSpPr>
          <p:cNvPr id="7172" name="Rectangle 4"/>
          <p:cNvSpPr>
            <a:spLocks noChangeArrowheads="1"/>
          </p:cNvSpPr>
          <p:nvPr/>
        </p:nvSpPr>
        <p:spPr bwMode="auto">
          <a:xfrm>
            <a:off x="1334868" y="4694526"/>
            <a:ext cx="862280" cy="4319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pPr algn="ctr" fontAlgn="base">
              <a:spcBef>
                <a:spcPct val="0"/>
              </a:spcBef>
              <a:spcAft>
                <a:spcPct val="0"/>
              </a:spcAft>
            </a:pPr>
            <a:r>
              <a:rPr lang="fr-FR" altLang="fr-FR" dirty="0">
                <a:latin typeface="Arial" charset="0"/>
              </a:rPr>
              <a:t>moule</a:t>
            </a:r>
          </a:p>
        </p:txBody>
      </p:sp>
      <p:sp>
        <p:nvSpPr>
          <p:cNvPr id="7173" name="Rectangle 5"/>
          <p:cNvSpPr>
            <a:spLocks noChangeArrowheads="1"/>
          </p:cNvSpPr>
          <p:nvPr/>
        </p:nvSpPr>
        <p:spPr bwMode="auto">
          <a:xfrm rot="-1148316">
            <a:off x="1527471" y="3613254"/>
            <a:ext cx="287426" cy="576396"/>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175" name="AutoShape 7"/>
          <p:cNvSpPr>
            <a:spLocks noChangeArrowheads="1"/>
          </p:cNvSpPr>
          <p:nvPr/>
        </p:nvSpPr>
        <p:spPr bwMode="auto">
          <a:xfrm>
            <a:off x="1910527" y="4405533"/>
            <a:ext cx="48608" cy="36521"/>
          </a:xfrm>
          <a:prstGeom prst="flowChartConnector">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176" name="AutoShape 8"/>
          <p:cNvSpPr>
            <a:spLocks noChangeArrowheads="1"/>
          </p:cNvSpPr>
          <p:nvPr/>
        </p:nvSpPr>
        <p:spPr bwMode="auto">
          <a:xfrm>
            <a:off x="1910527" y="4550030"/>
            <a:ext cx="48608" cy="36522"/>
          </a:xfrm>
          <a:prstGeom prst="flowChartConnector">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177" name="AutoShape 9"/>
          <p:cNvSpPr>
            <a:spLocks noChangeArrowheads="1"/>
          </p:cNvSpPr>
          <p:nvPr/>
        </p:nvSpPr>
        <p:spPr bwMode="auto">
          <a:xfrm>
            <a:off x="2007881" y="4261037"/>
            <a:ext cx="48608" cy="36522"/>
          </a:xfrm>
          <a:prstGeom prst="flowChartConnector">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178" name="AutoShape 10"/>
          <p:cNvSpPr>
            <a:spLocks noChangeArrowheads="1"/>
          </p:cNvSpPr>
          <p:nvPr/>
        </p:nvSpPr>
        <p:spPr bwMode="auto">
          <a:xfrm>
            <a:off x="2007881" y="4405533"/>
            <a:ext cx="48608" cy="36521"/>
          </a:xfrm>
          <a:prstGeom prst="flowChartConnector">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179" name="AutoShape 11"/>
          <p:cNvSpPr>
            <a:spLocks noChangeArrowheads="1"/>
          </p:cNvSpPr>
          <p:nvPr/>
        </p:nvSpPr>
        <p:spPr bwMode="auto">
          <a:xfrm>
            <a:off x="1815292" y="4261037"/>
            <a:ext cx="48610" cy="36522"/>
          </a:xfrm>
          <a:prstGeom prst="flowChartConnector">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180" name="Rectangle 12"/>
          <p:cNvSpPr>
            <a:spLocks noChangeArrowheads="1"/>
          </p:cNvSpPr>
          <p:nvPr/>
        </p:nvSpPr>
        <p:spPr bwMode="auto">
          <a:xfrm rot="-1693042">
            <a:off x="1815331" y="3686388"/>
            <a:ext cx="477635" cy="144497"/>
          </a:xfrm>
          <a:prstGeom prst="rect">
            <a:avLst/>
          </a:prstGeom>
          <a:solidFill>
            <a:srgbClr val="9933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181" name="Line 13"/>
          <p:cNvSpPr>
            <a:spLocks noChangeShapeType="1"/>
          </p:cNvSpPr>
          <p:nvPr/>
        </p:nvSpPr>
        <p:spPr bwMode="auto">
          <a:xfrm flipH="1">
            <a:off x="2295713" y="3397237"/>
            <a:ext cx="382530" cy="288992"/>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dirty="0"/>
          </a:p>
        </p:txBody>
      </p:sp>
      <p:sp>
        <p:nvSpPr>
          <p:cNvPr id="7182" name="Text Box 14"/>
          <p:cNvSpPr txBox="1">
            <a:spLocks noChangeArrowheads="1"/>
          </p:cNvSpPr>
          <p:nvPr/>
        </p:nvSpPr>
        <p:spPr bwMode="auto">
          <a:xfrm>
            <a:off x="2295710" y="3036794"/>
            <a:ext cx="1811558" cy="39537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117226" tIns="58613" rIns="117226" bIns="58613">
            <a:spAutoFit/>
          </a:bodyPr>
          <a:lstStyle/>
          <a:p>
            <a:pPr fontAlgn="base">
              <a:spcBef>
                <a:spcPct val="0"/>
              </a:spcBef>
              <a:spcAft>
                <a:spcPct val="0"/>
              </a:spcAft>
            </a:pPr>
            <a:r>
              <a:rPr lang="fr-FR" altLang="fr-FR" sz="1800" dirty="0">
                <a:latin typeface="Arial" charset="0"/>
              </a:rPr>
              <a:t>Papier de verre</a:t>
            </a:r>
          </a:p>
        </p:txBody>
      </p:sp>
      <p:sp>
        <p:nvSpPr>
          <p:cNvPr id="7183" name="Line 15"/>
          <p:cNvSpPr>
            <a:spLocks noChangeShapeType="1"/>
          </p:cNvSpPr>
          <p:nvPr/>
        </p:nvSpPr>
        <p:spPr bwMode="auto">
          <a:xfrm>
            <a:off x="1527460" y="3252741"/>
            <a:ext cx="95105" cy="362035"/>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dirty="0"/>
          </a:p>
        </p:txBody>
      </p:sp>
      <p:sp>
        <p:nvSpPr>
          <p:cNvPr id="7184" name="Text Box 16"/>
          <p:cNvSpPr txBox="1">
            <a:spLocks noChangeArrowheads="1"/>
          </p:cNvSpPr>
          <p:nvPr/>
        </p:nvSpPr>
        <p:spPr bwMode="auto">
          <a:xfrm>
            <a:off x="951803" y="2965339"/>
            <a:ext cx="1337734" cy="39537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117226" tIns="58613" rIns="117226" bIns="58613">
            <a:spAutoFit/>
          </a:bodyPr>
          <a:lstStyle/>
          <a:p>
            <a:pPr fontAlgn="base">
              <a:spcBef>
                <a:spcPct val="0"/>
              </a:spcBef>
              <a:spcAft>
                <a:spcPct val="0"/>
              </a:spcAft>
            </a:pPr>
            <a:r>
              <a:rPr lang="fr-FR" altLang="fr-FR" sz="1800" dirty="0">
                <a:latin typeface="Arial" charset="0"/>
              </a:rPr>
              <a:t>échantillon</a:t>
            </a:r>
          </a:p>
        </p:txBody>
      </p:sp>
      <p:sp>
        <p:nvSpPr>
          <p:cNvPr id="7185" name="Line 17"/>
          <p:cNvSpPr>
            <a:spLocks noChangeShapeType="1"/>
          </p:cNvSpPr>
          <p:nvPr/>
        </p:nvSpPr>
        <p:spPr bwMode="auto">
          <a:xfrm>
            <a:off x="3063959" y="3470280"/>
            <a:ext cx="0" cy="1727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dirty="0"/>
          </a:p>
        </p:txBody>
      </p:sp>
      <p:sp>
        <p:nvSpPr>
          <p:cNvPr id="7186" name="Rectangle 18"/>
          <p:cNvSpPr>
            <a:spLocks noChangeArrowheads="1"/>
          </p:cNvSpPr>
          <p:nvPr/>
        </p:nvSpPr>
        <p:spPr bwMode="auto">
          <a:xfrm>
            <a:off x="3447027" y="4694526"/>
            <a:ext cx="862280" cy="4319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pPr algn="ctr" fontAlgn="base">
              <a:spcBef>
                <a:spcPct val="0"/>
              </a:spcBef>
              <a:spcAft>
                <a:spcPct val="0"/>
              </a:spcAft>
            </a:pPr>
            <a:r>
              <a:rPr lang="fr-FR" altLang="fr-FR" dirty="0">
                <a:latin typeface="Arial" charset="0"/>
              </a:rPr>
              <a:t>moule</a:t>
            </a:r>
          </a:p>
        </p:txBody>
      </p:sp>
      <p:sp>
        <p:nvSpPr>
          <p:cNvPr id="7187" name="Line 19"/>
          <p:cNvSpPr>
            <a:spLocks noChangeShapeType="1"/>
          </p:cNvSpPr>
          <p:nvPr/>
        </p:nvSpPr>
        <p:spPr bwMode="auto">
          <a:xfrm>
            <a:off x="3639618" y="3973633"/>
            <a:ext cx="0" cy="4319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dirty="0"/>
          </a:p>
        </p:txBody>
      </p:sp>
      <p:sp>
        <p:nvSpPr>
          <p:cNvPr id="7189" name="Line 21"/>
          <p:cNvSpPr>
            <a:spLocks noChangeShapeType="1"/>
          </p:cNvSpPr>
          <p:nvPr/>
        </p:nvSpPr>
        <p:spPr bwMode="auto">
          <a:xfrm>
            <a:off x="3639618" y="3973633"/>
            <a:ext cx="382531"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dirty="0"/>
          </a:p>
        </p:txBody>
      </p:sp>
      <p:sp>
        <p:nvSpPr>
          <p:cNvPr id="7192" name="Line 24"/>
          <p:cNvSpPr>
            <a:spLocks noChangeShapeType="1"/>
          </p:cNvSpPr>
          <p:nvPr/>
        </p:nvSpPr>
        <p:spPr bwMode="auto">
          <a:xfrm>
            <a:off x="4022685" y="3973633"/>
            <a:ext cx="0" cy="4319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dirty="0"/>
          </a:p>
        </p:txBody>
      </p:sp>
      <p:sp>
        <p:nvSpPr>
          <p:cNvPr id="7193" name="Freeform 25"/>
          <p:cNvSpPr>
            <a:spLocks/>
          </p:cNvSpPr>
          <p:nvPr/>
        </p:nvSpPr>
        <p:spPr bwMode="auto">
          <a:xfrm>
            <a:off x="3639618" y="4405535"/>
            <a:ext cx="382531" cy="168314"/>
          </a:xfrm>
          <a:custGeom>
            <a:avLst/>
            <a:gdLst>
              <a:gd name="T0" fmla="*/ 0 w 181"/>
              <a:gd name="T1" fmla="*/ 0 h 106"/>
              <a:gd name="T2" fmla="*/ 45 w 181"/>
              <a:gd name="T3" fmla="*/ 91 h 106"/>
              <a:gd name="T4" fmla="*/ 136 w 181"/>
              <a:gd name="T5" fmla="*/ 91 h 106"/>
              <a:gd name="T6" fmla="*/ 181 w 181"/>
              <a:gd name="T7" fmla="*/ 0 h 106"/>
            </a:gdLst>
            <a:ahLst/>
            <a:cxnLst>
              <a:cxn ang="0">
                <a:pos x="T0" y="T1"/>
              </a:cxn>
              <a:cxn ang="0">
                <a:pos x="T2" y="T3"/>
              </a:cxn>
              <a:cxn ang="0">
                <a:pos x="T4" y="T5"/>
              </a:cxn>
              <a:cxn ang="0">
                <a:pos x="T6" y="T7"/>
              </a:cxn>
            </a:cxnLst>
            <a:rect l="0" t="0" r="r" b="b"/>
            <a:pathLst>
              <a:path w="181" h="106">
                <a:moveTo>
                  <a:pt x="0" y="0"/>
                </a:moveTo>
                <a:cubicBezTo>
                  <a:pt x="11" y="38"/>
                  <a:pt x="22" y="76"/>
                  <a:pt x="45" y="91"/>
                </a:cubicBezTo>
                <a:cubicBezTo>
                  <a:pt x="68" y="106"/>
                  <a:pt x="113" y="106"/>
                  <a:pt x="136" y="91"/>
                </a:cubicBezTo>
                <a:cubicBezTo>
                  <a:pt x="159" y="76"/>
                  <a:pt x="170" y="38"/>
                  <a:pt x="181" y="0"/>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dirty="0"/>
          </a:p>
        </p:txBody>
      </p:sp>
      <p:sp>
        <p:nvSpPr>
          <p:cNvPr id="7194" name="Line 26"/>
          <p:cNvSpPr>
            <a:spLocks noChangeShapeType="1"/>
          </p:cNvSpPr>
          <p:nvPr/>
        </p:nvSpPr>
        <p:spPr bwMode="auto">
          <a:xfrm flipH="1">
            <a:off x="4022685" y="4118130"/>
            <a:ext cx="767174" cy="576396"/>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dirty="0"/>
          </a:p>
        </p:txBody>
      </p:sp>
      <p:sp>
        <p:nvSpPr>
          <p:cNvPr id="7195" name="Text Box 27"/>
          <p:cNvSpPr txBox="1">
            <a:spLocks noChangeArrowheads="1"/>
          </p:cNvSpPr>
          <p:nvPr/>
        </p:nvSpPr>
        <p:spPr bwMode="auto">
          <a:xfrm>
            <a:off x="4215276" y="3829138"/>
            <a:ext cx="1619467" cy="39537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117226" tIns="58613" rIns="117226" bIns="58613">
            <a:spAutoFit/>
          </a:bodyPr>
          <a:lstStyle/>
          <a:p>
            <a:pPr fontAlgn="base">
              <a:spcBef>
                <a:spcPct val="0"/>
              </a:spcBef>
              <a:spcAft>
                <a:spcPct val="0"/>
              </a:spcAft>
            </a:pPr>
            <a:r>
              <a:rPr lang="fr-FR" altLang="fr-FR" sz="1800" dirty="0">
                <a:latin typeface="Arial" charset="0"/>
              </a:rPr>
              <a:t>Ajout de KBR</a:t>
            </a:r>
          </a:p>
        </p:txBody>
      </p:sp>
      <p:sp>
        <p:nvSpPr>
          <p:cNvPr id="7196" name="Line 28"/>
          <p:cNvSpPr>
            <a:spLocks noChangeShapeType="1"/>
          </p:cNvSpPr>
          <p:nvPr/>
        </p:nvSpPr>
        <p:spPr bwMode="auto">
          <a:xfrm flipH="1">
            <a:off x="3832212" y="3686229"/>
            <a:ext cx="477635" cy="287405"/>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dirty="0"/>
          </a:p>
        </p:txBody>
      </p:sp>
      <p:sp>
        <p:nvSpPr>
          <p:cNvPr id="7197" name="Text Box 29"/>
          <p:cNvSpPr txBox="1">
            <a:spLocks noChangeArrowheads="1"/>
          </p:cNvSpPr>
          <p:nvPr/>
        </p:nvSpPr>
        <p:spPr bwMode="auto">
          <a:xfrm>
            <a:off x="3832210" y="3397238"/>
            <a:ext cx="902327" cy="39537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117226" tIns="58613" rIns="117226" bIns="58613">
            <a:spAutoFit/>
          </a:bodyPr>
          <a:lstStyle/>
          <a:p>
            <a:pPr fontAlgn="base">
              <a:spcBef>
                <a:spcPct val="0"/>
              </a:spcBef>
              <a:spcAft>
                <a:spcPct val="0"/>
              </a:spcAft>
            </a:pPr>
            <a:r>
              <a:rPr lang="fr-FR" altLang="fr-FR" sz="1800" dirty="0">
                <a:latin typeface="Arial" charset="0"/>
              </a:rPr>
              <a:t>pillage</a:t>
            </a:r>
          </a:p>
        </p:txBody>
      </p:sp>
      <p:sp>
        <p:nvSpPr>
          <p:cNvPr id="7198" name="Line 30"/>
          <p:cNvSpPr>
            <a:spLocks noChangeShapeType="1"/>
          </p:cNvSpPr>
          <p:nvPr/>
        </p:nvSpPr>
        <p:spPr bwMode="auto">
          <a:xfrm>
            <a:off x="5944368" y="3470280"/>
            <a:ext cx="0" cy="1727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dirty="0"/>
          </a:p>
        </p:txBody>
      </p:sp>
      <p:sp>
        <p:nvSpPr>
          <p:cNvPr id="7199" name="Rectangle 31"/>
          <p:cNvSpPr>
            <a:spLocks noChangeArrowheads="1"/>
          </p:cNvSpPr>
          <p:nvPr/>
        </p:nvSpPr>
        <p:spPr bwMode="auto">
          <a:xfrm rot="6248347">
            <a:off x="6434865" y="3470159"/>
            <a:ext cx="647850" cy="574853"/>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pPr algn="ctr" fontAlgn="base">
              <a:spcBef>
                <a:spcPct val="0"/>
              </a:spcBef>
              <a:spcAft>
                <a:spcPct val="0"/>
              </a:spcAft>
            </a:pPr>
            <a:r>
              <a:rPr lang="fr-FR" altLang="fr-FR" dirty="0">
                <a:latin typeface="Arial" charset="0"/>
              </a:rPr>
              <a:t>moule</a:t>
            </a:r>
          </a:p>
        </p:txBody>
      </p:sp>
      <p:sp>
        <p:nvSpPr>
          <p:cNvPr id="7200" name="AutoShape 32"/>
          <p:cNvSpPr>
            <a:spLocks noChangeArrowheads="1"/>
          </p:cNvSpPr>
          <p:nvPr/>
        </p:nvSpPr>
        <p:spPr bwMode="auto">
          <a:xfrm>
            <a:off x="7190925" y="3757683"/>
            <a:ext cx="48610" cy="36521"/>
          </a:xfrm>
          <a:prstGeom prst="flowChartConnector">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201" name="AutoShape 33"/>
          <p:cNvSpPr>
            <a:spLocks noChangeArrowheads="1"/>
          </p:cNvSpPr>
          <p:nvPr/>
        </p:nvSpPr>
        <p:spPr bwMode="auto">
          <a:xfrm>
            <a:off x="7190925" y="3973633"/>
            <a:ext cx="48610" cy="36521"/>
          </a:xfrm>
          <a:prstGeom prst="flowChartConnector">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202" name="AutoShape 34"/>
          <p:cNvSpPr>
            <a:spLocks noChangeArrowheads="1"/>
          </p:cNvSpPr>
          <p:nvPr/>
        </p:nvSpPr>
        <p:spPr bwMode="auto">
          <a:xfrm>
            <a:off x="7288279" y="3902180"/>
            <a:ext cx="48610" cy="36522"/>
          </a:xfrm>
          <a:prstGeom prst="flowChartConnector">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203" name="AutoShape 35"/>
          <p:cNvSpPr>
            <a:spLocks noChangeArrowheads="1"/>
          </p:cNvSpPr>
          <p:nvPr/>
        </p:nvSpPr>
        <p:spPr bwMode="auto">
          <a:xfrm>
            <a:off x="7190925" y="4045088"/>
            <a:ext cx="48610" cy="36522"/>
          </a:xfrm>
          <a:prstGeom prst="flowChartConnector">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204" name="AutoShape 36"/>
          <p:cNvSpPr>
            <a:spLocks noChangeArrowheads="1"/>
          </p:cNvSpPr>
          <p:nvPr/>
        </p:nvSpPr>
        <p:spPr bwMode="auto">
          <a:xfrm>
            <a:off x="7288279" y="4045088"/>
            <a:ext cx="48610" cy="36522"/>
          </a:xfrm>
          <a:prstGeom prst="flowChartConnector">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205" name="AutoShape 37"/>
          <p:cNvSpPr>
            <a:spLocks noChangeArrowheads="1"/>
          </p:cNvSpPr>
          <p:nvPr/>
        </p:nvSpPr>
        <p:spPr bwMode="auto">
          <a:xfrm>
            <a:off x="7190925" y="4189584"/>
            <a:ext cx="48610" cy="36521"/>
          </a:xfrm>
          <a:prstGeom prst="flowChartConnector">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206" name="AutoShape 38"/>
          <p:cNvSpPr>
            <a:spLocks noChangeArrowheads="1"/>
          </p:cNvSpPr>
          <p:nvPr/>
        </p:nvSpPr>
        <p:spPr bwMode="auto">
          <a:xfrm>
            <a:off x="7288279" y="4189584"/>
            <a:ext cx="48610" cy="36521"/>
          </a:xfrm>
          <a:prstGeom prst="flowChartConnector">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207" name="AutoShape 39"/>
          <p:cNvSpPr>
            <a:spLocks noChangeArrowheads="1"/>
          </p:cNvSpPr>
          <p:nvPr/>
        </p:nvSpPr>
        <p:spPr bwMode="auto">
          <a:xfrm>
            <a:off x="7095685" y="3902180"/>
            <a:ext cx="48608" cy="36522"/>
          </a:xfrm>
          <a:prstGeom prst="flowChartConnector">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208" name="Rectangle 40" descr="Diagonales larges vers le haut"/>
          <p:cNvSpPr>
            <a:spLocks noChangeArrowheads="1"/>
          </p:cNvSpPr>
          <p:nvPr/>
        </p:nvSpPr>
        <p:spPr bwMode="auto">
          <a:xfrm>
            <a:off x="6807860" y="4405535"/>
            <a:ext cx="957384" cy="865387"/>
          </a:xfrm>
          <a:prstGeom prst="rect">
            <a:avLst/>
          </a:prstGeom>
          <a:pattFill prst="wdUpDiag">
            <a:fgClr>
              <a:schemeClr val="tx1"/>
            </a:fgClr>
            <a:bgClr>
              <a:srgbClr val="FFFFFF"/>
            </a:bgClr>
          </a:patt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209" name="Rectangle 41"/>
          <p:cNvSpPr>
            <a:spLocks noChangeArrowheads="1"/>
          </p:cNvSpPr>
          <p:nvPr/>
        </p:nvSpPr>
        <p:spPr bwMode="auto">
          <a:xfrm>
            <a:off x="7095689" y="4405534"/>
            <a:ext cx="382530" cy="576396"/>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210" name="Line 42"/>
          <p:cNvSpPr>
            <a:spLocks noChangeShapeType="1"/>
          </p:cNvSpPr>
          <p:nvPr/>
        </p:nvSpPr>
        <p:spPr bwMode="auto">
          <a:xfrm>
            <a:off x="8151764" y="3470280"/>
            <a:ext cx="0" cy="1727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dirty="0"/>
          </a:p>
        </p:txBody>
      </p:sp>
      <p:sp>
        <p:nvSpPr>
          <p:cNvPr id="7211" name="Rectangle 43" descr="Diagonales larges vers le haut"/>
          <p:cNvSpPr>
            <a:spLocks noChangeArrowheads="1"/>
          </p:cNvSpPr>
          <p:nvPr/>
        </p:nvSpPr>
        <p:spPr bwMode="auto">
          <a:xfrm>
            <a:off x="8534835" y="4405535"/>
            <a:ext cx="957384" cy="865387"/>
          </a:xfrm>
          <a:prstGeom prst="rect">
            <a:avLst/>
          </a:prstGeom>
          <a:pattFill prst="wdUpDiag">
            <a:fgClr>
              <a:schemeClr val="tx1"/>
            </a:fgClr>
            <a:bgClr>
              <a:srgbClr val="FFFFFF"/>
            </a:bgClr>
          </a:patt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212" name="Rectangle 44"/>
          <p:cNvSpPr>
            <a:spLocks noChangeArrowheads="1"/>
          </p:cNvSpPr>
          <p:nvPr/>
        </p:nvSpPr>
        <p:spPr bwMode="auto">
          <a:xfrm>
            <a:off x="8822664" y="4405534"/>
            <a:ext cx="382530" cy="576396"/>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213" name="Rectangle 45"/>
          <p:cNvSpPr>
            <a:spLocks noChangeArrowheads="1"/>
          </p:cNvSpPr>
          <p:nvPr/>
        </p:nvSpPr>
        <p:spPr bwMode="auto">
          <a:xfrm>
            <a:off x="8822665" y="4837433"/>
            <a:ext cx="384644" cy="144497"/>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214" name="Rectangle 46"/>
          <p:cNvSpPr>
            <a:spLocks noChangeArrowheads="1"/>
          </p:cNvSpPr>
          <p:nvPr/>
        </p:nvSpPr>
        <p:spPr bwMode="auto">
          <a:xfrm>
            <a:off x="8822665" y="4045088"/>
            <a:ext cx="384644" cy="792347"/>
          </a:xfrm>
          <a:prstGeom prst="rect">
            <a:avLst/>
          </a:prstGeom>
          <a:solidFill>
            <a:srgbClr val="08104C"/>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215" name="Line 47"/>
          <p:cNvSpPr>
            <a:spLocks noChangeShapeType="1"/>
          </p:cNvSpPr>
          <p:nvPr/>
        </p:nvSpPr>
        <p:spPr bwMode="auto">
          <a:xfrm flipH="1">
            <a:off x="9207847" y="4118130"/>
            <a:ext cx="382530" cy="142907"/>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dirty="0"/>
          </a:p>
        </p:txBody>
      </p:sp>
      <p:sp>
        <p:nvSpPr>
          <p:cNvPr id="7216" name="Text Box 48"/>
          <p:cNvSpPr txBox="1">
            <a:spLocks noChangeArrowheads="1"/>
          </p:cNvSpPr>
          <p:nvPr/>
        </p:nvSpPr>
        <p:spPr bwMode="auto">
          <a:xfrm>
            <a:off x="9495676" y="3829138"/>
            <a:ext cx="851103" cy="39537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117226" tIns="58613" rIns="117226" bIns="58613">
            <a:spAutoFit/>
          </a:bodyPr>
          <a:lstStyle/>
          <a:p>
            <a:pPr fontAlgn="base">
              <a:spcBef>
                <a:spcPct val="0"/>
              </a:spcBef>
              <a:spcAft>
                <a:spcPct val="0"/>
              </a:spcAft>
            </a:pPr>
            <a:r>
              <a:rPr lang="fr-FR" altLang="fr-FR" sz="1800" dirty="0">
                <a:latin typeface="Arial" charset="0"/>
              </a:rPr>
              <a:t>piston</a:t>
            </a:r>
          </a:p>
        </p:txBody>
      </p:sp>
      <p:sp>
        <p:nvSpPr>
          <p:cNvPr id="7217" name="Rectangle 49"/>
          <p:cNvSpPr>
            <a:spLocks noChangeArrowheads="1"/>
          </p:cNvSpPr>
          <p:nvPr/>
        </p:nvSpPr>
        <p:spPr bwMode="auto">
          <a:xfrm>
            <a:off x="8534834" y="3541735"/>
            <a:ext cx="959498" cy="503353"/>
          </a:xfrm>
          <a:prstGeom prst="rect">
            <a:avLst/>
          </a:prstGeom>
          <a:solidFill>
            <a:srgbClr val="6666FF"/>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218" name="Rectangle 50"/>
          <p:cNvSpPr>
            <a:spLocks noChangeArrowheads="1"/>
          </p:cNvSpPr>
          <p:nvPr/>
        </p:nvSpPr>
        <p:spPr bwMode="auto">
          <a:xfrm>
            <a:off x="8344356" y="5270923"/>
            <a:ext cx="1437132" cy="215950"/>
          </a:xfrm>
          <a:prstGeom prst="rect">
            <a:avLst/>
          </a:prstGeom>
          <a:solidFill>
            <a:srgbClr val="6666FF"/>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219" name="AutoShape 51"/>
          <p:cNvSpPr>
            <a:spLocks noChangeArrowheads="1"/>
          </p:cNvSpPr>
          <p:nvPr/>
        </p:nvSpPr>
        <p:spPr bwMode="auto">
          <a:xfrm>
            <a:off x="8727422" y="2820843"/>
            <a:ext cx="576967" cy="720892"/>
          </a:xfrm>
          <a:prstGeom prst="downArrow">
            <a:avLst>
              <a:gd name="adj1" fmla="val 50000"/>
              <a:gd name="adj2" fmla="val 41575"/>
            </a:avLst>
          </a:prstGeom>
          <a:solidFill>
            <a:srgbClr val="08104C"/>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220" name="Text Box 52"/>
          <p:cNvSpPr txBox="1">
            <a:spLocks noChangeArrowheads="1"/>
          </p:cNvSpPr>
          <p:nvPr/>
        </p:nvSpPr>
        <p:spPr bwMode="auto">
          <a:xfrm>
            <a:off x="9180332" y="2892296"/>
            <a:ext cx="953551" cy="39537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117226" tIns="58613" rIns="117226" bIns="58613">
            <a:spAutoFit/>
          </a:bodyPr>
          <a:lstStyle/>
          <a:p>
            <a:pPr fontAlgn="base">
              <a:spcBef>
                <a:spcPct val="0"/>
              </a:spcBef>
              <a:spcAft>
                <a:spcPct val="0"/>
              </a:spcAft>
            </a:pPr>
            <a:r>
              <a:rPr lang="fr-FR" altLang="fr-FR" sz="1800" dirty="0">
                <a:latin typeface="Arial" charset="0"/>
              </a:rPr>
              <a:t>Presse</a:t>
            </a:r>
          </a:p>
        </p:txBody>
      </p:sp>
      <p:sp>
        <p:nvSpPr>
          <p:cNvPr id="7221" name="Line 53"/>
          <p:cNvSpPr>
            <a:spLocks noChangeShapeType="1"/>
          </p:cNvSpPr>
          <p:nvPr/>
        </p:nvSpPr>
        <p:spPr bwMode="auto">
          <a:xfrm>
            <a:off x="10263922" y="3470280"/>
            <a:ext cx="0" cy="1727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dirty="0"/>
          </a:p>
        </p:txBody>
      </p:sp>
      <p:sp>
        <p:nvSpPr>
          <p:cNvPr id="7222" name="AutoShape 54"/>
          <p:cNvSpPr>
            <a:spLocks noChangeArrowheads="1"/>
          </p:cNvSpPr>
          <p:nvPr/>
        </p:nvSpPr>
        <p:spPr bwMode="auto">
          <a:xfrm>
            <a:off x="10744343" y="3470279"/>
            <a:ext cx="862280" cy="647850"/>
          </a:xfrm>
          <a:prstGeom prst="flowChartConnector">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223" name="Rectangle 55"/>
          <p:cNvSpPr>
            <a:spLocks noChangeArrowheads="1"/>
          </p:cNvSpPr>
          <p:nvPr/>
        </p:nvSpPr>
        <p:spPr bwMode="auto">
          <a:xfrm>
            <a:off x="10744343" y="4334080"/>
            <a:ext cx="862280" cy="144497"/>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dirty="0"/>
          </a:p>
        </p:txBody>
      </p:sp>
      <p:sp>
        <p:nvSpPr>
          <p:cNvPr id="7224" name="Line 56"/>
          <p:cNvSpPr>
            <a:spLocks noChangeShapeType="1"/>
          </p:cNvSpPr>
          <p:nvPr/>
        </p:nvSpPr>
        <p:spPr bwMode="auto">
          <a:xfrm>
            <a:off x="11176087" y="3181288"/>
            <a:ext cx="0" cy="1729189"/>
          </a:xfrm>
          <a:prstGeom prst="line">
            <a:avLst/>
          </a:prstGeom>
          <a:noFill/>
          <a:ln w="9525">
            <a:solidFill>
              <a:schemeClr val="tx1"/>
            </a:solidFill>
            <a:prstDash val="lgDash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dirty="0"/>
          </a:p>
        </p:txBody>
      </p:sp>
      <p:sp>
        <p:nvSpPr>
          <p:cNvPr id="7225" name="Line 57"/>
          <p:cNvSpPr>
            <a:spLocks noChangeShapeType="1"/>
          </p:cNvSpPr>
          <p:nvPr/>
        </p:nvSpPr>
        <p:spPr bwMode="auto">
          <a:xfrm>
            <a:off x="10359165" y="3829137"/>
            <a:ext cx="1726672" cy="0"/>
          </a:xfrm>
          <a:prstGeom prst="line">
            <a:avLst/>
          </a:prstGeom>
          <a:noFill/>
          <a:ln w="9525">
            <a:solidFill>
              <a:schemeClr val="tx1"/>
            </a:solidFill>
            <a:prstDash val="lgDash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dirty="0"/>
          </a:p>
        </p:txBody>
      </p:sp>
      <p:sp>
        <p:nvSpPr>
          <p:cNvPr id="7226" name="Text Box 58"/>
          <p:cNvSpPr txBox="1">
            <a:spLocks noChangeArrowheads="1"/>
          </p:cNvSpPr>
          <p:nvPr/>
        </p:nvSpPr>
        <p:spPr bwMode="auto">
          <a:xfrm>
            <a:off x="10646991" y="4910477"/>
            <a:ext cx="953551" cy="39537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117226" tIns="58613" rIns="117226" bIns="58613">
            <a:spAutoFit/>
          </a:bodyPr>
          <a:lstStyle/>
          <a:p>
            <a:pPr fontAlgn="base">
              <a:spcBef>
                <a:spcPct val="0"/>
              </a:spcBef>
              <a:spcAft>
                <a:spcPct val="0"/>
              </a:spcAft>
            </a:pPr>
            <a:r>
              <a:rPr lang="fr-FR" altLang="fr-FR" sz="1800" dirty="0">
                <a:latin typeface="Arial" charset="0"/>
              </a:rPr>
              <a:t>pastille</a:t>
            </a:r>
          </a:p>
        </p:txBody>
      </p:sp>
      <p:sp>
        <p:nvSpPr>
          <p:cNvPr id="7227" name="Text Box 59"/>
          <p:cNvSpPr txBox="1">
            <a:spLocks noChangeArrowheads="1"/>
          </p:cNvSpPr>
          <p:nvPr/>
        </p:nvSpPr>
        <p:spPr bwMode="auto">
          <a:xfrm>
            <a:off x="1622699" y="5270920"/>
            <a:ext cx="399688" cy="472314"/>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117226" tIns="58613" rIns="117226" bIns="58613">
            <a:spAutoFit/>
          </a:bodyPr>
          <a:lstStyle/>
          <a:p>
            <a:pPr fontAlgn="base">
              <a:spcBef>
                <a:spcPct val="0"/>
              </a:spcBef>
              <a:spcAft>
                <a:spcPct val="0"/>
              </a:spcAft>
            </a:pPr>
            <a:r>
              <a:rPr lang="fr-FR" altLang="fr-FR" dirty="0">
                <a:latin typeface="Arial" charset="0"/>
              </a:rPr>
              <a:t>1</a:t>
            </a:r>
          </a:p>
        </p:txBody>
      </p:sp>
      <p:sp>
        <p:nvSpPr>
          <p:cNvPr id="7228" name="Text Box 60"/>
          <p:cNvSpPr txBox="1">
            <a:spLocks noChangeArrowheads="1"/>
          </p:cNvSpPr>
          <p:nvPr/>
        </p:nvSpPr>
        <p:spPr bwMode="auto">
          <a:xfrm>
            <a:off x="4120040" y="5270920"/>
            <a:ext cx="399688" cy="472314"/>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117226" tIns="58613" rIns="117226" bIns="58613">
            <a:spAutoFit/>
          </a:bodyPr>
          <a:lstStyle/>
          <a:p>
            <a:pPr fontAlgn="base">
              <a:spcBef>
                <a:spcPct val="0"/>
              </a:spcBef>
              <a:spcAft>
                <a:spcPct val="0"/>
              </a:spcAft>
            </a:pPr>
            <a:r>
              <a:rPr lang="fr-FR" altLang="fr-FR" dirty="0">
                <a:latin typeface="Arial" charset="0"/>
              </a:rPr>
              <a:t>2</a:t>
            </a:r>
          </a:p>
        </p:txBody>
      </p:sp>
      <p:sp>
        <p:nvSpPr>
          <p:cNvPr id="7229" name="Text Box 61"/>
          <p:cNvSpPr txBox="1">
            <a:spLocks noChangeArrowheads="1"/>
          </p:cNvSpPr>
          <p:nvPr/>
        </p:nvSpPr>
        <p:spPr bwMode="auto">
          <a:xfrm>
            <a:off x="6903094" y="5342376"/>
            <a:ext cx="399688" cy="472314"/>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117226" tIns="58613" rIns="117226" bIns="58613">
            <a:spAutoFit/>
          </a:bodyPr>
          <a:lstStyle/>
          <a:p>
            <a:pPr fontAlgn="base">
              <a:spcBef>
                <a:spcPct val="0"/>
              </a:spcBef>
              <a:spcAft>
                <a:spcPct val="0"/>
              </a:spcAft>
            </a:pPr>
            <a:r>
              <a:rPr lang="fr-FR" altLang="fr-FR" dirty="0">
                <a:latin typeface="Arial" charset="0"/>
              </a:rPr>
              <a:t>3</a:t>
            </a:r>
          </a:p>
        </p:txBody>
      </p:sp>
      <p:sp>
        <p:nvSpPr>
          <p:cNvPr id="7230" name="Text Box 62"/>
          <p:cNvSpPr txBox="1">
            <a:spLocks noChangeArrowheads="1"/>
          </p:cNvSpPr>
          <p:nvPr/>
        </p:nvSpPr>
        <p:spPr bwMode="auto">
          <a:xfrm>
            <a:off x="8822662" y="5486870"/>
            <a:ext cx="399688" cy="472314"/>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117226" tIns="58613" rIns="117226" bIns="58613">
            <a:spAutoFit/>
          </a:bodyPr>
          <a:lstStyle/>
          <a:p>
            <a:pPr fontAlgn="base">
              <a:spcBef>
                <a:spcPct val="0"/>
              </a:spcBef>
              <a:spcAft>
                <a:spcPct val="0"/>
              </a:spcAft>
            </a:pPr>
            <a:r>
              <a:rPr lang="fr-FR" altLang="fr-FR" dirty="0">
                <a:latin typeface="Arial" charset="0"/>
              </a:rPr>
              <a:t>4</a:t>
            </a:r>
          </a:p>
        </p:txBody>
      </p:sp>
      <p:sp>
        <p:nvSpPr>
          <p:cNvPr id="7231" name="Text Box 63"/>
          <p:cNvSpPr txBox="1">
            <a:spLocks noChangeArrowheads="1"/>
          </p:cNvSpPr>
          <p:nvPr/>
        </p:nvSpPr>
        <p:spPr bwMode="auto">
          <a:xfrm>
            <a:off x="11032173" y="5342376"/>
            <a:ext cx="399688" cy="472314"/>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117226" tIns="58613" rIns="117226" bIns="58613">
            <a:spAutoFit/>
          </a:bodyPr>
          <a:lstStyle/>
          <a:p>
            <a:pPr fontAlgn="base">
              <a:spcBef>
                <a:spcPct val="0"/>
              </a:spcBef>
              <a:spcAft>
                <a:spcPct val="0"/>
              </a:spcAft>
            </a:pPr>
            <a:r>
              <a:rPr lang="fr-FR" altLang="fr-FR" dirty="0">
                <a:latin typeface="Arial" charset="0"/>
              </a:rPr>
              <a:t>5</a:t>
            </a:r>
          </a:p>
        </p:txBody>
      </p:sp>
      <p:sp>
        <p:nvSpPr>
          <p:cNvPr id="61" name="ZoneTexte 60"/>
          <p:cNvSpPr txBox="1"/>
          <p:nvPr/>
        </p:nvSpPr>
        <p:spPr>
          <a:xfrm rot="-5400000">
            <a:off x="-2755797" y="3412261"/>
            <a:ext cx="6309879" cy="584775"/>
          </a:xfrm>
          <a:prstGeom prst="rect">
            <a:avLst/>
          </a:prstGeom>
          <a:noFill/>
        </p:spPr>
        <p:txBody>
          <a:bodyPr wrap="square" rtlCol="0">
            <a:spAutoFit/>
          </a:bodyPr>
          <a:lstStyle/>
          <a:p>
            <a:pPr algn="ctr"/>
            <a:r>
              <a:rPr lang="fr-FR" sz="3200" b="1" i="1" dirty="0" smtClean="0">
                <a:solidFill>
                  <a:schemeClr val="bg1">
                    <a:lumMod val="75000"/>
                  </a:schemeClr>
                </a:solidFill>
                <a:latin typeface="Aharoni" pitchFamily="2" charset="-79"/>
                <a:cs typeface="Aharoni" pitchFamily="2" charset="-79"/>
              </a:rPr>
              <a:t>Spectroscopie Infrarouge (IR)</a:t>
            </a:r>
            <a:endParaRPr lang="fr-FR" sz="3200" b="1" i="1" dirty="0">
              <a:solidFill>
                <a:schemeClr val="bg1">
                  <a:lumMod val="75000"/>
                </a:schemeClr>
              </a:solidFill>
              <a:latin typeface="Aharoni" pitchFamily="2" charset="-79"/>
              <a:cs typeface="Aharoni" pitchFamily="2" charset="-79"/>
            </a:endParaRPr>
          </a:p>
        </p:txBody>
      </p:sp>
    </p:spTree>
    <p:extLst>
      <p:ext uri="{BB962C8B-B14F-4D97-AF65-F5344CB8AC3E}">
        <p14:creationId xmlns="" xmlns:p14="http://schemas.microsoft.com/office/powerpoint/2010/main" val="3257093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Espace réservé du numéro de diapositive 3"/>
          <p:cNvSpPr>
            <a:spLocks noGrp="1"/>
          </p:cNvSpPr>
          <p:nvPr>
            <p:ph type="sldNum" sz="quarter" idx="10"/>
          </p:nvPr>
        </p:nvSpPr>
        <p:spPr/>
        <p:txBody>
          <a:bodyPr/>
          <a:lstStyle/>
          <a:p>
            <a:fld id="{1D706FD7-C763-4DA6-A00D-376B445AC8A5}" type="slidenum">
              <a:rPr lang="fr-FR" altLang="fr-FR"/>
              <a:pPr/>
              <a:t>6</a:t>
            </a:fld>
            <a:endParaRPr lang="fr-FR" altLang="fr-FR"/>
          </a:p>
        </p:txBody>
      </p:sp>
      <p:sp>
        <p:nvSpPr>
          <p:cNvPr id="115714" name="Rectangle 2"/>
          <p:cNvSpPr>
            <a:spLocks noGrp="1" noChangeArrowheads="1"/>
          </p:cNvSpPr>
          <p:nvPr>
            <p:ph type="title"/>
          </p:nvPr>
        </p:nvSpPr>
        <p:spPr>
          <a:xfrm>
            <a:off x="607309" y="484681"/>
            <a:ext cx="8833817" cy="939385"/>
          </a:xfrm>
        </p:spPr>
        <p:txBody>
          <a:bodyPr/>
          <a:lstStyle/>
          <a:p>
            <a:pPr marL="514350" indent="-514350">
              <a:buFont typeface="+mj-lt"/>
              <a:buAutoNum type="arabicPeriod" startAt="2"/>
            </a:pPr>
            <a:r>
              <a:rPr lang="fr-FR" altLang="fr-FR" sz="2800" b="1" dirty="0">
                <a:latin typeface="Aharoni" pitchFamily="2" charset="-79"/>
                <a:cs typeface="Aharoni" pitchFamily="2" charset="-79"/>
              </a:rPr>
              <a:t>Préparation de </a:t>
            </a:r>
            <a:r>
              <a:rPr lang="fr-FR" altLang="fr-FR" sz="2800" b="1" dirty="0" smtClean="0">
                <a:latin typeface="Aharoni" pitchFamily="2" charset="-79"/>
                <a:cs typeface="Aharoni" pitchFamily="2" charset="-79"/>
              </a:rPr>
              <a:t>l’essai : déposition de film</a:t>
            </a:r>
            <a:endParaRPr lang="fr-FR" altLang="fr-FR" sz="2800" b="1" dirty="0">
              <a:latin typeface="Aharoni" pitchFamily="2" charset="-79"/>
              <a:cs typeface="Aharoni" pitchFamily="2" charset="-79"/>
            </a:endParaRPr>
          </a:p>
        </p:txBody>
      </p:sp>
      <p:sp>
        <p:nvSpPr>
          <p:cNvPr id="115716" name="Rectangle 4"/>
          <p:cNvSpPr>
            <a:spLocks noChangeArrowheads="1"/>
          </p:cNvSpPr>
          <p:nvPr/>
        </p:nvSpPr>
        <p:spPr bwMode="auto">
          <a:xfrm>
            <a:off x="1585520" y="3525131"/>
            <a:ext cx="1056080" cy="1513238"/>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a:p>
        </p:txBody>
      </p:sp>
      <p:sp>
        <p:nvSpPr>
          <p:cNvPr id="115717" name="Line 5"/>
          <p:cNvSpPr>
            <a:spLocks noChangeShapeType="1"/>
          </p:cNvSpPr>
          <p:nvPr/>
        </p:nvSpPr>
        <p:spPr bwMode="auto">
          <a:xfrm flipV="1">
            <a:off x="2258529" y="5109823"/>
            <a:ext cx="95238" cy="4319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a:p>
        </p:txBody>
      </p:sp>
      <p:sp>
        <p:nvSpPr>
          <p:cNvPr id="115718" name="Text Box 6"/>
          <p:cNvSpPr txBox="1">
            <a:spLocks noChangeArrowheads="1"/>
          </p:cNvSpPr>
          <p:nvPr/>
        </p:nvSpPr>
        <p:spPr bwMode="auto">
          <a:xfrm>
            <a:off x="1680755" y="5541724"/>
            <a:ext cx="1365256" cy="82625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spAutoFit/>
          </a:bodyPr>
          <a:lstStyle/>
          <a:p>
            <a:pPr fontAlgn="base">
              <a:spcBef>
                <a:spcPct val="0"/>
              </a:spcBef>
              <a:spcAft>
                <a:spcPct val="0"/>
              </a:spcAft>
            </a:pPr>
            <a:r>
              <a:rPr lang="fr-FR" altLang="fr-FR">
                <a:latin typeface="Arial" charset="0"/>
              </a:rPr>
              <a:t>Film</a:t>
            </a:r>
          </a:p>
          <a:p>
            <a:pPr fontAlgn="base">
              <a:spcBef>
                <a:spcPct val="0"/>
              </a:spcBef>
              <a:spcAft>
                <a:spcPct val="0"/>
              </a:spcAft>
            </a:pPr>
            <a:r>
              <a:rPr lang="fr-FR" altLang="fr-FR">
                <a:latin typeface="Arial" charset="0"/>
              </a:rPr>
              <a:t>découpé</a:t>
            </a:r>
          </a:p>
        </p:txBody>
      </p:sp>
      <p:sp>
        <p:nvSpPr>
          <p:cNvPr id="115719" name="Line 7"/>
          <p:cNvSpPr>
            <a:spLocks noChangeShapeType="1"/>
          </p:cNvSpPr>
          <p:nvPr/>
        </p:nvSpPr>
        <p:spPr bwMode="auto">
          <a:xfrm>
            <a:off x="3314609" y="3093231"/>
            <a:ext cx="0" cy="2377039"/>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a:p>
        </p:txBody>
      </p:sp>
      <p:sp>
        <p:nvSpPr>
          <p:cNvPr id="115720" name="Rectangle 8"/>
          <p:cNvSpPr>
            <a:spLocks noChangeArrowheads="1"/>
          </p:cNvSpPr>
          <p:nvPr/>
        </p:nvSpPr>
        <p:spPr bwMode="auto">
          <a:xfrm>
            <a:off x="3697678" y="3525131"/>
            <a:ext cx="1056080" cy="1513238"/>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a:p>
        </p:txBody>
      </p:sp>
      <p:sp>
        <p:nvSpPr>
          <p:cNvPr id="115721" name="Line 9"/>
          <p:cNvSpPr>
            <a:spLocks noChangeShapeType="1"/>
          </p:cNvSpPr>
          <p:nvPr/>
        </p:nvSpPr>
        <p:spPr bwMode="auto">
          <a:xfrm>
            <a:off x="5522004" y="4893873"/>
            <a:ext cx="95872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a:p>
        </p:txBody>
      </p:sp>
      <p:sp>
        <p:nvSpPr>
          <p:cNvPr id="115722" name="Line 10"/>
          <p:cNvSpPr>
            <a:spLocks noChangeShapeType="1"/>
          </p:cNvSpPr>
          <p:nvPr/>
        </p:nvSpPr>
        <p:spPr bwMode="auto">
          <a:xfrm flipV="1">
            <a:off x="5522004" y="3957034"/>
            <a:ext cx="0" cy="93684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a:p>
        </p:txBody>
      </p:sp>
      <p:sp>
        <p:nvSpPr>
          <p:cNvPr id="115725" name="Line 13"/>
          <p:cNvSpPr>
            <a:spLocks noChangeShapeType="1"/>
          </p:cNvSpPr>
          <p:nvPr/>
        </p:nvSpPr>
        <p:spPr bwMode="auto">
          <a:xfrm flipV="1">
            <a:off x="6480730" y="3957034"/>
            <a:ext cx="0" cy="93684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a:p>
        </p:txBody>
      </p:sp>
      <p:sp>
        <p:nvSpPr>
          <p:cNvPr id="115726" name="Freeform 14"/>
          <p:cNvSpPr>
            <a:spLocks/>
          </p:cNvSpPr>
          <p:nvPr/>
        </p:nvSpPr>
        <p:spPr bwMode="auto">
          <a:xfrm>
            <a:off x="4696615" y="3298067"/>
            <a:ext cx="1274067" cy="678020"/>
          </a:xfrm>
          <a:custGeom>
            <a:avLst/>
            <a:gdLst>
              <a:gd name="T0" fmla="*/ 390 w 602"/>
              <a:gd name="T1" fmla="*/ 415 h 427"/>
              <a:gd name="T2" fmla="*/ 468 w 602"/>
              <a:gd name="T3" fmla="*/ 316 h 427"/>
              <a:gd name="T4" fmla="*/ 588 w 602"/>
              <a:gd name="T5" fmla="*/ 241 h 427"/>
              <a:gd name="T6" fmla="*/ 552 w 602"/>
              <a:gd name="T7" fmla="*/ 49 h 427"/>
              <a:gd name="T8" fmla="*/ 393 w 602"/>
              <a:gd name="T9" fmla="*/ 16 h 427"/>
              <a:gd name="T10" fmla="*/ 254 w 602"/>
              <a:gd name="T11" fmla="*/ 143 h 427"/>
              <a:gd name="T12" fmla="*/ 69 w 602"/>
              <a:gd name="T13" fmla="*/ 340 h 427"/>
              <a:gd name="T14" fmla="*/ 0 w 602"/>
              <a:gd name="T15" fmla="*/ 427 h 4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2" h="427">
                <a:moveTo>
                  <a:pt x="390" y="415"/>
                </a:moveTo>
                <a:cubicBezTo>
                  <a:pt x="403" y="398"/>
                  <a:pt x="435" y="345"/>
                  <a:pt x="468" y="316"/>
                </a:cubicBezTo>
                <a:cubicBezTo>
                  <a:pt x="501" y="287"/>
                  <a:pt x="574" y="285"/>
                  <a:pt x="588" y="241"/>
                </a:cubicBezTo>
                <a:cubicBezTo>
                  <a:pt x="602" y="197"/>
                  <a:pt x="584" y="86"/>
                  <a:pt x="552" y="49"/>
                </a:cubicBezTo>
                <a:cubicBezTo>
                  <a:pt x="520" y="12"/>
                  <a:pt x="443" y="0"/>
                  <a:pt x="393" y="16"/>
                </a:cubicBezTo>
                <a:cubicBezTo>
                  <a:pt x="343" y="32"/>
                  <a:pt x="308" y="89"/>
                  <a:pt x="254" y="143"/>
                </a:cubicBezTo>
                <a:cubicBezTo>
                  <a:pt x="200" y="197"/>
                  <a:pt x="111" y="293"/>
                  <a:pt x="69" y="340"/>
                </a:cubicBezTo>
                <a:cubicBezTo>
                  <a:pt x="27" y="387"/>
                  <a:pt x="14" y="409"/>
                  <a:pt x="0" y="427"/>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a:p>
        </p:txBody>
      </p:sp>
      <p:sp>
        <p:nvSpPr>
          <p:cNvPr id="115727" name="Freeform 15"/>
          <p:cNvSpPr>
            <a:spLocks/>
          </p:cNvSpPr>
          <p:nvPr/>
        </p:nvSpPr>
        <p:spPr bwMode="auto">
          <a:xfrm>
            <a:off x="4652168" y="3237730"/>
            <a:ext cx="1828562" cy="719304"/>
          </a:xfrm>
          <a:custGeom>
            <a:avLst/>
            <a:gdLst>
              <a:gd name="T0" fmla="*/ 864 w 864"/>
              <a:gd name="T1" fmla="*/ 453 h 453"/>
              <a:gd name="T2" fmla="*/ 798 w 864"/>
              <a:gd name="T3" fmla="*/ 339 h 453"/>
              <a:gd name="T4" fmla="*/ 684 w 864"/>
              <a:gd name="T5" fmla="*/ 297 h 453"/>
              <a:gd name="T6" fmla="*/ 630 w 864"/>
              <a:gd name="T7" fmla="*/ 111 h 453"/>
              <a:gd name="T8" fmla="*/ 558 w 864"/>
              <a:gd name="T9" fmla="*/ 39 h 453"/>
              <a:gd name="T10" fmla="*/ 396 w 864"/>
              <a:gd name="T11" fmla="*/ 30 h 453"/>
              <a:gd name="T12" fmla="*/ 186 w 864"/>
              <a:gd name="T13" fmla="*/ 222 h 453"/>
              <a:gd name="T14" fmla="*/ 0 w 864"/>
              <a:gd name="T15" fmla="*/ 441 h 4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4" h="453">
                <a:moveTo>
                  <a:pt x="864" y="453"/>
                </a:moveTo>
                <a:cubicBezTo>
                  <a:pt x="853" y="434"/>
                  <a:pt x="828" y="365"/>
                  <a:pt x="798" y="339"/>
                </a:cubicBezTo>
                <a:cubicBezTo>
                  <a:pt x="768" y="313"/>
                  <a:pt x="712" y="335"/>
                  <a:pt x="684" y="297"/>
                </a:cubicBezTo>
                <a:cubicBezTo>
                  <a:pt x="656" y="259"/>
                  <a:pt x="651" y="154"/>
                  <a:pt x="630" y="111"/>
                </a:cubicBezTo>
                <a:cubicBezTo>
                  <a:pt x="609" y="68"/>
                  <a:pt x="597" y="52"/>
                  <a:pt x="558" y="39"/>
                </a:cubicBezTo>
                <a:cubicBezTo>
                  <a:pt x="519" y="26"/>
                  <a:pt x="458" y="0"/>
                  <a:pt x="396" y="30"/>
                </a:cubicBezTo>
                <a:cubicBezTo>
                  <a:pt x="334" y="60"/>
                  <a:pt x="252" y="154"/>
                  <a:pt x="186" y="222"/>
                </a:cubicBezTo>
                <a:cubicBezTo>
                  <a:pt x="120" y="290"/>
                  <a:pt x="39" y="396"/>
                  <a:pt x="0" y="441"/>
                </a:cubicBezTo>
              </a:path>
            </a:pathLst>
          </a:cu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a:p>
        </p:txBody>
      </p:sp>
      <p:sp>
        <p:nvSpPr>
          <p:cNvPr id="115728" name="Rectangle 16"/>
          <p:cNvSpPr>
            <a:spLocks noChangeArrowheads="1"/>
          </p:cNvSpPr>
          <p:nvPr/>
        </p:nvSpPr>
        <p:spPr bwMode="auto">
          <a:xfrm>
            <a:off x="5522004" y="4246025"/>
            <a:ext cx="958726" cy="215950"/>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pPr algn="ctr" fontAlgn="base">
              <a:spcBef>
                <a:spcPct val="0"/>
              </a:spcBef>
              <a:spcAft>
                <a:spcPct val="0"/>
              </a:spcAft>
            </a:pPr>
            <a:r>
              <a:rPr lang="fr-FR" altLang="fr-FR" sz="1800" dirty="0">
                <a:latin typeface="Arial" charset="0"/>
              </a:rPr>
              <a:t>heptane</a:t>
            </a:r>
          </a:p>
        </p:txBody>
      </p:sp>
      <p:sp>
        <p:nvSpPr>
          <p:cNvPr id="115730" name="Rectangle 18"/>
          <p:cNvSpPr>
            <a:spLocks noChangeArrowheads="1"/>
          </p:cNvSpPr>
          <p:nvPr/>
        </p:nvSpPr>
        <p:spPr bwMode="auto">
          <a:xfrm>
            <a:off x="5522004" y="4461973"/>
            <a:ext cx="958726" cy="431900"/>
          </a:xfrm>
          <a:prstGeom prst="rect">
            <a:avLst/>
          </a:prstGeom>
          <a:solidFill>
            <a:srgbClr val="EFFFFF"/>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a:p>
        </p:txBody>
      </p:sp>
      <p:sp>
        <p:nvSpPr>
          <p:cNvPr id="115731" name="Text Box 19"/>
          <p:cNvSpPr txBox="1">
            <a:spLocks noChangeArrowheads="1"/>
          </p:cNvSpPr>
          <p:nvPr/>
        </p:nvSpPr>
        <p:spPr bwMode="auto">
          <a:xfrm>
            <a:off x="4080744" y="5109823"/>
            <a:ext cx="2068974" cy="82625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spAutoFit/>
          </a:bodyPr>
          <a:lstStyle/>
          <a:p>
            <a:pPr fontAlgn="base">
              <a:spcBef>
                <a:spcPct val="0"/>
              </a:spcBef>
              <a:spcAft>
                <a:spcPct val="0"/>
              </a:spcAft>
            </a:pPr>
            <a:r>
              <a:rPr lang="fr-FR" altLang="fr-FR">
                <a:latin typeface="Arial" charset="0"/>
              </a:rPr>
              <a:t>Nettoyage du </a:t>
            </a:r>
          </a:p>
          <a:p>
            <a:pPr fontAlgn="base">
              <a:spcBef>
                <a:spcPct val="0"/>
              </a:spcBef>
              <a:spcAft>
                <a:spcPct val="0"/>
              </a:spcAft>
            </a:pPr>
            <a:r>
              <a:rPr lang="fr-FR" altLang="fr-FR">
                <a:latin typeface="Arial" charset="0"/>
              </a:rPr>
              <a:t>Film</a:t>
            </a:r>
          </a:p>
        </p:txBody>
      </p:sp>
      <p:sp>
        <p:nvSpPr>
          <p:cNvPr id="115732" name="Line 20"/>
          <p:cNvSpPr>
            <a:spLocks noChangeShapeType="1"/>
          </p:cNvSpPr>
          <p:nvPr/>
        </p:nvSpPr>
        <p:spPr bwMode="auto">
          <a:xfrm>
            <a:off x="6961150" y="3093231"/>
            <a:ext cx="0" cy="2377039"/>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a:p>
        </p:txBody>
      </p:sp>
      <p:sp>
        <p:nvSpPr>
          <p:cNvPr id="115733" name="Rectangle 21"/>
          <p:cNvSpPr>
            <a:spLocks noChangeArrowheads="1"/>
          </p:cNvSpPr>
          <p:nvPr/>
        </p:nvSpPr>
        <p:spPr bwMode="auto">
          <a:xfrm>
            <a:off x="8209821" y="3309181"/>
            <a:ext cx="287829" cy="1873684"/>
          </a:xfrm>
          <a:prstGeom prst="rect">
            <a:avLst/>
          </a:prstGeom>
          <a:solidFill>
            <a:schemeClr val="tx2"/>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a:p>
        </p:txBody>
      </p:sp>
      <p:sp>
        <p:nvSpPr>
          <p:cNvPr id="115734" name="Rectangle 22"/>
          <p:cNvSpPr>
            <a:spLocks noChangeArrowheads="1"/>
          </p:cNvSpPr>
          <p:nvPr/>
        </p:nvSpPr>
        <p:spPr bwMode="auto">
          <a:xfrm>
            <a:off x="8497650" y="3453679"/>
            <a:ext cx="95238" cy="1584692"/>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a:p>
        </p:txBody>
      </p:sp>
      <p:sp>
        <p:nvSpPr>
          <p:cNvPr id="115735" name="Rectangle 23"/>
          <p:cNvSpPr>
            <a:spLocks noChangeArrowheads="1"/>
          </p:cNvSpPr>
          <p:nvPr/>
        </p:nvSpPr>
        <p:spPr bwMode="auto">
          <a:xfrm>
            <a:off x="8592892" y="3885579"/>
            <a:ext cx="385183" cy="647850"/>
          </a:xfrm>
          <a:prstGeom prst="rect">
            <a:avLst/>
          </a:prstGeom>
          <a:solidFill>
            <a:schemeClr val="tx2"/>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a:p>
        </p:txBody>
      </p:sp>
      <p:sp>
        <p:nvSpPr>
          <p:cNvPr id="115736" name="Line 24"/>
          <p:cNvSpPr>
            <a:spLocks noChangeShapeType="1"/>
          </p:cNvSpPr>
          <p:nvPr/>
        </p:nvSpPr>
        <p:spPr bwMode="auto">
          <a:xfrm>
            <a:off x="7441571" y="4246023"/>
            <a:ext cx="2207395" cy="0"/>
          </a:xfrm>
          <a:prstGeom prst="line">
            <a:avLst/>
          </a:prstGeom>
          <a:noFill/>
          <a:ln w="9525">
            <a:solidFill>
              <a:schemeClr val="tx1"/>
            </a:solidFill>
            <a:prstDash val="lgDash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17226" tIns="58613" rIns="117226" bIns="58613"/>
          <a:lstStyle/>
          <a:p>
            <a:endParaRPr lang="fr-FR"/>
          </a:p>
        </p:txBody>
      </p:sp>
      <p:sp>
        <p:nvSpPr>
          <p:cNvPr id="115737" name="AutoShape 25"/>
          <p:cNvSpPr>
            <a:spLocks noChangeArrowheads="1"/>
          </p:cNvSpPr>
          <p:nvPr/>
        </p:nvSpPr>
        <p:spPr bwMode="auto">
          <a:xfrm>
            <a:off x="7058504" y="4101528"/>
            <a:ext cx="1151317" cy="287404"/>
          </a:xfrm>
          <a:prstGeom prst="rightArrow">
            <a:avLst>
              <a:gd name="adj1" fmla="val 50000"/>
              <a:gd name="adj2" fmla="val 75138"/>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nchor="ctr"/>
          <a:lstStyle/>
          <a:p>
            <a:endParaRPr lang="fr-FR"/>
          </a:p>
        </p:txBody>
      </p:sp>
      <p:sp>
        <p:nvSpPr>
          <p:cNvPr id="115738" name="Text Box 26"/>
          <p:cNvSpPr txBox="1">
            <a:spLocks noChangeArrowheads="1"/>
          </p:cNvSpPr>
          <p:nvPr/>
        </p:nvSpPr>
        <p:spPr bwMode="auto">
          <a:xfrm>
            <a:off x="7799243" y="5201920"/>
            <a:ext cx="2626819" cy="4723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spAutoFit/>
          </a:bodyPr>
          <a:lstStyle/>
          <a:p>
            <a:pPr fontAlgn="base">
              <a:spcBef>
                <a:spcPct val="0"/>
              </a:spcBef>
              <a:spcAft>
                <a:spcPct val="0"/>
              </a:spcAft>
            </a:pPr>
            <a:r>
              <a:rPr lang="fr-FR" altLang="fr-FR">
                <a:latin typeface="Arial" charset="0"/>
              </a:rPr>
              <a:t>Disposition du film</a:t>
            </a:r>
          </a:p>
        </p:txBody>
      </p:sp>
      <p:sp>
        <p:nvSpPr>
          <p:cNvPr id="115739" name="Text Box 27"/>
          <p:cNvSpPr txBox="1">
            <a:spLocks noChangeArrowheads="1"/>
          </p:cNvSpPr>
          <p:nvPr/>
        </p:nvSpPr>
        <p:spPr bwMode="auto">
          <a:xfrm>
            <a:off x="1873347" y="2877281"/>
            <a:ext cx="400248" cy="472314"/>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spAutoFit/>
          </a:bodyPr>
          <a:lstStyle/>
          <a:p>
            <a:pPr fontAlgn="base">
              <a:spcBef>
                <a:spcPct val="0"/>
              </a:spcBef>
              <a:spcAft>
                <a:spcPct val="0"/>
              </a:spcAft>
            </a:pPr>
            <a:r>
              <a:rPr lang="fr-FR" altLang="fr-FR">
                <a:latin typeface="Arial" charset="0"/>
              </a:rPr>
              <a:t>1</a:t>
            </a:r>
          </a:p>
        </p:txBody>
      </p:sp>
      <p:sp>
        <p:nvSpPr>
          <p:cNvPr id="115740" name="Text Box 28"/>
          <p:cNvSpPr txBox="1">
            <a:spLocks noChangeArrowheads="1"/>
          </p:cNvSpPr>
          <p:nvPr/>
        </p:nvSpPr>
        <p:spPr bwMode="auto">
          <a:xfrm>
            <a:off x="4753756" y="2877281"/>
            <a:ext cx="400248" cy="472314"/>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spAutoFit/>
          </a:bodyPr>
          <a:lstStyle/>
          <a:p>
            <a:pPr fontAlgn="base">
              <a:spcBef>
                <a:spcPct val="0"/>
              </a:spcBef>
              <a:spcAft>
                <a:spcPct val="0"/>
              </a:spcAft>
            </a:pPr>
            <a:r>
              <a:rPr lang="fr-FR" altLang="fr-FR">
                <a:latin typeface="Arial" charset="0"/>
              </a:rPr>
              <a:t>2</a:t>
            </a:r>
          </a:p>
        </p:txBody>
      </p:sp>
      <p:sp>
        <p:nvSpPr>
          <p:cNvPr id="115741" name="Text Box 29"/>
          <p:cNvSpPr txBox="1">
            <a:spLocks noChangeArrowheads="1"/>
          </p:cNvSpPr>
          <p:nvPr/>
        </p:nvSpPr>
        <p:spPr bwMode="auto">
          <a:xfrm>
            <a:off x="8402414" y="2877281"/>
            <a:ext cx="400248" cy="472314"/>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17226" tIns="58613" rIns="117226" bIns="58613">
            <a:spAutoFit/>
          </a:bodyPr>
          <a:lstStyle/>
          <a:p>
            <a:pPr fontAlgn="base">
              <a:spcBef>
                <a:spcPct val="0"/>
              </a:spcBef>
              <a:spcAft>
                <a:spcPct val="0"/>
              </a:spcAft>
            </a:pPr>
            <a:r>
              <a:rPr lang="fr-FR" altLang="fr-FR">
                <a:latin typeface="Arial" charset="0"/>
              </a:rPr>
              <a:t>3</a:t>
            </a:r>
          </a:p>
        </p:txBody>
      </p:sp>
      <p:sp>
        <p:nvSpPr>
          <p:cNvPr id="27" name="ZoneTexte 26"/>
          <p:cNvSpPr txBox="1"/>
          <p:nvPr/>
        </p:nvSpPr>
        <p:spPr>
          <a:xfrm rot="-5400000">
            <a:off x="-2755797" y="3412261"/>
            <a:ext cx="6309879" cy="584775"/>
          </a:xfrm>
          <a:prstGeom prst="rect">
            <a:avLst/>
          </a:prstGeom>
          <a:noFill/>
        </p:spPr>
        <p:txBody>
          <a:bodyPr wrap="square" rtlCol="0">
            <a:spAutoFit/>
          </a:bodyPr>
          <a:lstStyle/>
          <a:p>
            <a:pPr algn="ctr"/>
            <a:r>
              <a:rPr lang="fr-FR" sz="3200" b="1" i="1" dirty="0" smtClean="0">
                <a:solidFill>
                  <a:schemeClr val="bg1">
                    <a:lumMod val="75000"/>
                  </a:schemeClr>
                </a:solidFill>
                <a:latin typeface="Aharoni" pitchFamily="2" charset="-79"/>
                <a:cs typeface="Aharoni" pitchFamily="2" charset="-79"/>
              </a:rPr>
              <a:t>Spectroscopie Infrarouge (IR)</a:t>
            </a:r>
            <a:endParaRPr lang="fr-FR" sz="3200" b="1" i="1" dirty="0">
              <a:solidFill>
                <a:schemeClr val="bg1">
                  <a:lumMod val="75000"/>
                </a:schemeClr>
              </a:solidFill>
              <a:latin typeface="Aharoni" pitchFamily="2" charset="-79"/>
              <a:cs typeface="Aharoni" pitchFamily="2" charset="-79"/>
            </a:endParaRPr>
          </a:p>
        </p:txBody>
      </p:sp>
      <p:sp>
        <p:nvSpPr>
          <p:cNvPr id="28" name="ZoneTexte 27"/>
          <p:cNvSpPr txBox="1"/>
          <p:nvPr/>
        </p:nvSpPr>
        <p:spPr>
          <a:xfrm>
            <a:off x="894329" y="1516421"/>
            <a:ext cx="10718800" cy="923330"/>
          </a:xfrm>
          <a:prstGeom prst="rect">
            <a:avLst/>
          </a:prstGeom>
          <a:noFill/>
        </p:spPr>
        <p:txBody>
          <a:bodyPr wrap="square" rtlCol="0">
            <a:spAutoFit/>
          </a:bodyPr>
          <a:lstStyle/>
          <a:p>
            <a:pPr algn="just">
              <a:buFont typeface="Wingdings" pitchFamily="2" charset="2"/>
              <a:buChar char="Ø"/>
            </a:pPr>
            <a:r>
              <a:rPr lang="fr-FR" sz="1800" dirty="0" smtClean="0"/>
              <a:t> </a:t>
            </a:r>
            <a:r>
              <a:rPr lang="fr-FR" sz="1800" dirty="0" smtClean="0">
                <a:latin typeface="Calibri" pitchFamily="34" charset="0"/>
              </a:rPr>
              <a:t>Cette technique est aussi appelée microtomie. On découpe dans un échantillon solide un film mince (20 à 100µm). Par la suite, on le nettoie pour enlever toutes les impuretés et faciliter le passage de la lumière. Ce moyen reste le plus important car il préserve l’intégralité physique de notre échantillon.</a:t>
            </a:r>
          </a:p>
        </p:txBody>
      </p:sp>
    </p:spTree>
    <p:extLst>
      <p:ext uri="{BB962C8B-B14F-4D97-AF65-F5344CB8AC3E}">
        <p14:creationId xmlns="" xmlns:p14="http://schemas.microsoft.com/office/powerpoint/2010/main" val="3467727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475121EC-ED12-4D3A-B7BD-3C7339884B0B}" type="slidenum">
              <a:rPr lang="fr-FR" altLang="fr-FR"/>
              <a:pPr/>
              <a:t>7</a:t>
            </a:fld>
            <a:endParaRPr lang="fr-FR" altLang="fr-FR"/>
          </a:p>
        </p:txBody>
      </p:sp>
      <p:sp>
        <p:nvSpPr>
          <p:cNvPr id="23555" name="Rectangle 3"/>
          <p:cNvSpPr>
            <a:spLocks noGrp="1" noChangeArrowheads="1"/>
          </p:cNvSpPr>
          <p:nvPr>
            <p:ph type="title"/>
          </p:nvPr>
        </p:nvSpPr>
        <p:spPr>
          <a:xfrm>
            <a:off x="0" y="580194"/>
            <a:ext cx="6381469" cy="682548"/>
          </a:xfrm>
        </p:spPr>
        <p:txBody>
          <a:bodyPr/>
          <a:lstStyle/>
          <a:p>
            <a:pPr marL="514350" indent="-514350">
              <a:buFont typeface="+mj-lt"/>
              <a:buAutoNum type="arabicPeriod" startAt="3"/>
            </a:pPr>
            <a:r>
              <a:rPr lang="fr-FR" altLang="fr-FR" sz="2800" dirty="0" smtClean="0">
                <a:latin typeface="Aharoni" pitchFamily="2" charset="-79"/>
                <a:cs typeface="Aharoni" pitchFamily="2" charset="-79"/>
              </a:rPr>
              <a:t>Principe</a:t>
            </a:r>
            <a:endParaRPr lang="fr-FR" altLang="fr-FR" sz="2800" dirty="0">
              <a:latin typeface="Aharoni" pitchFamily="2" charset="-79"/>
              <a:cs typeface="Aharoni" pitchFamily="2" charset="-79"/>
            </a:endParaRPr>
          </a:p>
        </p:txBody>
      </p:sp>
      <p:sp>
        <p:nvSpPr>
          <p:cNvPr id="5" name="ZoneTexte 4"/>
          <p:cNvSpPr txBox="1"/>
          <p:nvPr/>
        </p:nvSpPr>
        <p:spPr>
          <a:xfrm rot="-5400000">
            <a:off x="-2755797" y="3412261"/>
            <a:ext cx="6309879" cy="584775"/>
          </a:xfrm>
          <a:prstGeom prst="rect">
            <a:avLst/>
          </a:prstGeom>
          <a:noFill/>
        </p:spPr>
        <p:txBody>
          <a:bodyPr wrap="square" rtlCol="0">
            <a:spAutoFit/>
          </a:bodyPr>
          <a:lstStyle/>
          <a:p>
            <a:pPr algn="ctr"/>
            <a:r>
              <a:rPr lang="fr-FR" sz="3200" b="1" i="1" dirty="0" smtClean="0">
                <a:solidFill>
                  <a:schemeClr val="bg1">
                    <a:lumMod val="75000"/>
                  </a:schemeClr>
                </a:solidFill>
                <a:latin typeface="Aharoni" pitchFamily="2" charset="-79"/>
                <a:cs typeface="Aharoni" pitchFamily="2" charset="-79"/>
              </a:rPr>
              <a:t>Spectroscopie Infrarouge (IR)</a:t>
            </a:r>
            <a:endParaRPr lang="fr-FR" sz="3200" b="1" i="1" dirty="0">
              <a:solidFill>
                <a:schemeClr val="bg1">
                  <a:lumMod val="75000"/>
                </a:schemeClr>
              </a:solidFill>
              <a:latin typeface="Aharoni" pitchFamily="2" charset="-79"/>
              <a:cs typeface="Aharoni" pitchFamily="2" charset="-79"/>
            </a:endParaRPr>
          </a:p>
        </p:txBody>
      </p:sp>
      <p:sp>
        <p:nvSpPr>
          <p:cNvPr id="6" name="Espace réservé du contenu 5"/>
          <p:cNvSpPr>
            <a:spLocks noGrp="1"/>
          </p:cNvSpPr>
          <p:nvPr>
            <p:ph idx="1"/>
          </p:nvPr>
        </p:nvSpPr>
        <p:spPr>
          <a:xfrm>
            <a:off x="1025408" y="1349747"/>
            <a:ext cx="10380899" cy="4681034"/>
          </a:xfrm>
        </p:spPr>
        <p:txBody>
          <a:bodyPr/>
          <a:lstStyle/>
          <a:p>
            <a:pPr algn="just">
              <a:buFont typeface="Wingdings" pitchFamily="2" charset="2"/>
              <a:buChar char="Ø"/>
            </a:pPr>
            <a:r>
              <a:rPr lang="fr-FR" dirty="0" smtClean="0">
                <a:latin typeface="Calibri" pitchFamily="34" charset="0"/>
              </a:rPr>
              <a:t>La spectroscopie infrarouge repose sur les interactions entre la  matière et la lumière : rayonnement infrarouge. En effet,  l’énergie du rayonnement IR est suffisante pour produire des changements dans l’énergie de vibration des molécules. En revanche, elle ne peut pas provoquer des transitions électroniques. </a:t>
            </a:r>
            <a:endParaRPr lang="fr-FR" dirty="0">
              <a:latin typeface="Calibri" pitchFamily="34" charset="0"/>
            </a:endParaRPr>
          </a:p>
        </p:txBody>
      </p:sp>
      <p:pic>
        <p:nvPicPr>
          <p:cNvPr id="19458" name="Picture 2"/>
          <p:cNvPicPr>
            <a:picLocks noChangeAspect="1" noChangeArrowheads="1"/>
          </p:cNvPicPr>
          <p:nvPr/>
        </p:nvPicPr>
        <p:blipFill>
          <a:blip r:embed="rId3" cstate="print"/>
          <a:srcRect/>
          <a:stretch>
            <a:fillRect/>
          </a:stretch>
        </p:blipFill>
        <p:spPr bwMode="auto">
          <a:xfrm>
            <a:off x="1601422" y="2612661"/>
            <a:ext cx="2251049" cy="2203154"/>
          </a:xfrm>
          <a:prstGeom prst="rect">
            <a:avLst/>
          </a:prstGeom>
          <a:noFill/>
          <a:ln w="9525">
            <a:noFill/>
            <a:miter lim="800000"/>
            <a:headEnd/>
            <a:tailEnd/>
          </a:ln>
        </p:spPr>
      </p:pic>
      <p:sp>
        <p:nvSpPr>
          <p:cNvPr id="9" name="ZoneTexte 8"/>
          <p:cNvSpPr txBox="1"/>
          <p:nvPr/>
        </p:nvSpPr>
        <p:spPr>
          <a:xfrm>
            <a:off x="4125210" y="2651594"/>
            <a:ext cx="7543800" cy="1477328"/>
          </a:xfrm>
          <a:prstGeom prst="rect">
            <a:avLst/>
          </a:prstGeom>
          <a:noFill/>
        </p:spPr>
        <p:txBody>
          <a:bodyPr wrap="square" rtlCol="0">
            <a:spAutoFit/>
          </a:bodyPr>
          <a:lstStyle/>
          <a:p>
            <a:pPr algn="just">
              <a:buFont typeface="Wingdings" pitchFamily="2" charset="2"/>
              <a:buChar char="§"/>
            </a:pPr>
            <a:r>
              <a:rPr lang="fr-FR" sz="1800" dirty="0" smtClean="0"/>
              <a:t> </a:t>
            </a:r>
            <a:r>
              <a:rPr lang="fr-FR" sz="1800" dirty="0" smtClean="0">
                <a:latin typeface="Calibri" pitchFamily="34" charset="0"/>
              </a:rPr>
              <a:t>Lorsqu’une molécule absorbe de l’énergie sous forme d’un rayonnement IR, l’amplitude des vibrations des liaisons moléculaires augmente, le retour à l’état normal libère de la chaleur. </a:t>
            </a:r>
          </a:p>
          <a:p>
            <a:pPr algn="just">
              <a:buFont typeface="Wingdings" pitchFamily="2" charset="2"/>
              <a:buChar char="§"/>
            </a:pPr>
            <a:r>
              <a:rPr lang="fr-FR" sz="1800" dirty="0" smtClean="0">
                <a:latin typeface="Calibri" pitchFamily="34" charset="0"/>
              </a:rPr>
              <a:t> Plusieurs modes de vibrations sont possibles pour un groupe d’atomes donné. A chacun correspond une fréquence caractéristique : </a:t>
            </a:r>
            <a:endParaRPr lang="fr-FR" sz="1800" dirty="0"/>
          </a:p>
        </p:txBody>
      </p:sp>
      <p:pic>
        <p:nvPicPr>
          <p:cNvPr id="16" name="Image 15" descr="Asymmetrical_stretching.gif"/>
          <p:cNvPicPr>
            <a:picLocks noChangeAspect="1"/>
          </p:cNvPicPr>
          <p:nvPr/>
        </p:nvPicPr>
        <p:blipFill>
          <a:blip r:embed="rId4" cstate="print"/>
          <a:stretch>
            <a:fillRect/>
          </a:stretch>
        </p:blipFill>
        <p:spPr>
          <a:xfrm>
            <a:off x="5217824" y="4608761"/>
            <a:ext cx="1583531" cy="1132471"/>
          </a:xfrm>
          <a:prstGeom prst="rect">
            <a:avLst/>
          </a:prstGeom>
        </p:spPr>
      </p:pic>
      <p:pic>
        <p:nvPicPr>
          <p:cNvPr id="17" name="Image 16" descr="Symmetrical_stretching.gif"/>
          <p:cNvPicPr>
            <a:picLocks noChangeAspect="1"/>
          </p:cNvPicPr>
          <p:nvPr/>
        </p:nvPicPr>
        <p:blipFill>
          <a:blip r:embed="rId5" cstate="print"/>
          <a:stretch>
            <a:fillRect/>
          </a:stretch>
        </p:blipFill>
        <p:spPr>
          <a:xfrm>
            <a:off x="3807501" y="4638741"/>
            <a:ext cx="1583531" cy="1131094"/>
          </a:xfrm>
          <a:prstGeom prst="rect">
            <a:avLst/>
          </a:prstGeom>
        </p:spPr>
      </p:pic>
      <p:pic>
        <p:nvPicPr>
          <p:cNvPr id="18" name="Image 17" descr="Scissoring.gif"/>
          <p:cNvPicPr>
            <a:picLocks noChangeAspect="1"/>
          </p:cNvPicPr>
          <p:nvPr/>
        </p:nvPicPr>
        <p:blipFill>
          <a:blip r:embed="rId6" cstate="print"/>
          <a:stretch>
            <a:fillRect/>
          </a:stretch>
        </p:blipFill>
        <p:spPr>
          <a:xfrm>
            <a:off x="6568605" y="4582110"/>
            <a:ext cx="1583531" cy="1131094"/>
          </a:xfrm>
          <a:prstGeom prst="rect">
            <a:avLst/>
          </a:prstGeom>
        </p:spPr>
      </p:pic>
      <p:pic>
        <p:nvPicPr>
          <p:cNvPr id="19" name="Image 18" descr="Modo_rotacao.gif"/>
          <p:cNvPicPr>
            <a:picLocks noChangeAspect="1"/>
          </p:cNvPicPr>
          <p:nvPr/>
        </p:nvPicPr>
        <p:blipFill>
          <a:blip r:embed="rId7" cstate="print"/>
          <a:stretch>
            <a:fillRect/>
          </a:stretch>
        </p:blipFill>
        <p:spPr>
          <a:xfrm>
            <a:off x="7892736" y="4570452"/>
            <a:ext cx="1583531" cy="1131094"/>
          </a:xfrm>
          <a:prstGeom prst="rect">
            <a:avLst/>
          </a:prstGeom>
        </p:spPr>
      </p:pic>
      <p:pic>
        <p:nvPicPr>
          <p:cNvPr id="20" name="Image 19" descr="Wagging.gif"/>
          <p:cNvPicPr>
            <a:picLocks noChangeAspect="1"/>
          </p:cNvPicPr>
          <p:nvPr/>
        </p:nvPicPr>
        <p:blipFill>
          <a:blip r:embed="rId8" cstate="print"/>
          <a:stretch>
            <a:fillRect/>
          </a:stretch>
        </p:blipFill>
        <p:spPr>
          <a:xfrm>
            <a:off x="9320966" y="4601980"/>
            <a:ext cx="1583531" cy="1131094"/>
          </a:xfrm>
          <a:prstGeom prst="rect">
            <a:avLst/>
          </a:prstGeom>
        </p:spPr>
      </p:pic>
      <p:pic>
        <p:nvPicPr>
          <p:cNvPr id="21" name="Image 20" descr="Twisting.gif"/>
          <p:cNvPicPr>
            <a:picLocks noChangeAspect="1"/>
          </p:cNvPicPr>
          <p:nvPr/>
        </p:nvPicPr>
        <p:blipFill>
          <a:blip r:embed="rId9" cstate="print"/>
          <a:stretch>
            <a:fillRect/>
          </a:stretch>
        </p:blipFill>
        <p:spPr>
          <a:xfrm>
            <a:off x="10606882" y="4578362"/>
            <a:ext cx="1583531" cy="1131094"/>
          </a:xfrm>
          <a:prstGeom prst="rect">
            <a:avLst/>
          </a:prstGeom>
        </p:spPr>
      </p:pic>
      <p:pic>
        <p:nvPicPr>
          <p:cNvPr id="19459" name="Picture 3"/>
          <p:cNvPicPr>
            <a:picLocks noChangeAspect="1" noChangeArrowheads="1"/>
          </p:cNvPicPr>
          <p:nvPr/>
        </p:nvPicPr>
        <p:blipFill>
          <a:blip r:embed="rId10" cstate="print"/>
          <a:srcRect/>
          <a:stretch>
            <a:fillRect/>
          </a:stretch>
        </p:blipFill>
        <p:spPr bwMode="auto">
          <a:xfrm>
            <a:off x="3905250" y="4294682"/>
            <a:ext cx="8285163" cy="457200"/>
          </a:xfrm>
          <a:prstGeom prst="rect">
            <a:avLst/>
          </a:prstGeom>
          <a:noFill/>
          <a:ln w="9525">
            <a:noFill/>
            <a:miter lim="800000"/>
            <a:headEnd/>
            <a:tailEnd/>
          </a:ln>
        </p:spPr>
      </p:pic>
    </p:spTree>
    <p:extLst>
      <p:ext uri="{BB962C8B-B14F-4D97-AF65-F5344CB8AC3E}">
        <p14:creationId xmlns="" xmlns:p14="http://schemas.microsoft.com/office/powerpoint/2010/main" val="113601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4452" y="723197"/>
            <a:ext cx="8833817" cy="431900"/>
          </a:xfrm>
        </p:spPr>
        <p:txBody>
          <a:bodyPr/>
          <a:lstStyle/>
          <a:p>
            <a:r>
              <a:rPr lang="fr-FR" sz="4000" dirty="0" smtClean="0"/>
              <a:t>ATR (Réflexion totale atténuée)</a:t>
            </a:r>
            <a:endParaRPr lang="fr-FR" sz="4000" dirty="0"/>
          </a:p>
        </p:txBody>
      </p:sp>
      <p:sp>
        <p:nvSpPr>
          <p:cNvPr id="4" name="Espace réservé du numéro de diapositive 3"/>
          <p:cNvSpPr>
            <a:spLocks noGrp="1"/>
          </p:cNvSpPr>
          <p:nvPr>
            <p:ph type="sldNum" sz="quarter" idx="10"/>
          </p:nvPr>
        </p:nvSpPr>
        <p:spPr/>
        <p:txBody>
          <a:bodyPr/>
          <a:lstStyle/>
          <a:p>
            <a:fld id="{1539A271-70FE-4BBC-AE2C-B33EFFFA76C2}" type="slidenum">
              <a:rPr lang="fr-FR" altLang="fr-FR" smtClean="0"/>
              <a:pPr/>
              <a:t>8</a:t>
            </a:fld>
            <a:endParaRPr lang="fr-FR" altLang="fr-FR" dirty="0"/>
          </a:p>
        </p:txBody>
      </p:sp>
      <p:pic>
        <p:nvPicPr>
          <p:cNvPr id="1026" name="Picture 2"/>
          <p:cNvPicPr>
            <a:picLocks noChangeAspect="1" noChangeArrowheads="1"/>
          </p:cNvPicPr>
          <p:nvPr/>
        </p:nvPicPr>
        <p:blipFill>
          <a:blip r:embed="rId2" cstate="print"/>
          <a:srcRect/>
          <a:stretch>
            <a:fillRect/>
          </a:stretch>
        </p:blipFill>
        <p:spPr bwMode="auto">
          <a:xfrm>
            <a:off x="290095" y="1358298"/>
            <a:ext cx="8778954" cy="4697727"/>
          </a:xfrm>
          <a:prstGeom prst="rect">
            <a:avLst/>
          </a:prstGeom>
          <a:noFill/>
          <a:ln w="9525">
            <a:noFill/>
            <a:miter lim="800000"/>
            <a:headEnd/>
            <a:tailEnd/>
          </a:ln>
        </p:spPr>
      </p:pic>
      <p:sp>
        <p:nvSpPr>
          <p:cNvPr id="6" name="ZoneTexte 5"/>
          <p:cNvSpPr txBox="1"/>
          <p:nvPr/>
        </p:nvSpPr>
        <p:spPr>
          <a:xfrm>
            <a:off x="8574374" y="1454046"/>
            <a:ext cx="3432747" cy="4185761"/>
          </a:xfrm>
          <a:prstGeom prst="rect">
            <a:avLst/>
          </a:prstGeom>
          <a:noFill/>
        </p:spPr>
        <p:txBody>
          <a:bodyPr wrap="square" rtlCol="0">
            <a:spAutoFit/>
          </a:bodyPr>
          <a:lstStyle/>
          <a:p>
            <a:pPr algn="just"/>
            <a:r>
              <a:rPr lang="fr-FR" sz="1400" dirty="0" smtClean="0"/>
              <a:t>Cette technique est basée sur le phénomène de réflexion du faisceau incident ayant une longueur d’onde bien connue.  En effet, le faisceau va subir de multiple réflexion, ainsi l’intensité du faisceau sera atténué. Le détecteur de réflexion va ainsi mesuré l’intensité, ce qui va permettre la caractérisation de l’échantillon. </a:t>
            </a:r>
          </a:p>
          <a:p>
            <a:pPr algn="just"/>
            <a:endParaRPr lang="fr-FR" sz="1400" dirty="0" smtClean="0"/>
          </a:p>
          <a:p>
            <a:pPr algn="just"/>
            <a:endParaRPr lang="fr-FR" sz="1400" dirty="0" smtClean="0"/>
          </a:p>
          <a:p>
            <a:pPr algn="just">
              <a:buFont typeface="Wingdings" pitchFamily="2" charset="2"/>
              <a:buChar char="Ø"/>
            </a:pPr>
            <a:r>
              <a:rPr lang="fr-FR" sz="1400" b="1" dirty="0" smtClean="0"/>
              <a:t>n</a:t>
            </a:r>
            <a:r>
              <a:rPr lang="fr-FR" sz="1400" b="1" baseline="-25000" dirty="0" smtClean="0"/>
              <a:t>0</a:t>
            </a:r>
            <a:r>
              <a:rPr lang="fr-FR" sz="1400" b="1" dirty="0" smtClean="0"/>
              <a:t> sin</a:t>
            </a:r>
            <a:r>
              <a:rPr lang="el-GR" sz="1400" b="1" dirty="0" smtClean="0"/>
              <a:t>θ = </a:t>
            </a:r>
            <a:r>
              <a:rPr lang="fr-FR" sz="1400" b="1" dirty="0" smtClean="0"/>
              <a:t>n</a:t>
            </a:r>
            <a:r>
              <a:rPr lang="fr-FR" sz="1400" b="1" baseline="-25000" dirty="0" smtClean="0"/>
              <a:t>s</a:t>
            </a:r>
            <a:r>
              <a:rPr lang="fr-FR" sz="1400" b="1" dirty="0" smtClean="0"/>
              <a:t> sin</a:t>
            </a:r>
            <a:r>
              <a:rPr lang="el-GR" sz="1400" b="1" dirty="0" smtClean="0"/>
              <a:t>φ</a:t>
            </a:r>
            <a:endParaRPr lang="fr-FR" sz="1400" b="1" dirty="0" smtClean="0"/>
          </a:p>
          <a:p>
            <a:pPr algn="just"/>
            <a:endParaRPr lang="fr-FR" sz="1400" b="1" dirty="0" smtClean="0"/>
          </a:p>
          <a:p>
            <a:pPr algn="just">
              <a:buFont typeface="Wingdings" pitchFamily="2" charset="2"/>
              <a:buChar char="Ø"/>
            </a:pPr>
            <a:r>
              <a:rPr lang="fr-FR" sz="1400" b="1" dirty="0" smtClean="0"/>
              <a:t>R=I</a:t>
            </a:r>
            <a:r>
              <a:rPr lang="fr-FR" sz="1400" b="1" baseline="-25000" dirty="0" smtClean="0"/>
              <a:t>R</a:t>
            </a:r>
            <a:r>
              <a:rPr lang="fr-FR" sz="1400" b="1" dirty="0" smtClean="0"/>
              <a:t>/I</a:t>
            </a:r>
            <a:r>
              <a:rPr lang="fr-FR" sz="1400" b="1" baseline="-25000" dirty="0" smtClean="0"/>
              <a:t>0</a:t>
            </a:r>
            <a:endParaRPr lang="fr-FR" sz="1400" dirty="0" smtClean="0"/>
          </a:p>
          <a:p>
            <a:pPr algn="just"/>
            <a:r>
              <a:rPr lang="fr-FR" sz="1400" dirty="0" smtClean="0"/>
              <a:t>Avec  R : réflectance </a:t>
            </a:r>
          </a:p>
          <a:p>
            <a:pPr algn="just"/>
            <a:r>
              <a:rPr lang="fr-FR" sz="1400" dirty="0" smtClean="0"/>
              <a:t>Ir : intensité lumière réfléchie </a:t>
            </a:r>
          </a:p>
          <a:p>
            <a:pPr algn="just"/>
            <a:r>
              <a:rPr lang="fr-FR" sz="1400" dirty="0" smtClean="0"/>
              <a:t>Io: Intensité réfléchie par le matériau </a:t>
            </a:r>
          </a:p>
          <a:p>
            <a:pPr algn="just"/>
            <a:endParaRPr lang="fr-FR" sz="1400" dirty="0" smtClean="0"/>
          </a:p>
          <a:p>
            <a:pPr algn="just"/>
            <a:endParaRPr lang="fr-FR"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B0FB51CA-E409-42E5-904F-125F0EA42385}" type="slidenum">
              <a:rPr lang="fr-FR" altLang="fr-FR"/>
              <a:pPr/>
              <a:t>9</a:t>
            </a:fld>
            <a:endParaRPr lang="fr-FR" altLang="fr-FR" dirty="0"/>
          </a:p>
        </p:txBody>
      </p:sp>
      <p:sp>
        <p:nvSpPr>
          <p:cNvPr id="9218" name="Rectangle 2"/>
          <p:cNvSpPr>
            <a:spLocks noGrp="1" noChangeArrowheads="1"/>
          </p:cNvSpPr>
          <p:nvPr>
            <p:ph type="title"/>
          </p:nvPr>
        </p:nvSpPr>
        <p:spPr>
          <a:xfrm>
            <a:off x="-800101" y="679890"/>
            <a:ext cx="8833817" cy="431900"/>
          </a:xfrm>
        </p:spPr>
        <p:txBody>
          <a:bodyPr/>
          <a:lstStyle/>
          <a:p>
            <a:pPr marL="914400" indent="-914400">
              <a:buFont typeface="+mj-lt"/>
              <a:buAutoNum type="arabicPeriod" startAt="4"/>
            </a:pPr>
            <a:r>
              <a:rPr lang="fr-FR" altLang="fr-FR" sz="2800" dirty="0" smtClean="0">
                <a:latin typeface="Aharoni" pitchFamily="2" charset="-79"/>
                <a:cs typeface="Aharoni" pitchFamily="2" charset="-79"/>
              </a:rPr>
              <a:t>Données </a:t>
            </a:r>
            <a:r>
              <a:rPr lang="fr-FR" altLang="fr-FR" sz="2800" dirty="0">
                <a:latin typeface="Aharoni" pitchFamily="2" charset="-79"/>
                <a:cs typeface="Aharoni" pitchFamily="2" charset="-79"/>
              </a:rPr>
              <a:t>extraites</a:t>
            </a:r>
          </a:p>
        </p:txBody>
      </p:sp>
      <p:sp>
        <p:nvSpPr>
          <p:cNvPr id="9219" name="Rectangle 3"/>
          <p:cNvSpPr>
            <a:spLocks noGrp="1" noChangeArrowheads="1"/>
          </p:cNvSpPr>
          <p:nvPr>
            <p:ph type="body" idx="1"/>
          </p:nvPr>
        </p:nvSpPr>
        <p:spPr>
          <a:xfrm>
            <a:off x="569517" y="1454584"/>
            <a:ext cx="10380899" cy="973824"/>
          </a:xfrm>
        </p:spPr>
        <p:txBody>
          <a:bodyPr/>
          <a:lstStyle/>
          <a:p>
            <a:pPr algn="just">
              <a:buFont typeface="Wingdings" pitchFamily="2" charset="2"/>
              <a:buChar char="Ø"/>
            </a:pPr>
            <a:r>
              <a:rPr lang="fr-FR" altLang="fr-FR" dirty="0" smtClean="0">
                <a:latin typeface="Calibri" pitchFamily="34" charset="0"/>
              </a:rPr>
              <a:t>Le spectre infrarouge est traditionnellement présenté en transmission (fraction de l’intensité transmise par rapport à l’intensité incidente) exprimée en pourcentage et l’axe des abscisses en fonction du nombres d’ondes (inverse de la longueur d’onde (cm</a:t>
            </a:r>
            <a:r>
              <a:rPr lang="fr-FR" altLang="fr-FR" baseline="30000" dirty="0" smtClean="0">
                <a:latin typeface="Calibri" pitchFamily="34" charset="0"/>
              </a:rPr>
              <a:t>-1</a:t>
            </a:r>
            <a:r>
              <a:rPr lang="fr-FR" altLang="fr-FR" dirty="0" smtClean="0">
                <a:latin typeface="Calibri" pitchFamily="34" charset="0"/>
              </a:rPr>
              <a:t>))</a:t>
            </a:r>
          </a:p>
          <a:p>
            <a:endParaRPr lang="fr-FR" altLang="fr-FR" dirty="0">
              <a:latin typeface="Calibri" pitchFamily="34" charset="0"/>
            </a:endParaRPr>
          </a:p>
          <a:p>
            <a:pPr>
              <a:lnSpc>
                <a:spcPct val="140000"/>
              </a:lnSpc>
            </a:pPr>
            <a:endParaRPr lang="fr-FR" altLang="fr-FR" dirty="0" smtClean="0">
              <a:latin typeface="Calibri" pitchFamily="34" charset="0"/>
            </a:endParaRPr>
          </a:p>
          <a:p>
            <a:pPr>
              <a:lnSpc>
                <a:spcPct val="140000"/>
              </a:lnSpc>
            </a:pPr>
            <a:endParaRPr lang="fr-FR" altLang="fr-FR" dirty="0" smtClean="0">
              <a:latin typeface="Calibri" pitchFamily="34" charset="0"/>
            </a:endParaRPr>
          </a:p>
          <a:p>
            <a:pPr>
              <a:lnSpc>
                <a:spcPct val="140000"/>
              </a:lnSpc>
            </a:pPr>
            <a:endParaRPr lang="fr-FR" altLang="fr-FR" dirty="0" smtClean="0">
              <a:latin typeface="Calibri" pitchFamily="34" charset="0"/>
            </a:endParaRPr>
          </a:p>
          <a:p>
            <a:pPr>
              <a:lnSpc>
                <a:spcPct val="140000"/>
              </a:lnSpc>
            </a:pPr>
            <a:endParaRPr lang="fr-FR" altLang="fr-FR" dirty="0" smtClean="0">
              <a:latin typeface="Calibri" pitchFamily="34" charset="0"/>
            </a:endParaRPr>
          </a:p>
          <a:p>
            <a:pPr>
              <a:lnSpc>
                <a:spcPct val="140000"/>
              </a:lnSpc>
            </a:pPr>
            <a:endParaRPr lang="fr-FR" altLang="fr-FR" dirty="0" smtClean="0">
              <a:latin typeface="Calibri" pitchFamily="34" charset="0"/>
            </a:endParaRPr>
          </a:p>
          <a:p>
            <a:pPr>
              <a:lnSpc>
                <a:spcPct val="140000"/>
              </a:lnSpc>
            </a:pPr>
            <a:endParaRPr lang="fr-FR" altLang="fr-FR" dirty="0">
              <a:latin typeface="Calibri" pitchFamily="34" charset="0"/>
            </a:endParaRPr>
          </a:p>
          <a:p>
            <a:pPr>
              <a:lnSpc>
                <a:spcPct val="140000"/>
              </a:lnSpc>
            </a:pPr>
            <a:endParaRPr lang="fr-FR" altLang="fr-FR" dirty="0">
              <a:latin typeface="Calibri" pitchFamily="34" charset="0"/>
            </a:endParaRPr>
          </a:p>
        </p:txBody>
      </p:sp>
      <p:sp>
        <p:nvSpPr>
          <p:cNvPr id="5" name="ZoneTexte 4"/>
          <p:cNvSpPr txBox="1"/>
          <p:nvPr/>
        </p:nvSpPr>
        <p:spPr>
          <a:xfrm rot="-5400000">
            <a:off x="-2755797" y="3412261"/>
            <a:ext cx="6309879" cy="584775"/>
          </a:xfrm>
          <a:prstGeom prst="rect">
            <a:avLst/>
          </a:prstGeom>
          <a:noFill/>
        </p:spPr>
        <p:txBody>
          <a:bodyPr wrap="square" rtlCol="0">
            <a:spAutoFit/>
          </a:bodyPr>
          <a:lstStyle/>
          <a:p>
            <a:pPr algn="ctr"/>
            <a:r>
              <a:rPr lang="fr-FR" sz="3200" b="1" i="1" dirty="0" smtClean="0">
                <a:solidFill>
                  <a:schemeClr val="bg1">
                    <a:lumMod val="75000"/>
                  </a:schemeClr>
                </a:solidFill>
                <a:latin typeface="Aharoni" pitchFamily="2" charset="-79"/>
                <a:cs typeface="Aharoni" pitchFamily="2" charset="-79"/>
              </a:rPr>
              <a:t>Spectroscopie Infrarouge (IR)</a:t>
            </a:r>
            <a:endParaRPr lang="fr-FR" sz="3200" b="1" i="1" dirty="0">
              <a:solidFill>
                <a:schemeClr val="bg1">
                  <a:lumMod val="75000"/>
                </a:schemeClr>
              </a:solidFill>
              <a:latin typeface="Aharoni" pitchFamily="2" charset="-79"/>
              <a:cs typeface="Aharoni" pitchFamily="2" charset="-79"/>
            </a:endParaRPr>
          </a:p>
        </p:txBody>
      </p:sp>
      <p:pic>
        <p:nvPicPr>
          <p:cNvPr id="6" name="Image 5" descr="screenshot.4.png"/>
          <p:cNvPicPr>
            <a:picLocks noChangeAspect="1"/>
          </p:cNvPicPr>
          <p:nvPr/>
        </p:nvPicPr>
        <p:blipFill>
          <a:blip r:embed="rId3" cstate="print"/>
          <a:stretch>
            <a:fillRect/>
          </a:stretch>
        </p:blipFill>
        <p:spPr>
          <a:xfrm>
            <a:off x="1567219" y="3471749"/>
            <a:ext cx="3124701" cy="692868"/>
          </a:xfrm>
          <a:prstGeom prst="rect">
            <a:avLst/>
          </a:prstGeom>
        </p:spPr>
      </p:pic>
      <p:pic>
        <p:nvPicPr>
          <p:cNvPr id="7" name="Image 6" descr="screenshot.5.png"/>
          <p:cNvPicPr>
            <a:picLocks noChangeAspect="1"/>
          </p:cNvPicPr>
          <p:nvPr/>
        </p:nvPicPr>
        <p:blipFill>
          <a:blip r:embed="rId4" cstate="print"/>
          <a:stretch>
            <a:fillRect/>
          </a:stretch>
        </p:blipFill>
        <p:spPr>
          <a:xfrm>
            <a:off x="6446307" y="2450683"/>
            <a:ext cx="4391582" cy="3063338"/>
          </a:xfrm>
          <a:prstGeom prst="rect">
            <a:avLst/>
          </a:prstGeom>
        </p:spPr>
      </p:pic>
      <p:sp>
        <p:nvSpPr>
          <p:cNvPr id="8" name="ZoneTexte 7"/>
          <p:cNvSpPr txBox="1"/>
          <p:nvPr/>
        </p:nvSpPr>
        <p:spPr>
          <a:xfrm>
            <a:off x="1184223" y="2698230"/>
            <a:ext cx="4002373" cy="646331"/>
          </a:xfrm>
          <a:prstGeom prst="rect">
            <a:avLst/>
          </a:prstGeom>
          <a:noFill/>
        </p:spPr>
        <p:txBody>
          <a:bodyPr wrap="square" rtlCol="0">
            <a:spAutoFit/>
          </a:bodyPr>
          <a:lstStyle/>
          <a:p>
            <a:pPr algn="ctr"/>
            <a:r>
              <a:rPr lang="fr-FR" sz="1800" i="1" u="sng" dirty="0" smtClean="0">
                <a:latin typeface="Calibri" pitchFamily="34" charset="0"/>
              </a:rPr>
              <a:t>Equation de l’absorption en fonction de la transmittance </a:t>
            </a:r>
            <a:r>
              <a:rPr lang="fr-FR" sz="1800" dirty="0" smtClean="0">
                <a:latin typeface="Calibri" pitchFamily="34" charset="0"/>
              </a:rPr>
              <a:t>:</a:t>
            </a:r>
            <a:endParaRPr lang="fr-FR" sz="1800" dirty="0">
              <a:latin typeface="Calibri" pitchFamily="34" charset="0"/>
            </a:endParaRPr>
          </a:p>
        </p:txBody>
      </p:sp>
      <p:sp>
        <p:nvSpPr>
          <p:cNvPr id="9" name="ZoneTexte 8"/>
          <p:cNvSpPr txBox="1"/>
          <p:nvPr/>
        </p:nvSpPr>
        <p:spPr>
          <a:xfrm>
            <a:off x="914400" y="4497049"/>
            <a:ext cx="5231567" cy="1477328"/>
          </a:xfrm>
          <a:prstGeom prst="rect">
            <a:avLst/>
          </a:prstGeom>
          <a:noFill/>
        </p:spPr>
        <p:txBody>
          <a:bodyPr wrap="square" rtlCol="0">
            <a:spAutoFit/>
          </a:bodyPr>
          <a:lstStyle/>
          <a:p>
            <a:pPr algn="just">
              <a:buFont typeface="Wingdings" pitchFamily="2" charset="2"/>
              <a:buChar char="Ø"/>
            </a:pPr>
            <a:r>
              <a:rPr lang="fr-FR" sz="1800" dirty="0" smtClean="0">
                <a:latin typeface="Calibri" pitchFamily="34" charset="0"/>
              </a:rPr>
              <a:t> Chaque pic est ainsi caractéristique d’un type de liaison. Une table de correspondance en spectroscopie infrarouge liste l’ensemble des types de liaisons en fonction de leur nombres d’ondes et intensité. </a:t>
            </a:r>
            <a:endParaRPr lang="fr-FR" sz="1800" dirty="0">
              <a:latin typeface="Calibri" pitchFamily="34" charset="0"/>
            </a:endParaRPr>
          </a:p>
        </p:txBody>
      </p:sp>
    </p:spTree>
    <p:extLst>
      <p:ext uri="{BB962C8B-B14F-4D97-AF65-F5344CB8AC3E}">
        <p14:creationId xmlns="" xmlns:p14="http://schemas.microsoft.com/office/powerpoint/2010/main" val="2947966667"/>
      </p:ext>
    </p:extLst>
  </p:cSld>
  <p:clrMapOvr>
    <a:masterClrMapping/>
  </p:clrMapOvr>
</p:sld>
</file>

<file path=ppt/theme/theme1.xml><?xml version="1.0" encoding="utf-8"?>
<a:theme xmlns:a="http://schemas.openxmlformats.org/drawingml/2006/main" name="Modele">
  <a:themeElements>
    <a:clrScheme name="Mode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ele">
      <a:majorFont>
        <a:latin typeface="Cooper Black"/>
        <a:ea typeface=""/>
        <a:cs typeface=""/>
      </a:majorFont>
      <a:minorFont>
        <a:latin typeface="Eurosti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e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el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el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el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el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el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el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el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el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el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el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el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Modele</Template>
  <TotalTime>654</TotalTime>
  <Words>867</Words>
  <Application>Microsoft Office PowerPoint</Application>
  <PresentationFormat>Personnalisé</PresentationFormat>
  <Paragraphs>133</Paragraphs>
  <Slides>16</Slides>
  <Notes>13</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Modele</vt:lpstr>
      <vt:lpstr>Diapositive 1</vt:lpstr>
      <vt:lpstr>Diapositive 2</vt:lpstr>
      <vt:lpstr>SOMMAIRE</vt:lpstr>
      <vt:lpstr>Qu’est-ce que la spectroscopie infrarouge (IR)</vt:lpstr>
      <vt:lpstr>Préparation de l ’essai : échantillon solide</vt:lpstr>
      <vt:lpstr>Préparation de l’essai : déposition de film</vt:lpstr>
      <vt:lpstr>Principe</vt:lpstr>
      <vt:lpstr>ATR (Réflexion totale atténuée)</vt:lpstr>
      <vt:lpstr>Données extraites</vt:lpstr>
      <vt:lpstr>Diapositive 10</vt:lpstr>
      <vt:lpstr>Exemples</vt:lpstr>
      <vt:lpstr>Diapositive 12</vt:lpstr>
      <vt:lpstr>Diapositive 13</vt:lpstr>
      <vt:lpstr>Interrelations</vt:lpstr>
      <vt:lpstr>Lexique</vt:lpstr>
      <vt:lpstr>Sources</vt:lpstr>
    </vt:vector>
  </TitlesOfParts>
  <Company>sgm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tcret</dc:creator>
  <cp:lastModifiedBy>Mickaël</cp:lastModifiedBy>
  <cp:revision>44</cp:revision>
  <dcterms:created xsi:type="dcterms:W3CDTF">2003-11-21T09:01:58Z</dcterms:created>
  <dcterms:modified xsi:type="dcterms:W3CDTF">2016-06-26T14:35:31Z</dcterms:modified>
</cp:coreProperties>
</file>