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7" r:id="rId3"/>
    <p:sldId id="258" r:id="rId4"/>
    <p:sldId id="259" r:id="rId5"/>
    <p:sldId id="260" r:id="rId6"/>
    <p:sldId id="262" r:id="rId7"/>
    <p:sldId id="263" r:id="rId8"/>
    <p:sldId id="261" r:id="rId9"/>
    <p:sldId id="267" r:id="rId10"/>
    <p:sldId id="264" r:id="rId11"/>
    <p:sldId id="265" r:id="rId12"/>
    <p:sldId id="268" r:id="rId13"/>
    <p:sldId id="269" r:id="rId14"/>
    <p:sldId id="270" r:id="rId15"/>
    <p:sldId id="271" r:id="rId16"/>
    <p:sldId id="266"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069F"/>
    <a:srgbClr val="939598"/>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autoAdjust="0"/>
  </p:normalViewPr>
  <p:slideViewPr>
    <p:cSldViewPr snapToGrid="0">
      <p:cViewPr varScale="1">
        <p:scale>
          <a:sx n="38" d="100"/>
          <a:sy n="38" d="100"/>
        </p:scale>
        <p:origin x="-114" y="-6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240" y="7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25D87-EBBE-45F6-9280-F673CD5E30AF}" type="datetimeFigureOut">
              <a:rPr lang="fr-FR" smtClean="0"/>
              <a:pPr/>
              <a:t>19/01/2016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3204E-AD81-45AF-B330-C7284304A747}" type="slidenum">
              <a:rPr lang="fr-FR" smtClean="0"/>
              <a:pPr/>
              <a:t>‹N°›</a:t>
            </a:fld>
            <a:endParaRPr lang="fr-FR"/>
          </a:p>
        </p:txBody>
      </p:sp>
    </p:spTree>
    <p:extLst>
      <p:ext uri="{BB962C8B-B14F-4D97-AF65-F5344CB8AC3E}">
        <p14:creationId xmlns="" xmlns:p14="http://schemas.microsoft.com/office/powerpoint/2010/main" val="40782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1</a:t>
            </a:fld>
            <a:endParaRPr lang="fr-FR"/>
          </a:p>
        </p:txBody>
      </p:sp>
    </p:spTree>
    <p:extLst>
      <p:ext uri="{BB962C8B-B14F-4D97-AF65-F5344CB8AC3E}">
        <p14:creationId xmlns="" xmlns:p14="http://schemas.microsoft.com/office/powerpoint/2010/main" val="371693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2</a:t>
            </a:fld>
            <a:endParaRPr lang="fr-FR"/>
          </a:p>
        </p:txBody>
      </p:sp>
    </p:spTree>
    <p:extLst>
      <p:ext uri="{BB962C8B-B14F-4D97-AF65-F5344CB8AC3E}">
        <p14:creationId xmlns="" xmlns:p14="http://schemas.microsoft.com/office/powerpoint/2010/main" val="616656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3</a:t>
            </a:fld>
            <a:endParaRPr lang="fr-FR"/>
          </a:p>
        </p:txBody>
      </p:sp>
    </p:spTree>
    <p:extLst>
      <p:ext uri="{BB962C8B-B14F-4D97-AF65-F5344CB8AC3E}">
        <p14:creationId xmlns="" xmlns:p14="http://schemas.microsoft.com/office/powerpoint/2010/main" val="4150838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4</a:t>
            </a:fld>
            <a:endParaRPr lang="fr-FR"/>
          </a:p>
        </p:txBody>
      </p:sp>
    </p:spTree>
    <p:extLst>
      <p:ext uri="{BB962C8B-B14F-4D97-AF65-F5344CB8AC3E}">
        <p14:creationId xmlns="" xmlns:p14="http://schemas.microsoft.com/office/powerpoint/2010/main" val="3814170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AC3204E-AD81-45AF-B330-C7284304A747}" type="slidenum">
              <a:rPr lang="fr-FR" smtClean="0"/>
              <a:pPr/>
              <a:t>5</a:t>
            </a:fld>
            <a:endParaRPr lang="fr-FR"/>
          </a:p>
        </p:txBody>
      </p:sp>
    </p:spTree>
    <p:extLst>
      <p:ext uri="{BB962C8B-B14F-4D97-AF65-F5344CB8AC3E}">
        <p14:creationId xmlns="" xmlns:p14="http://schemas.microsoft.com/office/powerpoint/2010/main" val="214429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8825BEE-F25C-4FE5-8620-D2DD7010568C}" type="datetime1">
              <a:rPr lang="fr-FR" smtClean="0"/>
              <a:pPr/>
              <a:t>19/01/2016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100243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44AE56B-E5F1-4ADA-8439-0B4CBD093491}" type="datetime1">
              <a:rPr lang="fr-FR" smtClean="0"/>
              <a:pPr/>
              <a:t>19/01/2016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21916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D08D830-A8AA-4B94-B7C9-C36CDAC6DC6B}" type="datetime1">
              <a:rPr lang="fr-FR" smtClean="0"/>
              <a:pPr/>
              <a:t>19/01/2016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59480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E8A2A84-EC23-43AB-BE80-1A532FAF5894}" type="datetime1">
              <a:rPr lang="fr-FR" smtClean="0"/>
              <a:pPr/>
              <a:t>19/01/2016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28724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137C98B4-F6F8-47CB-90A0-CDE4CA3709F1}" type="datetime1">
              <a:rPr lang="fr-FR" smtClean="0"/>
              <a:pPr/>
              <a:t>19/01/2016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1396339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163A8F4-8E6C-40FB-8E78-1E4ECE11C218}" type="datetime1">
              <a:rPr lang="fr-FR" smtClean="0"/>
              <a:pPr/>
              <a:t>19/01/2016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013638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8EADE13-89DF-44B4-B324-56169540DE54}" type="datetime1">
              <a:rPr lang="fr-FR" smtClean="0"/>
              <a:pPr/>
              <a:t>19/01/2016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64877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D1CB76B8-F287-4CC7-BD42-513B788C5D15}" type="datetime1">
              <a:rPr lang="fr-FR" smtClean="0"/>
              <a:pPr/>
              <a:t>19/01/2016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75920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1E9250-26F4-4AF3-BC8C-259679B700DC}" type="datetime1">
              <a:rPr lang="fr-FR" smtClean="0"/>
              <a:pPr/>
              <a:t>19/01/2016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19931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48D090F-C02C-4C32-9948-D9F40CE0CE99}" type="datetime1">
              <a:rPr lang="fr-FR" smtClean="0"/>
              <a:pPr/>
              <a:t>19/01/2016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3795427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A95BD66-BEF8-4039-BD4E-42D6E709C9A4}" type="datetime1">
              <a:rPr lang="fr-FR" smtClean="0"/>
              <a:pPr/>
              <a:t>19/01/2016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6605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38476-1342-47B4-BD8F-0FB5C62F6598}" type="datetime1">
              <a:rPr lang="fr-FR" smtClean="0"/>
              <a:pPr/>
              <a:t>19/01/2016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64C0E-5842-43BF-BCC1-810351AC69BF}" type="slidenum">
              <a:rPr lang="fr-FR" smtClean="0"/>
              <a:pPr/>
              <a:t>‹N°›</a:t>
            </a:fld>
            <a:endParaRPr lang="fr-FR"/>
          </a:p>
        </p:txBody>
      </p:sp>
    </p:spTree>
    <p:extLst>
      <p:ext uri="{BB962C8B-B14F-4D97-AF65-F5344CB8AC3E}">
        <p14:creationId xmlns="" xmlns:p14="http://schemas.microsoft.com/office/powerpoint/2010/main" val="2506082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coulomb.univ-montp2.fr/perso/eric.anglaret/polytech/coursMASC15-080513.pdf"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www.critt.fr/dbimages/document/fichier/81/Grala-site-ok.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mailto:Lionel.Flandin@univ-savoie.fr?subject=Probl%E8me%20sur%20le%20site%20web%20LP%20-%20Caract&#233;risation&amp;Body=Bonjour%20Monsieu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77371"/>
            <a:ext cx="12192000" cy="215959"/>
          </a:xfrm>
          <a:prstGeom prst="rect">
            <a:avLst/>
          </a:prstGeom>
          <a:solidFill>
            <a:srgbClr val="10069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ctrTitle"/>
          </p:nvPr>
        </p:nvSpPr>
        <p:spPr>
          <a:xfrm>
            <a:off x="1523998" y="1246477"/>
            <a:ext cx="9144000" cy="1469792"/>
          </a:xfrm>
        </p:spPr>
        <p:txBody>
          <a:bodyPr>
            <a:normAutofit fontScale="90000"/>
          </a:bodyPr>
          <a:lstStyle/>
          <a:p>
            <a:r>
              <a:rPr lang="fr-FR" sz="7200" b="1" dirty="0" smtClean="0">
                <a:solidFill>
                  <a:schemeClr val="accent6">
                    <a:lumMod val="50000"/>
                  </a:schemeClr>
                </a:solidFill>
              </a:rPr>
              <a:t>La diffusion de la lumière </a:t>
            </a:r>
            <a:br>
              <a:rPr lang="fr-FR" sz="7200" b="1" dirty="0" smtClean="0">
                <a:solidFill>
                  <a:schemeClr val="accent6">
                    <a:lumMod val="50000"/>
                  </a:schemeClr>
                </a:solidFill>
              </a:rPr>
            </a:br>
            <a:r>
              <a:rPr lang="fr-FR" sz="4400" b="1" dirty="0" smtClean="0">
                <a:solidFill>
                  <a:schemeClr val="accent6">
                    <a:lumMod val="50000"/>
                  </a:schemeClr>
                </a:solidFill>
              </a:rPr>
              <a:t>Granulométrie laser</a:t>
            </a:r>
            <a:endParaRPr lang="fr-FR" sz="7200" b="1" dirty="0">
              <a:solidFill>
                <a:schemeClr val="accent6">
                  <a:lumMod val="50000"/>
                </a:schemeClr>
              </a:solidFill>
            </a:endParaRPr>
          </a:p>
        </p:txBody>
      </p:sp>
      <p:sp>
        <p:nvSpPr>
          <p:cNvPr id="3" name="Sous-titre 2"/>
          <p:cNvSpPr>
            <a:spLocks noGrp="1"/>
          </p:cNvSpPr>
          <p:nvPr>
            <p:ph type="subTitle" idx="1"/>
          </p:nvPr>
        </p:nvSpPr>
        <p:spPr>
          <a:xfrm rot="16200000">
            <a:off x="-2230509" y="3200474"/>
            <a:ext cx="5735639" cy="831275"/>
          </a:xfrm>
          <a:solidFill>
            <a:schemeClr val="bg1"/>
          </a:solidFill>
        </p:spPr>
        <p:txBody>
          <a:bodyPr>
            <a:normAutofit/>
          </a:bodyPr>
          <a:lstStyle/>
          <a:p>
            <a:r>
              <a:rPr lang="fr-FR" sz="3200" b="1" dirty="0" smtClean="0">
                <a:solidFill>
                  <a:schemeClr val="bg1">
                    <a:lumMod val="65000"/>
                  </a:schemeClr>
                </a:solidFill>
              </a:rPr>
              <a:t>LA </a:t>
            </a:r>
            <a:r>
              <a:rPr lang="fr-FR" sz="3200" b="1" dirty="0" smtClean="0">
                <a:solidFill>
                  <a:schemeClr val="bg1">
                    <a:lumMod val="65000"/>
                  </a:schemeClr>
                </a:solidFill>
              </a:rPr>
              <a:t>DIFFUSION DE LA LUMIERE</a:t>
            </a:r>
            <a:endParaRPr lang="fr-FR" sz="3200" dirty="0">
              <a:solidFill>
                <a:schemeClr val="bg1">
                  <a:lumMod val="65000"/>
                </a:schemeClr>
              </a:solidFill>
            </a:endParaRPr>
          </a:p>
        </p:txBody>
      </p:sp>
      <p:pic>
        <p:nvPicPr>
          <p:cNvPr id="4" name="Imag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810750" y="8227"/>
            <a:ext cx="2381250" cy="1238250"/>
          </a:xfrm>
          <a:prstGeom prst="rect">
            <a:avLst/>
          </a:prstGeom>
        </p:spPr>
      </p:pic>
      <p:sp>
        <p:nvSpPr>
          <p:cNvPr id="8" name="ZoneTexte 7"/>
          <p:cNvSpPr txBox="1"/>
          <p:nvPr/>
        </p:nvSpPr>
        <p:spPr>
          <a:xfrm>
            <a:off x="-3" y="5750007"/>
            <a:ext cx="12192000" cy="1107996"/>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p>
          <a:p>
            <a:pPr algn="ctr"/>
            <a:endParaRPr lang="fr-FR" sz="600" b="1" dirty="0" smtClean="0">
              <a:solidFill>
                <a:srgbClr val="10069F"/>
              </a:solidFill>
            </a:endParaRPr>
          </a:p>
          <a:p>
            <a:pPr algn="ctr"/>
            <a:r>
              <a:rPr lang="fr-FR" sz="2000" b="1" dirty="0" smtClean="0">
                <a:solidFill>
                  <a:srgbClr val="10069F"/>
                </a:solidFill>
              </a:rPr>
              <a:t>Licence professionnelle </a:t>
            </a:r>
            <a:r>
              <a:rPr lang="fr-FR" sz="2000" b="1" dirty="0" err="1" smtClean="0">
                <a:solidFill>
                  <a:srgbClr val="10069F"/>
                </a:solidFill>
              </a:rPr>
              <a:t>Polymer</a:t>
            </a:r>
            <a:r>
              <a:rPr lang="fr-FR" sz="2000" b="1" dirty="0" smtClean="0">
                <a:solidFill>
                  <a:srgbClr val="10069F"/>
                </a:solidFill>
              </a:rPr>
              <a:t> Engineering – 2015-2016</a:t>
            </a:r>
          </a:p>
          <a:p>
            <a:pPr algn="ctr"/>
            <a:endParaRPr lang="fr-FR" sz="2000" b="1" dirty="0" smtClean="0">
              <a:solidFill>
                <a:srgbClr val="10069F"/>
              </a:solidFill>
            </a:endParaRPr>
          </a:p>
        </p:txBody>
      </p:sp>
      <p:pic>
        <p:nvPicPr>
          <p:cNvPr id="18434" name="Picture 2" descr="Afficher l'image d'origine"/>
          <p:cNvPicPr>
            <a:picLocks noChangeAspect="1" noChangeArrowheads="1"/>
          </p:cNvPicPr>
          <p:nvPr/>
        </p:nvPicPr>
        <p:blipFill>
          <a:blip r:embed="rId4" cstate="print"/>
          <a:srcRect/>
          <a:stretch>
            <a:fillRect/>
          </a:stretch>
        </p:blipFill>
        <p:spPr bwMode="auto">
          <a:xfrm>
            <a:off x="3488619" y="2616201"/>
            <a:ext cx="5328355" cy="2997199"/>
          </a:xfrm>
          <a:prstGeom prst="rect">
            <a:avLst/>
          </a:prstGeom>
          <a:noFill/>
        </p:spPr>
      </p:pic>
    </p:spTree>
    <p:extLst>
      <p:ext uri="{BB962C8B-B14F-4D97-AF65-F5344CB8AC3E}">
        <p14:creationId xmlns="" xmlns:p14="http://schemas.microsoft.com/office/powerpoint/2010/main" val="13356507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2114" y="25400"/>
            <a:ext cx="12193057" cy="6852498"/>
          </a:xfrm>
          <a:prstGeom prst="rect">
            <a:avLst/>
          </a:prstGeom>
        </p:spPr>
      </p:pic>
      <p:sp>
        <p:nvSpPr>
          <p:cNvPr id="7" name="ZoneTexte 6"/>
          <p:cNvSpPr txBox="1"/>
          <p:nvPr/>
        </p:nvSpPr>
        <p:spPr>
          <a:xfrm>
            <a:off x="-1057" y="777650"/>
            <a:ext cx="12192000" cy="830997"/>
          </a:xfrm>
          <a:prstGeom prst="rect">
            <a:avLst/>
          </a:prstGeom>
          <a:noFill/>
        </p:spPr>
        <p:txBody>
          <a:bodyPr wrap="square" rtlCol="0">
            <a:spAutoFit/>
          </a:bodyPr>
          <a:lstStyle/>
          <a:p>
            <a:r>
              <a:rPr lang="fr-FR" sz="4800" dirty="0" smtClean="0"/>
              <a:t>			</a:t>
            </a:r>
            <a:r>
              <a:rPr lang="fr-FR" sz="4800" dirty="0" smtClean="0"/>
              <a:t>Théorie de Fraunhofer</a:t>
            </a:r>
            <a:endParaRPr lang="fr-FR" sz="4800" dirty="0"/>
          </a:p>
        </p:txBody>
      </p:sp>
      <p:sp>
        <p:nvSpPr>
          <p:cNvPr id="8" name="Espace réservé du numéro de diapositive 7"/>
          <p:cNvSpPr txBox="1">
            <a:spLocks/>
          </p:cNvSpPr>
          <p:nvPr/>
        </p:nvSpPr>
        <p:spPr>
          <a:xfrm>
            <a:off x="11710556" y="6487373"/>
            <a:ext cx="481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10</a:t>
            </a:r>
            <a:endParaRPr lang="fr-FR" sz="2000" dirty="0">
              <a:solidFill>
                <a:schemeClr val="tx1"/>
              </a:solidFill>
            </a:endParaRPr>
          </a:p>
        </p:txBody>
      </p:sp>
      <p:sp>
        <p:nvSpPr>
          <p:cNvPr id="12"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3" name="ZoneTexte 12"/>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9"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0" name="ZoneTexte 9"/>
          <p:cNvSpPr txBox="1"/>
          <p:nvPr/>
        </p:nvSpPr>
        <p:spPr>
          <a:xfrm>
            <a:off x="1219200" y="1574800"/>
            <a:ext cx="10058400" cy="1200329"/>
          </a:xfrm>
          <a:prstGeom prst="rect">
            <a:avLst/>
          </a:prstGeom>
          <a:noFill/>
        </p:spPr>
        <p:txBody>
          <a:bodyPr wrap="square" rtlCol="0">
            <a:spAutoFit/>
          </a:bodyPr>
          <a:lstStyle/>
          <a:p>
            <a:r>
              <a:rPr lang="fr-FR" dirty="0" smtClean="0"/>
              <a:t>Cette </a:t>
            </a:r>
            <a:r>
              <a:rPr lang="fr-FR" dirty="0" smtClean="0"/>
              <a:t>théorie constitue une bonne approximation pour des oxydes métalliques ou des particules de diamètre supérieur à </a:t>
            </a:r>
            <a:r>
              <a:rPr lang="fr-FR" b="1" dirty="0" smtClean="0"/>
              <a:t>30 microns mais est complètement fausse pour des émulsions de quelques microns ou des particules solides de plus de 3 microns. Généralement, la limite de validité de cette théorie est atteinte pour des diamètres de particules de l'ordre de la longueur d'onde. </a:t>
            </a:r>
            <a:endParaRPr lang="fr-FR" dirty="0"/>
          </a:p>
        </p:txBody>
      </p:sp>
      <p:pic>
        <p:nvPicPr>
          <p:cNvPr id="4097" name="Picture 1"/>
          <p:cNvPicPr>
            <a:picLocks noChangeAspect="1" noChangeArrowheads="1"/>
          </p:cNvPicPr>
          <p:nvPr/>
        </p:nvPicPr>
        <p:blipFill>
          <a:blip r:embed="rId3" cstate="print"/>
          <a:srcRect/>
          <a:stretch>
            <a:fillRect/>
          </a:stretch>
        </p:blipFill>
        <p:spPr bwMode="auto">
          <a:xfrm>
            <a:off x="2024063" y="2982913"/>
            <a:ext cx="4029075" cy="1400175"/>
          </a:xfrm>
          <a:prstGeom prst="rect">
            <a:avLst/>
          </a:prstGeom>
          <a:noFill/>
          <a:ln w="9525">
            <a:noFill/>
            <a:miter lim="800000"/>
            <a:headEnd/>
            <a:tailEnd/>
          </a:ln>
        </p:spPr>
      </p:pic>
      <p:pic>
        <p:nvPicPr>
          <p:cNvPr id="4098" name="Picture 2"/>
          <p:cNvPicPr>
            <a:picLocks noChangeAspect="1" noChangeArrowheads="1"/>
          </p:cNvPicPr>
          <p:nvPr/>
        </p:nvPicPr>
        <p:blipFill>
          <a:blip r:embed="rId4" cstate="print"/>
          <a:srcRect/>
          <a:stretch>
            <a:fillRect/>
          </a:stretch>
        </p:blipFill>
        <p:spPr bwMode="auto">
          <a:xfrm>
            <a:off x="2043113" y="4564063"/>
            <a:ext cx="4129087" cy="1590675"/>
          </a:xfrm>
          <a:prstGeom prst="rect">
            <a:avLst/>
          </a:prstGeom>
          <a:noFill/>
          <a:ln w="9525">
            <a:noFill/>
            <a:miter lim="800000"/>
            <a:headEnd/>
            <a:tailEnd/>
          </a:ln>
        </p:spPr>
      </p:pic>
      <p:pic>
        <p:nvPicPr>
          <p:cNvPr id="4099" name="Picture 3"/>
          <p:cNvPicPr>
            <a:picLocks noChangeAspect="1" noChangeArrowheads="1"/>
          </p:cNvPicPr>
          <p:nvPr/>
        </p:nvPicPr>
        <p:blipFill>
          <a:blip r:embed="rId5" cstate="print"/>
          <a:srcRect/>
          <a:stretch>
            <a:fillRect/>
          </a:stretch>
        </p:blipFill>
        <p:spPr bwMode="auto">
          <a:xfrm>
            <a:off x="7269163" y="2976563"/>
            <a:ext cx="2581275" cy="3190875"/>
          </a:xfrm>
          <a:prstGeom prst="rect">
            <a:avLst/>
          </a:prstGeom>
          <a:noFill/>
          <a:ln w="9525">
            <a:noFill/>
            <a:miter lim="800000"/>
            <a:headEnd/>
            <a:tailEnd/>
          </a:ln>
        </p:spPr>
      </p:pic>
    </p:spTree>
    <p:extLst>
      <p:ext uri="{BB962C8B-B14F-4D97-AF65-F5344CB8AC3E}">
        <p14:creationId xmlns="" xmlns:p14="http://schemas.microsoft.com/office/powerpoint/2010/main" val="3219438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1057" y="0"/>
            <a:ext cx="12193057" cy="6852498"/>
          </a:xfrm>
          <a:prstGeom prst="rect">
            <a:avLst/>
          </a:prstGeom>
        </p:spPr>
      </p:pic>
      <p:sp>
        <p:nvSpPr>
          <p:cNvPr id="7" name="ZoneTexte 6"/>
          <p:cNvSpPr txBox="1"/>
          <p:nvPr/>
        </p:nvSpPr>
        <p:spPr>
          <a:xfrm>
            <a:off x="-1057" y="777650"/>
            <a:ext cx="12192000" cy="830997"/>
          </a:xfrm>
          <a:prstGeom prst="rect">
            <a:avLst/>
          </a:prstGeom>
          <a:noFill/>
        </p:spPr>
        <p:txBody>
          <a:bodyPr wrap="square" rtlCol="0">
            <a:spAutoFit/>
          </a:bodyPr>
          <a:lstStyle/>
          <a:p>
            <a:r>
              <a:rPr lang="fr-FR" sz="4800" dirty="0" smtClean="0"/>
              <a:t>			</a:t>
            </a:r>
            <a:r>
              <a:rPr lang="fr-FR" sz="4800" dirty="0" smtClean="0"/>
              <a:t>5. </a:t>
            </a:r>
            <a:r>
              <a:rPr lang="fr-FR" sz="4800" dirty="0" smtClean="0"/>
              <a:t>Théorie de Mie</a:t>
            </a:r>
            <a:endParaRPr lang="fr-FR" sz="4800" dirty="0"/>
          </a:p>
        </p:txBody>
      </p:sp>
      <p:sp>
        <p:nvSpPr>
          <p:cNvPr id="8" name="Espace réservé du numéro de diapositive 7"/>
          <p:cNvSpPr txBox="1">
            <a:spLocks/>
          </p:cNvSpPr>
          <p:nvPr/>
        </p:nvSpPr>
        <p:spPr>
          <a:xfrm>
            <a:off x="11720946" y="6487373"/>
            <a:ext cx="47105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11</a:t>
            </a:r>
            <a:endParaRPr lang="fr-FR" sz="2000" dirty="0">
              <a:solidFill>
                <a:schemeClr val="tx1"/>
              </a:solidFill>
            </a:endParaRPr>
          </a:p>
        </p:txBody>
      </p:sp>
      <p:sp>
        <p:nvSpPr>
          <p:cNvPr id="11" name="ZoneTexte 10"/>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9" name="ZoneTexte 8"/>
          <p:cNvSpPr txBox="1"/>
          <p:nvPr/>
        </p:nvSpPr>
        <p:spPr>
          <a:xfrm>
            <a:off x="1473200" y="1676400"/>
            <a:ext cx="8213725" cy="4524315"/>
          </a:xfrm>
          <a:prstGeom prst="rect">
            <a:avLst/>
          </a:prstGeom>
          <a:noFill/>
        </p:spPr>
        <p:txBody>
          <a:bodyPr wrap="square" rtlCol="0">
            <a:spAutoFit/>
          </a:bodyPr>
          <a:lstStyle/>
          <a:p>
            <a:r>
              <a:rPr lang="fr-FR" dirty="0" smtClean="0"/>
              <a:t>•</a:t>
            </a:r>
            <a:r>
              <a:rPr lang="fr-FR" dirty="0" smtClean="0"/>
              <a:t>Pour des particules de taille proche de la longueur d'onde utilisée, la théorie de Mie (1908) apporte une précision indispensable. </a:t>
            </a:r>
            <a:endParaRPr lang="fr-FR" dirty="0" smtClean="0"/>
          </a:p>
          <a:p>
            <a:endParaRPr lang="fr-FR" dirty="0" smtClean="0"/>
          </a:p>
          <a:p>
            <a:r>
              <a:rPr lang="fr-FR" dirty="0" smtClean="0"/>
              <a:t>•En effet, la lumière laser n'est pas seulement diffractée par la particule, mais aussi </a:t>
            </a:r>
            <a:r>
              <a:rPr lang="fr-FR" b="1" dirty="0" smtClean="0"/>
              <a:t>réfléchie et diffusée. </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r>
              <a:rPr lang="fr-FR" dirty="0" smtClean="0"/>
              <a:t>Il </a:t>
            </a:r>
            <a:r>
              <a:rPr lang="fr-FR" dirty="0" smtClean="0"/>
              <a:t>est alors bien évident que l'application de la théorie de </a:t>
            </a:r>
            <a:r>
              <a:rPr lang="fr-FR" b="1" dirty="0" smtClean="0"/>
              <a:t>Mie nécessite la connaissance des propriétés optiques des particules et du milieu de dispersion. </a:t>
            </a:r>
            <a:endParaRPr lang="fr-FR" dirty="0"/>
          </a:p>
        </p:txBody>
      </p:sp>
      <p:pic>
        <p:nvPicPr>
          <p:cNvPr id="3073" name="Picture 1"/>
          <p:cNvPicPr>
            <a:picLocks noChangeAspect="1" noChangeArrowheads="1"/>
          </p:cNvPicPr>
          <p:nvPr/>
        </p:nvPicPr>
        <p:blipFill>
          <a:blip r:embed="rId3" cstate="print"/>
          <a:srcRect/>
          <a:stretch>
            <a:fillRect/>
          </a:stretch>
        </p:blipFill>
        <p:spPr bwMode="auto">
          <a:xfrm>
            <a:off x="2705100" y="3186113"/>
            <a:ext cx="6074229" cy="2057400"/>
          </a:xfrm>
          <a:prstGeom prst="rect">
            <a:avLst/>
          </a:prstGeom>
          <a:noFill/>
          <a:ln w="9525">
            <a:noFill/>
            <a:miter lim="800000"/>
            <a:headEnd/>
            <a:tailEnd/>
          </a:ln>
        </p:spPr>
      </p:pic>
      <p:sp>
        <p:nvSpPr>
          <p:cNvPr id="12"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 xmlns:p14="http://schemas.microsoft.com/office/powerpoint/2010/main" val="3576040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1057" y="0"/>
            <a:ext cx="12193057" cy="6852498"/>
          </a:xfrm>
          <a:prstGeom prst="rect">
            <a:avLst/>
          </a:prstGeom>
        </p:spPr>
      </p:pic>
      <p:sp>
        <p:nvSpPr>
          <p:cNvPr id="7" name="Espace réservé du numéro de diapositive 7"/>
          <p:cNvSpPr txBox="1">
            <a:spLocks/>
          </p:cNvSpPr>
          <p:nvPr/>
        </p:nvSpPr>
        <p:spPr>
          <a:xfrm>
            <a:off x="11720946" y="6487373"/>
            <a:ext cx="47105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11</a:t>
            </a:r>
            <a:endParaRPr lang="fr-FR" sz="2000" dirty="0">
              <a:solidFill>
                <a:schemeClr val="tx1"/>
              </a:solidFill>
            </a:endParaRPr>
          </a:p>
        </p:txBody>
      </p:sp>
      <p:sp>
        <p:nvSpPr>
          <p:cNvPr id="8" name="ZoneTexte 7"/>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9" name="ZoneTexte 8"/>
          <p:cNvSpPr txBox="1"/>
          <p:nvPr/>
        </p:nvSpPr>
        <p:spPr>
          <a:xfrm>
            <a:off x="-1057" y="777650"/>
            <a:ext cx="12192000" cy="830997"/>
          </a:xfrm>
          <a:prstGeom prst="rect">
            <a:avLst/>
          </a:prstGeom>
          <a:noFill/>
        </p:spPr>
        <p:txBody>
          <a:bodyPr wrap="square" rtlCol="0">
            <a:spAutoFit/>
          </a:bodyPr>
          <a:lstStyle/>
          <a:p>
            <a:r>
              <a:rPr lang="fr-FR" sz="4800" dirty="0" smtClean="0"/>
              <a:t>			</a:t>
            </a:r>
            <a:r>
              <a:rPr lang="fr-FR" sz="4800" dirty="0" smtClean="0"/>
              <a:t>Spectres</a:t>
            </a:r>
            <a:endParaRPr lang="fr-FR" sz="4800" dirty="0"/>
          </a:p>
        </p:txBody>
      </p:sp>
      <p:sp>
        <p:nvSpPr>
          <p:cNvPr id="10" name="Rectangle 3"/>
          <p:cNvSpPr txBox="1">
            <a:spLocks noChangeArrowheads="1"/>
          </p:cNvSpPr>
          <p:nvPr/>
        </p:nvSpPr>
        <p:spPr>
          <a:xfrm>
            <a:off x="1172584" y="1937787"/>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sz="2000" dirty="0" smtClean="0"/>
              <a:t>•</a:t>
            </a:r>
            <a:r>
              <a:rPr lang="fr-FR" sz="2000" dirty="0" smtClean="0"/>
              <a:t>Allure de la figure de diffraction en fonction de la taille des particules </a:t>
            </a:r>
          </a:p>
          <a:p>
            <a:pPr marL="0" indent="0">
              <a:buNone/>
            </a:pPr>
            <a:endParaRPr lang="en-GB" altLang="fr-FR" sz="2000" dirty="0"/>
          </a:p>
          <a:p>
            <a:pPr marL="0" indent="0" algn="just">
              <a:spcBef>
                <a:spcPts val="0"/>
              </a:spcBef>
              <a:buNone/>
            </a:pPr>
            <a:endParaRPr lang="fr-FR" sz="1600" dirty="0" smtClean="0"/>
          </a:p>
        </p:txBody>
      </p:sp>
      <p:pic>
        <p:nvPicPr>
          <p:cNvPr id="2049" name="Picture 1"/>
          <p:cNvPicPr>
            <a:picLocks noChangeAspect="1" noChangeArrowheads="1"/>
          </p:cNvPicPr>
          <p:nvPr/>
        </p:nvPicPr>
        <p:blipFill>
          <a:blip r:embed="rId3" cstate="print"/>
          <a:srcRect/>
          <a:stretch>
            <a:fillRect/>
          </a:stretch>
        </p:blipFill>
        <p:spPr bwMode="auto">
          <a:xfrm>
            <a:off x="1612900" y="2600324"/>
            <a:ext cx="3288132" cy="2860675"/>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6743700" y="2600324"/>
            <a:ext cx="3375718" cy="2936875"/>
          </a:xfrm>
          <a:prstGeom prst="rect">
            <a:avLst/>
          </a:prstGeom>
          <a:noFill/>
          <a:ln w="9525">
            <a:noFill/>
            <a:miter lim="800000"/>
            <a:headEnd/>
            <a:tailEnd/>
          </a:ln>
        </p:spPr>
      </p:pic>
      <p:sp>
        <p:nvSpPr>
          <p:cNvPr id="11" name="ZoneTexte 10"/>
          <p:cNvSpPr txBox="1"/>
          <p:nvPr/>
        </p:nvSpPr>
        <p:spPr>
          <a:xfrm>
            <a:off x="1701800" y="5511800"/>
            <a:ext cx="3073400" cy="646331"/>
          </a:xfrm>
          <a:prstGeom prst="rect">
            <a:avLst/>
          </a:prstGeom>
          <a:noFill/>
        </p:spPr>
        <p:txBody>
          <a:bodyPr wrap="square" rtlCol="0">
            <a:spAutoFit/>
          </a:bodyPr>
          <a:lstStyle/>
          <a:p>
            <a:pPr algn="ctr"/>
            <a:r>
              <a:rPr lang="fr-FR" dirty="0" smtClean="0"/>
              <a:t>Spectre </a:t>
            </a:r>
            <a:r>
              <a:rPr lang="fr-FR" dirty="0" smtClean="0"/>
              <a:t>d'une particule de grande taille </a:t>
            </a:r>
            <a:endParaRPr lang="fr-FR" dirty="0"/>
          </a:p>
        </p:txBody>
      </p:sp>
      <p:sp>
        <p:nvSpPr>
          <p:cNvPr id="12" name="ZoneTexte 11"/>
          <p:cNvSpPr txBox="1"/>
          <p:nvPr/>
        </p:nvSpPr>
        <p:spPr>
          <a:xfrm>
            <a:off x="7086600" y="5537200"/>
            <a:ext cx="2971800" cy="646331"/>
          </a:xfrm>
          <a:prstGeom prst="rect">
            <a:avLst/>
          </a:prstGeom>
          <a:noFill/>
        </p:spPr>
        <p:txBody>
          <a:bodyPr wrap="square" rtlCol="0">
            <a:spAutoFit/>
          </a:bodyPr>
          <a:lstStyle/>
          <a:p>
            <a:pPr algn="ctr"/>
            <a:r>
              <a:rPr lang="fr-FR" dirty="0" smtClean="0"/>
              <a:t>Spectre </a:t>
            </a:r>
            <a:r>
              <a:rPr lang="fr-FR" dirty="0" smtClean="0"/>
              <a:t>d'une particule de petite taille </a:t>
            </a:r>
            <a:endParaRPr lang="fr-FR" dirty="0"/>
          </a:p>
        </p:txBody>
      </p:sp>
      <p:sp>
        <p:nvSpPr>
          <p:cNvPr id="13"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 xmlns:p14="http://schemas.microsoft.com/office/powerpoint/2010/main" val="700649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9164C0E-5842-43BF-BCC1-810351AC69BF}" type="slidenum">
              <a:rPr lang="fr-FR" smtClean="0"/>
              <a:pPr/>
              <a:t>13</a:t>
            </a:fld>
            <a:endParaRPr lang="fr-FR"/>
          </a:p>
        </p:txBody>
      </p:sp>
      <p:pic>
        <p:nvPicPr>
          <p:cNvPr id="6" name="Image 5"/>
          <p:cNvPicPr>
            <a:picLocks noChangeAspect="1"/>
          </p:cNvPicPr>
          <p:nvPr/>
        </p:nvPicPr>
        <p:blipFill>
          <a:blip r:embed="rId2" cstate="print"/>
          <a:stretch>
            <a:fillRect/>
          </a:stretch>
        </p:blipFill>
        <p:spPr>
          <a:xfrm>
            <a:off x="-1057" y="5502"/>
            <a:ext cx="12193057" cy="6852498"/>
          </a:xfrm>
          <a:prstGeom prst="rect">
            <a:avLst/>
          </a:prstGeom>
        </p:spPr>
      </p:pic>
      <p:sp>
        <p:nvSpPr>
          <p:cNvPr id="8" name="ZoneTexte 7"/>
          <p:cNvSpPr txBox="1"/>
          <p:nvPr/>
        </p:nvSpPr>
        <p:spPr>
          <a:xfrm>
            <a:off x="1168400" y="1066800"/>
            <a:ext cx="6731000" cy="830997"/>
          </a:xfrm>
          <a:prstGeom prst="rect">
            <a:avLst/>
          </a:prstGeom>
          <a:noFill/>
        </p:spPr>
        <p:txBody>
          <a:bodyPr wrap="square" rtlCol="0">
            <a:spAutoFit/>
          </a:bodyPr>
          <a:lstStyle/>
          <a:p>
            <a:r>
              <a:rPr lang="fr-FR" sz="4800" dirty="0" smtClean="0"/>
              <a:t>6. Données extraites </a:t>
            </a:r>
            <a:endParaRPr lang="fr-FR" sz="4800" dirty="0"/>
          </a:p>
        </p:txBody>
      </p:sp>
      <p:sp>
        <p:nvSpPr>
          <p:cNvPr id="9" name="Sous-titre 2"/>
          <p:cNvSpPr txBox="1">
            <a:spLocks/>
          </p:cNvSpPr>
          <p:nvPr/>
        </p:nvSpPr>
        <p:spPr>
          <a:xfrm rot="16200000">
            <a:off x="-2282030" y="3230350"/>
            <a:ext cx="5735639" cy="800103"/>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0" name="ZoneTexte 9"/>
          <p:cNvSpPr txBox="1"/>
          <p:nvPr/>
        </p:nvSpPr>
        <p:spPr>
          <a:xfrm>
            <a:off x="1222375" y="2451100"/>
            <a:ext cx="8534400" cy="1754326"/>
          </a:xfrm>
          <a:prstGeom prst="rect">
            <a:avLst/>
          </a:prstGeom>
          <a:noFill/>
        </p:spPr>
        <p:txBody>
          <a:bodyPr wrap="square" rtlCol="0">
            <a:spAutoFit/>
          </a:bodyPr>
          <a:lstStyle/>
          <a:p>
            <a:r>
              <a:rPr lang="fr-FR" dirty="0" smtClean="0"/>
              <a:t>•</a:t>
            </a:r>
            <a:r>
              <a:rPr lang="fr-FR" dirty="0" smtClean="0"/>
              <a:t>Taille de particule (en nombre et/ou en volume</a:t>
            </a:r>
            <a:r>
              <a:rPr lang="fr-FR" dirty="0" smtClean="0"/>
              <a:t>)</a:t>
            </a:r>
          </a:p>
          <a:p>
            <a:r>
              <a:rPr lang="fr-FR" dirty="0" smtClean="0"/>
              <a:t> </a:t>
            </a:r>
            <a:endParaRPr lang="fr-FR" dirty="0" smtClean="0"/>
          </a:p>
          <a:p>
            <a:r>
              <a:rPr lang="fr-FR" dirty="0" smtClean="0"/>
              <a:t>•Paramètres statistiques relatif à la forme des particules. </a:t>
            </a:r>
            <a:endParaRPr lang="fr-FR" dirty="0" smtClean="0"/>
          </a:p>
          <a:p>
            <a:endParaRPr lang="fr-FR" dirty="0" smtClean="0"/>
          </a:p>
          <a:p>
            <a:r>
              <a:rPr lang="fr-FR" dirty="0" smtClean="0"/>
              <a:t>•On mesure des particules de tailles </a:t>
            </a:r>
            <a:r>
              <a:rPr lang="fr-FR" dirty="0" err="1" smtClean="0"/>
              <a:t>variants</a:t>
            </a:r>
            <a:r>
              <a:rPr lang="fr-FR" dirty="0" smtClean="0"/>
              <a:t> de </a:t>
            </a:r>
            <a:r>
              <a:rPr lang="fr-FR" dirty="0" smtClean="0"/>
              <a:t>0.05 </a:t>
            </a:r>
            <a:r>
              <a:rPr lang="fr-FR" dirty="0" err="1" smtClean="0"/>
              <a:t>μm</a:t>
            </a:r>
            <a:r>
              <a:rPr lang="fr-FR" dirty="0" smtClean="0"/>
              <a:t> à </a:t>
            </a:r>
            <a:r>
              <a:rPr lang="fr-FR" dirty="0" smtClean="0"/>
              <a:t>900 </a:t>
            </a:r>
            <a:r>
              <a:rPr lang="fr-FR" dirty="0" err="1" smtClean="0"/>
              <a:t>μm</a:t>
            </a:r>
            <a:r>
              <a:rPr lang="fr-FR" dirty="0" smtClean="0"/>
              <a:t> . </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9164C0E-5842-43BF-BCC1-810351AC69BF}" type="slidenum">
              <a:rPr lang="fr-FR" smtClean="0"/>
              <a:pPr/>
              <a:t>14</a:t>
            </a:fld>
            <a:endParaRPr lang="fr-FR"/>
          </a:p>
        </p:txBody>
      </p:sp>
      <p:pic>
        <p:nvPicPr>
          <p:cNvPr id="5" name="Image 4"/>
          <p:cNvPicPr>
            <a:picLocks noChangeAspect="1"/>
          </p:cNvPicPr>
          <p:nvPr/>
        </p:nvPicPr>
        <p:blipFill>
          <a:blip r:embed="rId2" cstate="print"/>
          <a:stretch>
            <a:fillRect/>
          </a:stretch>
        </p:blipFill>
        <p:spPr>
          <a:xfrm>
            <a:off x="-1057" y="5502"/>
            <a:ext cx="12193057" cy="6852498"/>
          </a:xfrm>
          <a:prstGeom prst="rect">
            <a:avLst/>
          </a:prstGeom>
        </p:spPr>
      </p:pic>
      <p:sp>
        <p:nvSpPr>
          <p:cNvPr id="6" name="Sous-titre 2"/>
          <p:cNvSpPr txBox="1">
            <a:spLocks/>
          </p:cNvSpPr>
          <p:nvPr/>
        </p:nvSpPr>
        <p:spPr>
          <a:xfrm rot="16200000">
            <a:off x="-2282030" y="3230350"/>
            <a:ext cx="5735639" cy="800103"/>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ZoneTexte 6"/>
          <p:cNvSpPr txBox="1"/>
          <p:nvPr/>
        </p:nvSpPr>
        <p:spPr>
          <a:xfrm>
            <a:off x="1168400" y="914400"/>
            <a:ext cx="6299200" cy="830997"/>
          </a:xfrm>
          <a:prstGeom prst="rect">
            <a:avLst/>
          </a:prstGeom>
          <a:noFill/>
        </p:spPr>
        <p:txBody>
          <a:bodyPr wrap="square" rtlCol="0">
            <a:spAutoFit/>
          </a:bodyPr>
          <a:lstStyle/>
          <a:p>
            <a:r>
              <a:rPr lang="fr-FR" sz="4800" dirty="0" smtClean="0"/>
              <a:t>7. Interrelation </a:t>
            </a:r>
            <a:endParaRPr lang="fr-FR" sz="4800" dirty="0"/>
          </a:p>
        </p:txBody>
      </p:sp>
      <p:sp>
        <p:nvSpPr>
          <p:cNvPr id="8" name="ZoneTexte 7"/>
          <p:cNvSpPr txBox="1"/>
          <p:nvPr/>
        </p:nvSpPr>
        <p:spPr>
          <a:xfrm>
            <a:off x="1143000" y="2108200"/>
            <a:ext cx="6578600" cy="646331"/>
          </a:xfrm>
          <a:prstGeom prst="rect">
            <a:avLst/>
          </a:prstGeom>
          <a:noFill/>
        </p:spPr>
        <p:txBody>
          <a:bodyPr wrap="square" rtlCol="0">
            <a:spAutoFit/>
          </a:bodyPr>
          <a:lstStyle/>
          <a:p>
            <a:r>
              <a:rPr lang="fr-FR" dirty="0" smtClean="0"/>
              <a:t>•</a:t>
            </a:r>
            <a:r>
              <a:rPr lang="fr-FR" dirty="0" smtClean="0"/>
              <a:t>Microscopies optique </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19164C0E-5842-43BF-BCC1-810351AC69BF}" type="slidenum">
              <a:rPr lang="fr-FR" smtClean="0"/>
              <a:pPr/>
              <a:t>15</a:t>
            </a:fld>
            <a:endParaRPr lang="fr-FR"/>
          </a:p>
        </p:txBody>
      </p:sp>
      <p:pic>
        <p:nvPicPr>
          <p:cNvPr id="5" name="Image 4"/>
          <p:cNvPicPr>
            <a:picLocks noChangeAspect="1"/>
          </p:cNvPicPr>
          <p:nvPr/>
        </p:nvPicPr>
        <p:blipFill>
          <a:blip r:embed="rId2" cstate="print"/>
          <a:stretch>
            <a:fillRect/>
          </a:stretch>
        </p:blipFill>
        <p:spPr>
          <a:xfrm>
            <a:off x="-1057" y="5502"/>
            <a:ext cx="12193057" cy="6852498"/>
          </a:xfrm>
          <a:prstGeom prst="rect">
            <a:avLst/>
          </a:prstGeom>
        </p:spPr>
      </p:pic>
      <p:sp>
        <p:nvSpPr>
          <p:cNvPr id="6" name="Sous-titre 2"/>
          <p:cNvSpPr txBox="1">
            <a:spLocks/>
          </p:cNvSpPr>
          <p:nvPr/>
        </p:nvSpPr>
        <p:spPr>
          <a:xfrm rot="16200000">
            <a:off x="-2282030" y="3230350"/>
            <a:ext cx="5735639" cy="800103"/>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7" name="ZoneTexte 6"/>
          <p:cNvSpPr txBox="1"/>
          <p:nvPr/>
        </p:nvSpPr>
        <p:spPr>
          <a:xfrm>
            <a:off x="1244600" y="863600"/>
            <a:ext cx="6527800" cy="830997"/>
          </a:xfrm>
          <a:prstGeom prst="rect">
            <a:avLst/>
          </a:prstGeom>
          <a:noFill/>
        </p:spPr>
        <p:txBody>
          <a:bodyPr wrap="square" rtlCol="0">
            <a:spAutoFit/>
          </a:bodyPr>
          <a:lstStyle/>
          <a:p>
            <a:r>
              <a:rPr lang="fr-FR" sz="4800" dirty="0" smtClean="0"/>
              <a:t>8. Lexique </a:t>
            </a:r>
            <a:endParaRPr lang="fr-FR" sz="4800" dirty="0"/>
          </a:p>
        </p:txBody>
      </p:sp>
      <p:pic>
        <p:nvPicPr>
          <p:cNvPr id="32770" name="Picture 2"/>
          <p:cNvPicPr>
            <a:picLocks noChangeAspect="1" noChangeArrowheads="1"/>
          </p:cNvPicPr>
          <p:nvPr/>
        </p:nvPicPr>
        <p:blipFill>
          <a:blip r:embed="rId3" cstate="print"/>
          <a:srcRect/>
          <a:stretch>
            <a:fillRect/>
          </a:stretch>
        </p:blipFill>
        <p:spPr bwMode="auto">
          <a:xfrm>
            <a:off x="1230313" y="1500188"/>
            <a:ext cx="7488083" cy="4799012"/>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1057" y="0"/>
            <a:ext cx="12193057" cy="6852498"/>
          </a:xfrm>
          <a:prstGeom prst="rect">
            <a:avLst/>
          </a:prstGeom>
        </p:spPr>
      </p:pic>
      <p:sp>
        <p:nvSpPr>
          <p:cNvPr id="7" name="ZoneTexte 6"/>
          <p:cNvSpPr txBox="1"/>
          <p:nvPr/>
        </p:nvSpPr>
        <p:spPr>
          <a:xfrm>
            <a:off x="-1042457" y="777650"/>
            <a:ext cx="12192000" cy="830997"/>
          </a:xfrm>
          <a:prstGeom prst="rect">
            <a:avLst/>
          </a:prstGeom>
          <a:noFill/>
        </p:spPr>
        <p:txBody>
          <a:bodyPr wrap="square" rtlCol="0">
            <a:spAutoFit/>
          </a:bodyPr>
          <a:lstStyle/>
          <a:p>
            <a:r>
              <a:rPr lang="fr-FR" sz="4800" dirty="0" smtClean="0"/>
              <a:t>			</a:t>
            </a:r>
            <a:r>
              <a:rPr lang="fr-FR" sz="4800" dirty="0" smtClean="0"/>
              <a:t>9. </a:t>
            </a:r>
            <a:r>
              <a:rPr lang="fr-FR" sz="4800" dirty="0" smtClean="0"/>
              <a:t>Sources</a:t>
            </a:r>
            <a:endParaRPr lang="fr-FR" sz="4800" dirty="0"/>
          </a:p>
        </p:txBody>
      </p:sp>
      <p:sp>
        <p:nvSpPr>
          <p:cNvPr id="8"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Tx/>
              <a:buNone/>
            </a:pPr>
            <a:endParaRPr lang="fr-FR" sz="1600" b="1" dirty="0" smtClean="0"/>
          </a:p>
        </p:txBody>
      </p:sp>
      <p:sp>
        <p:nvSpPr>
          <p:cNvPr id="10" name="Espace réservé du numéro de diapositive 7"/>
          <p:cNvSpPr txBox="1">
            <a:spLocks/>
          </p:cNvSpPr>
          <p:nvPr/>
        </p:nvSpPr>
        <p:spPr>
          <a:xfrm>
            <a:off x="11710556" y="6487373"/>
            <a:ext cx="481444"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12</a:t>
            </a:r>
            <a:endParaRPr lang="fr-FR" sz="2000" dirty="0">
              <a:solidFill>
                <a:schemeClr val="tx1"/>
              </a:solidFill>
            </a:endParaRPr>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1" name="Sous-titre 2"/>
          <p:cNvSpPr txBox="1">
            <a:spLocks/>
          </p:cNvSpPr>
          <p:nvPr/>
        </p:nvSpPr>
        <p:spPr>
          <a:xfrm rot="16200000">
            <a:off x="-2282030" y="3230350"/>
            <a:ext cx="5735639" cy="800103"/>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2" name="ZoneTexte 11"/>
          <p:cNvSpPr txBox="1"/>
          <p:nvPr/>
        </p:nvSpPr>
        <p:spPr>
          <a:xfrm>
            <a:off x="914400" y="1600200"/>
            <a:ext cx="10591800" cy="2031325"/>
          </a:xfrm>
          <a:prstGeom prst="rect">
            <a:avLst/>
          </a:prstGeom>
          <a:noFill/>
        </p:spPr>
        <p:txBody>
          <a:bodyPr wrap="square" rtlCol="0">
            <a:spAutoFit/>
          </a:bodyPr>
          <a:lstStyle/>
          <a:p>
            <a:r>
              <a:rPr lang="fr-FR" dirty="0" smtClean="0">
                <a:hlinkClick r:id="rId3"/>
              </a:rPr>
              <a:t>http://</a:t>
            </a:r>
            <a:r>
              <a:rPr lang="fr-FR" dirty="0" smtClean="0">
                <a:hlinkClick r:id="rId3"/>
              </a:rPr>
              <a:t>www.coulomb.univ-montp2.fr/perso/eric.anglaret/polytech/coursMASC15-080513.pdf</a:t>
            </a:r>
            <a:endParaRPr lang="fr-FR" dirty="0" smtClean="0"/>
          </a:p>
          <a:p>
            <a:r>
              <a:rPr lang="fr-FR" dirty="0" smtClean="0"/>
              <a:t>	</a:t>
            </a:r>
            <a:r>
              <a:rPr lang="fr-FR" dirty="0" smtClean="0"/>
              <a:t>	</a:t>
            </a:r>
            <a:r>
              <a:rPr lang="fr-FR" dirty="0" smtClean="0">
                <a:sym typeface="Wingdings" pitchFamily="2" charset="2"/>
              </a:rPr>
              <a:t> Fonctionnement et théorie </a:t>
            </a:r>
          </a:p>
          <a:p>
            <a:endParaRPr lang="fr-FR" dirty="0" smtClean="0">
              <a:sym typeface="Wingdings" pitchFamily="2" charset="2"/>
            </a:endParaRPr>
          </a:p>
          <a:p>
            <a:r>
              <a:rPr lang="fr-FR" dirty="0" smtClean="0">
                <a:hlinkClick r:id="rId4"/>
              </a:rPr>
              <a:t>http://</a:t>
            </a:r>
            <a:r>
              <a:rPr lang="fr-FR" dirty="0" smtClean="0">
                <a:hlinkClick r:id="rId4"/>
              </a:rPr>
              <a:t>www.critt.fr/dbimages/document/fichier/81/Grala-site-ok.pdf</a:t>
            </a:r>
            <a:endParaRPr lang="fr-FR" dirty="0" smtClean="0"/>
          </a:p>
          <a:p>
            <a:r>
              <a:rPr lang="fr-FR" dirty="0" smtClean="0"/>
              <a:t>	</a:t>
            </a:r>
            <a:r>
              <a:rPr lang="fr-FR" dirty="0" smtClean="0"/>
              <a:t>	</a:t>
            </a:r>
            <a:r>
              <a:rPr lang="fr-FR" dirty="0" smtClean="0">
                <a:sym typeface="Wingdings" pitchFamily="2" charset="2"/>
              </a:rPr>
              <a:t> Principe de fonctionnement </a:t>
            </a:r>
          </a:p>
          <a:p>
            <a:endParaRPr lang="fr-FR" dirty="0" smtClean="0">
              <a:sym typeface="Wingdings" pitchFamily="2" charset="2"/>
            </a:endParaRPr>
          </a:p>
          <a:p>
            <a:endParaRPr lang="fr-FR" dirty="0"/>
          </a:p>
        </p:txBody>
      </p:sp>
    </p:spTree>
    <p:extLst>
      <p:ext uri="{BB962C8B-B14F-4D97-AF65-F5344CB8AC3E}">
        <p14:creationId xmlns="" xmlns:p14="http://schemas.microsoft.com/office/powerpoint/2010/main" val="99338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stretch>
            <a:fillRect/>
          </a:stretch>
        </p:blipFill>
        <p:spPr>
          <a:xfrm>
            <a:off x="-1057" y="5502"/>
            <a:ext cx="12193057" cy="6852498"/>
          </a:xfrm>
          <a:prstGeom prst="rect">
            <a:avLst/>
          </a:prstGeom>
        </p:spPr>
      </p:pic>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2</a:t>
            </a:fld>
            <a:endParaRPr lang="fr-FR" sz="2000" dirty="0">
              <a:solidFill>
                <a:schemeClr val="tx1"/>
              </a:solidFill>
            </a:endParaRPr>
          </a:p>
        </p:txBody>
      </p:sp>
      <p:sp>
        <p:nvSpPr>
          <p:cNvPr id="9" name="ZoneTexte 8"/>
          <p:cNvSpPr txBox="1"/>
          <p:nvPr/>
        </p:nvSpPr>
        <p:spPr>
          <a:xfrm>
            <a:off x="-1057" y="777650"/>
            <a:ext cx="12192000" cy="830997"/>
          </a:xfrm>
          <a:prstGeom prst="rect">
            <a:avLst/>
          </a:prstGeom>
          <a:noFill/>
        </p:spPr>
        <p:txBody>
          <a:bodyPr wrap="square" rtlCol="0">
            <a:spAutoFit/>
          </a:bodyPr>
          <a:lstStyle/>
          <a:p>
            <a:r>
              <a:rPr lang="fr-FR" sz="4800" dirty="0" smtClean="0"/>
              <a:t>			Mise en garde</a:t>
            </a:r>
            <a:endParaRPr lang="fr-FR" sz="4800" dirty="0"/>
          </a:p>
        </p:txBody>
      </p:sp>
      <p:sp>
        <p:nvSpPr>
          <p:cNvPr id="10" name="Rectangle 3"/>
          <p:cNvSpPr txBox="1">
            <a:spLocks noChangeArrowheads="1"/>
          </p:cNvSpPr>
          <p:nvPr/>
        </p:nvSpPr>
        <p:spPr>
          <a:xfrm>
            <a:off x="5319942" y="1702679"/>
            <a:ext cx="4644344" cy="506128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altLang="fr-FR" sz="1600" dirty="0" smtClean="0"/>
              <a:t>Cette présentation a été réalisée dans le cadre de notre formation en licence professionnelle plasturgie ; elle résulte de la synthèse des sources (Cf. fin de présentation) que nous avons pu trouver, et nous ne pouvons en aucun cas être tenu responsable des éventuelles erreurs techniques.</a:t>
            </a:r>
          </a:p>
          <a:p>
            <a:pPr algn="just"/>
            <a:r>
              <a:rPr lang="fr-FR" altLang="fr-FR" sz="1600" dirty="0" smtClean="0"/>
              <a:t>Vous devrez être critique quand à l’utilisation de ce support, et nous vous invitons à vous référer directement aux sources citées.	</a:t>
            </a:r>
          </a:p>
          <a:p>
            <a:r>
              <a:rPr lang="fr-FR" altLang="fr-FR" sz="1600" dirty="0" smtClean="0"/>
              <a:t>Si ... </a:t>
            </a:r>
            <a:br>
              <a:rPr lang="fr-FR" altLang="fr-FR" sz="1600" dirty="0" smtClean="0"/>
            </a:br>
            <a:r>
              <a:rPr lang="fr-FR" altLang="fr-FR" sz="1600" dirty="0" smtClean="0"/>
              <a:t> </a:t>
            </a:r>
            <a:r>
              <a:rPr lang="fr-FR" altLang="fr-FR" sz="1600" b="1" dirty="0" smtClean="0">
                <a:solidFill>
                  <a:srgbClr val="CC6600"/>
                </a:solidFill>
              </a:rPr>
              <a:t>- vous rencontrez un problème de navigation (type </a:t>
            </a:r>
            <a:r>
              <a:rPr lang="fr-FR" altLang="fr-FR" sz="1600" b="1" dirty="0" err="1" smtClean="0">
                <a:solidFill>
                  <a:srgbClr val="CC6600"/>
                </a:solidFill>
              </a:rPr>
              <a:t>error</a:t>
            </a:r>
            <a:r>
              <a:rPr lang="fr-FR" altLang="fr-FR" sz="1600" b="1" dirty="0" smtClean="0">
                <a:solidFill>
                  <a:srgbClr val="CC6600"/>
                </a:solidFill>
              </a:rPr>
              <a:t> 404),</a:t>
            </a:r>
            <a:br>
              <a:rPr lang="fr-FR" altLang="fr-FR" sz="1600" b="1" dirty="0" smtClean="0">
                <a:solidFill>
                  <a:srgbClr val="CC6600"/>
                </a:solidFill>
              </a:rPr>
            </a:br>
            <a:r>
              <a:rPr lang="fr-FR" altLang="fr-FR" sz="1600" b="1" dirty="0" smtClean="0">
                <a:solidFill>
                  <a:srgbClr val="CC6600"/>
                </a:solidFill>
              </a:rPr>
              <a:t> - vous tombez sur une faute ... de frappe,</a:t>
            </a:r>
            <a:br>
              <a:rPr lang="fr-FR" altLang="fr-FR" sz="1600" b="1" dirty="0" smtClean="0">
                <a:solidFill>
                  <a:srgbClr val="CC6600"/>
                </a:solidFill>
              </a:rPr>
            </a:br>
            <a:r>
              <a:rPr lang="fr-FR" altLang="fr-FR" sz="1600" b="1" dirty="0" smtClean="0">
                <a:solidFill>
                  <a:srgbClr val="CC6600"/>
                </a:solidFill>
              </a:rPr>
              <a:t>  - vous pensez que des choses manques ou sont en trop,</a:t>
            </a:r>
            <a:br>
              <a:rPr lang="fr-FR" altLang="fr-FR" sz="1600" b="1" dirty="0" smtClean="0">
                <a:solidFill>
                  <a:srgbClr val="CC6600"/>
                </a:solidFill>
              </a:rPr>
            </a:br>
            <a:r>
              <a:rPr lang="fr-FR" altLang="fr-FR" sz="1600" b="1" dirty="0" smtClean="0">
                <a:solidFill>
                  <a:srgbClr val="CC6600"/>
                </a:solidFill>
              </a:rPr>
              <a:t>  - vous pensez que nous ne respectons pas vos droits d'auteur,</a:t>
            </a:r>
            <a:br>
              <a:rPr lang="fr-FR" altLang="fr-FR" sz="1600" b="1" dirty="0" smtClean="0">
                <a:solidFill>
                  <a:srgbClr val="CC6600"/>
                </a:solidFill>
              </a:rPr>
            </a:br>
            <a:r>
              <a:rPr lang="fr-FR" altLang="fr-FR" sz="1600" dirty="0" smtClean="0"/>
              <a:t/>
            </a:r>
            <a:br>
              <a:rPr lang="fr-FR" altLang="fr-FR" sz="1600" dirty="0" smtClean="0"/>
            </a:br>
            <a:r>
              <a:rPr lang="fr-FR" altLang="fr-FR" sz="1600" dirty="0" smtClean="0"/>
              <a:t>en d'autres termes si vous pensez que ce site doit être modifié.</a:t>
            </a:r>
            <a:br>
              <a:rPr lang="fr-FR" altLang="fr-FR" sz="1600" dirty="0" smtClean="0"/>
            </a:br>
            <a:r>
              <a:rPr lang="fr-FR" altLang="fr-FR" sz="1600" dirty="0" smtClean="0"/>
              <a:t/>
            </a:r>
            <a:br>
              <a:rPr lang="fr-FR" altLang="fr-FR" sz="1600" dirty="0" smtClean="0"/>
            </a:br>
            <a:r>
              <a:rPr lang="fr-FR" altLang="fr-FR" sz="1600" dirty="0" smtClean="0"/>
              <a:t>Merci de </a:t>
            </a:r>
            <a:r>
              <a:rPr lang="fr-FR" altLang="fr-FR" sz="1600" dirty="0" smtClean="0">
                <a:hlinkClick r:id="rId4"/>
              </a:rPr>
              <a:t>nous contacter </a:t>
            </a:r>
            <a:r>
              <a:rPr lang="fr-FR" altLang="fr-FR" sz="1600" dirty="0" smtClean="0"/>
              <a:t>pour nous suggérer vos modifications, nous corrigerons ...</a:t>
            </a:r>
          </a:p>
          <a:p>
            <a:pPr algn="just"/>
            <a:endParaRPr lang="fr-FR" altLang="fr-FR" sz="1400" dirty="0"/>
          </a:p>
        </p:txBody>
      </p:sp>
      <p:pic>
        <p:nvPicPr>
          <p:cNvPr id="2" name="Picture 2" descr="Afficher l'image d'origine"/>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944766" y="1948087"/>
            <a:ext cx="3484034" cy="4199845"/>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 xmlns:p14="http://schemas.microsoft.com/office/powerpoint/2010/main" val="33278508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stretch>
            <a:fillRect/>
          </a:stretch>
        </p:blipFill>
        <p:spPr>
          <a:xfrm>
            <a:off x="-1057" y="5502"/>
            <a:ext cx="12193057" cy="6852498"/>
          </a:xfrm>
          <a:prstGeom prst="rect">
            <a:avLst/>
          </a:prstGeom>
        </p:spPr>
      </p:pic>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3</a:t>
            </a:fld>
            <a:endParaRPr lang="fr-FR" sz="2000" dirty="0">
              <a:solidFill>
                <a:schemeClr val="tx1"/>
              </a:solidFill>
            </a:endParaRPr>
          </a:p>
        </p:txBody>
      </p:sp>
      <p:sp>
        <p:nvSpPr>
          <p:cNvPr id="4" name="ZoneTexte 3"/>
          <p:cNvSpPr txBox="1"/>
          <p:nvPr/>
        </p:nvSpPr>
        <p:spPr>
          <a:xfrm>
            <a:off x="-1057" y="777650"/>
            <a:ext cx="12192000" cy="830997"/>
          </a:xfrm>
          <a:prstGeom prst="rect">
            <a:avLst/>
          </a:prstGeom>
          <a:noFill/>
        </p:spPr>
        <p:txBody>
          <a:bodyPr wrap="square" rtlCol="0">
            <a:spAutoFit/>
          </a:bodyPr>
          <a:lstStyle/>
          <a:p>
            <a:r>
              <a:rPr lang="fr-FR" sz="4800" dirty="0" smtClean="0"/>
              <a:t>			Sommaire</a:t>
            </a:r>
            <a:endParaRPr lang="fr-FR" sz="4800" dirty="0"/>
          </a:p>
        </p:txBody>
      </p:sp>
      <p:sp>
        <p:nvSpPr>
          <p:cNvPr id="5" name="Rectangle 3"/>
          <p:cNvSpPr txBox="1">
            <a:spLocks noChangeArrowheads="1"/>
          </p:cNvSpPr>
          <p:nvPr/>
        </p:nvSpPr>
        <p:spPr>
          <a:xfrm>
            <a:off x="1218044" y="1599045"/>
            <a:ext cx="10525991" cy="48470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altLang="fr-FR" dirty="0"/>
              <a:t>1. </a:t>
            </a:r>
            <a:r>
              <a:rPr lang="fr-FR" altLang="fr-FR" dirty="0" smtClean="0"/>
              <a:t>Définition</a:t>
            </a:r>
            <a:endParaRPr lang="fr-FR" altLang="fr-FR" dirty="0"/>
          </a:p>
          <a:p>
            <a:pPr marL="0" indent="0">
              <a:buNone/>
            </a:pPr>
            <a:r>
              <a:rPr lang="fr-FR" altLang="fr-FR" dirty="0"/>
              <a:t>2. </a:t>
            </a:r>
            <a:r>
              <a:rPr lang="fr-FR" altLang="fr-FR" dirty="0" smtClean="0"/>
              <a:t>Principe</a:t>
            </a:r>
          </a:p>
          <a:p>
            <a:pPr marL="0" indent="0">
              <a:buNone/>
            </a:pPr>
            <a:r>
              <a:rPr lang="fr-FR" altLang="fr-FR" dirty="0" smtClean="0"/>
              <a:t>3</a:t>
            </a:r>
            <a:r>
              <a:rPr lang="fr-FR" altLang="fr-FR" dirty="0"/>
              <a:t>. </a:t>
            </a:r>
            <a:r>
              <a:rPr lang="fr-FR" altLang="fr-FR" dirty="0" smtClean="0"/>
              <a:t>Dispositif et appareillage</a:t>
            </a:r>
            <a:endParaRPr lang="fr-FR" altLang="fr-FR" dirty="0"/>
          </a:p>
          <a:p>
            <a:pPr marL="0" indent="0">
              <a:buNone/>
            </a:pPr>
            <a:r>
              <a:rPr lang="fr-FR" altLang="fr-FR" dirty="0"/>
              <a:t>4. </a:t>
            </a:r>
            <a:r>
              <a:rPr lang="fr-FR" altLang="fr-FR" dirty="0" smtClean="0"/>
              <a:t>Théorie de Fraunhofer</a:t>
            </a:r>
            <a:endParaRPr lang="fr-FR" altLang="fr-FR" dirty="0"/>
          </a:p>
          <a:p>
            <a:pPr marL="0" indent="0">
              <a:buNone/>
            </a:pPr>
            <a:r>
              <a:rPr lang="fr-FR" altLang="fr-FR" dirty="0"/>
              <a:t>5. </a:t>
            </a:r>
            <a:r>
              <a:rPr lang="fr-FR" altLang="fr-FR" dirty="0" smtClean="0"/>
              <a:t>Théorie de Mie</a:t>
            </a:r>
            <a:endParaRPr lang="fr-FR" altLang="fr-FR" dirty="0"/>
          </a:p>
          <a:p>
            <a:pPr marL="0" indent="0">
              <a:buNone/>
            </a:pPr>
            <a:r>
              <a:rPr lang="fr-FR" altLang="fr-FR" dirty="0" smtClean="0"/>
              <a:t>6</a:t>
            </a:r>
            <a:r>
              <a:rPr lang="fr-FR" altLang="fr-FR" dirty="0"/>
              <a:t>. </a:t>
            </a:r>
            <a:r>
              <a:rPr lang="fr-FR" altLang="fr-FR" dirty="0" smtClean="0"/>
              <a:t>Données extraites </a:t>
            </a:r>
            <a:endParaRPr lang="fr-FR" altLang="fr-FR" dirty="0"/>
          </a:p>
          <a:p>
            <a:pPr marL="0" indent="0">
              <a:buNone/>
            </a:pPr>
            <a:r>
              <a:rPr lang="fr-FR" altLang="fr-FR" dirty="0" smtClean="0"/>
              <a:t>7</a:t>
            </a:r>
            <a:r>
              <a:rPr lang="fr-FR" altLang="fr-FR" dirty="0"/>
              <a:t>. </a:t>
            </a:r>
            <a:r>
              <a:rPr lang="fr-FR" altLang="fr-FR" dirty="0" smtClean="0"/>
              <a:t>Interrelation </a:t>
            </a:r>
            <a:endParaRPr lang="fr-FR" altLang="fr-FR" dirty="0" smtClean="0"/>
          </a:p>
          <a:p>
            <a:pPr marL="0" indent="0">
              <a:buNone/>
            </a:pPr>
            <a:r>
              <a:rPr lang="fr-FR" altLang="fr-FR" dirty="0" smtClean="0"/>
              <a:t>8. </a:t>
            </a:r>
            <a:r>
              <a:rPr lang="fr-FR" altLang="fr-FR" dirty="0" smtClean="0"/>
              <a:t>Lexique</a:t>
            </a:r>
          </a:p>
          <a:p>
            <a:pPr marL="0" indent="0">
              <a:buNone/>
            </a:pPr>
            <a:r>
              <a:rPr lang="fr-FR" altLang="fr-FR" dirty="0" smtClean="0"/>
              <a:t>9. Sources </a:t>
            </a:r>
            <a:endParaRPr lang="fr-FR" altLang="fr-FR" dirty="0"/>
          </a:p>
          <a:p>
            <a:pPr marL="0" indent="0" algn="just">
              <a:buNone/>
            </a:pPr>
            <a:endParaRPr lang="fr-FR" altLang="fr-FR" sz="1400" dirty="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0"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 xmlns:p14="http://schemas.microsoft.com/office/powerpoint/2010/main" val="1051888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stretch>
            <a:fillRect/>
          </a:stretch>
        </p:blipFill>
        <p:spPr>
          <a:xfrm>
            <a:off x="0" y="0"/>
            <a:ext cx="12193057" cy="6852498"/>
          </a:xfrm>
          <a:prstGeom prst="rect">
            <a:avLst/>
          </a:prstGeom>
        </p:spPr>
      </p:pic>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4</a:t>
            </a:fld>
            <a:endParaRPr lang="fr-FR" sz="2000" dirty="0">
              <a:solidFill>
                <a:schemeClr val="tx1"/>
              </a:solidFill>
            </a:endParaRPr>
          </a:p>
        </p:txBody>
      </p:sp>
      <p:sp>
        <p:nvSpPr>
          <p:cNvPr id="4" name="Rectangle 3"/>
          <p:cNvSpPr txBox="1">
            <a:spLocks noChangeArrowheads="1"/>
          </p:cNvSpPr>
          <p:nvPr/>
        </p:nvSpPr>
        <p:spPr>
          <a:xfrm>
            <a:off x="1172585" y="169856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5" name="ZoneTexte 4"/>
          <p:cNvSpPr txBox="1"/>
          <p:nvPr/>
        </p:nvSpPr>
        <p:spPr>
          <a:xfrm>
            <a:off x="-1057" y="777650"/>
            <a:ext cx="12192000" cy="830997"/>
          </a:xfrm>
          <a:prstGeom prst="rect">
            <a:avLst/>
          </a:prstGeom>
          <a:noFill/>
        </p:spPr>
        <p:txBody>
          <a:bodyPr wrap="square" rtlCol="0">
            <a:spAutoFit/>
          </a:bodyPr>
          <a:lstStyle/>
          <a:p>
            <a:r>
              <a:rPr lang="fr-FR" sz="4800" dirty="0" smtClean="0"/>
              <a:t>			1. Définition</a:t>
            </a:r>
            <a:endParaRPr lang="fr-FR" sz="4800" dirty="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0" name="ZoneTexte 9"/>
          <p:cNvSpPr txBox="1"/>
          <p:nvPr/>
        </p:nvSpPr>
        <p:spPr>
          <a:xfrm>
            <a:off x="1346200" y="1828800"/>
            <a:ext cx="5013036" cy="4247317"/>
          </a:xfrm>
          <a:prstGeom prst="rect">
            <a:avLst/>
          </a:prstGeom>
          <a:noFill/>
        </p:spPr>
        <p:txBody>
          <a:bodyPr wrap="square" rtlCol="0">
            <a:spAutoFit/>
          </a:bodyPr>
          <a:lstStyle/>
          <a:p>
            <a:pPr>
              <a:buFont typeface="Wingdings" pitchFamily="2" charset="2"/>
              <a:buChar char="Ø"/>
            </a:pPr>
            <a:r>
              <a:rPr lang="fr-FR" dirty="0" smtClean="0"/>
              <a:t> Procédé datant des années 1970, cette technique permet la mesure de la taille des particules (plus exactement de leurs rayons), et aussi de déterminer leur fréquence statistique en fonction de leur taille.</a:t>
            </a:r>
          </a:p>
          <a:p>
            <a:pPr>
              <a:buFont typeface="Wingdings" pitchFamily="2" charset="2"/>
              <a:buChar char="Ø"/>
            </a:pPr>
            <a:endParaRPr lang="fr-FR" dirty="0" smtClean="0"/>
          </a:p>
          <a:p>
            <a:pPr>
              <a:buFont typeface="Wingdings" pitchFamily="2" charset="2"/>
              <a:buChar char="Ø"/>
            </a:pPr>
            <a:r>
              <a:rPr lang="fr-FR" dirty="0" smtClean="0"/>
              <a:t>Dimension des particules : 0.05 µm à 900 µm </a:t>
            </a:r>
          </a:p>
          <a:p>
            <a:pPr>
              <a:buFont typeface="Wingdings" pitchFamily="2" charset="2"/>
              <a:buChar char="Ø"/>
            </a:pPr>
            <a:endParaRPr lang="fr-FR" dirty="0" smtClean="0"/>
          </a:p>
          <a:p>
            <a:pPr>
              <a:buFont typeface="Wingdings" pitchFamily="2" charset="2"/>
              <a:buChar char="Ø"/>
            </a:pPr>
            <a:r>
              <a:rPr lang="fr-FR" dirty="0" smtClean="0"/>
              <a:t>Convient particulièrement aux suspensions de polymère, et tout type de poudres minérales  (poudres, farines, sables) mais aussi au liquides (sirops, émulsions, suspensions)</a:t>
            </a:r>
          </a:p>
          <a:p>
            <a:pPr>
              <a:buFont typeface="Wingdings" pitchFamily="2" charset="2"/>
              <a:buChar char="Ø"/>
            </a:pPr>
            <a:endParaRPr lang="fr-FR" dirty="0" smtClean="0"/>
          </a:p>
          <a:p>
            <a:pPr>
              <a:buFont typeface="Wingdings" pitchFamily="2" charset="2"/>
              <a:buChar char="Ø"/>
            </a:pPr>
            <a:r>
              <a:rPr lang="fr-FR" dirty="0" smtClean="0"/>
              <a:t>Ce procédé repose sur le principe de diffraction et diffusion d’un faisceau laser. </a:t>
            </a:r>
            <a:endParaRPr lang="fr-FR" dirty="0"/>
          </a:p>
        </p:txBody>
      </p:sp>
      <p:pic>
        <p:nvPicPr>
          <p:cNvPr id="12290" name="Picture 2" descr="Afficher l'image d'origine"/>
          <p:cNvPicPr>
            <a:picLocks noChangeAspect="1" noChangeArrowheads="1"/>
          </p:cNvPicPr>
          <p:nvPr/>
        </p:nvPicPr>
        <p:blipFill>
          <a:blip r:embed="rId4" cstate="print"/>
          <a:srcRect/>
          <a:stretch>
            <a:fillRect/>
          </a:stretch>
        </p:blipFill>
        <p:spPr bwMode="auto">
          <a:xfrm>
            <a:off x="6397048" y="1327728"/>
            <a:ext cx="5572993" cy="3715328"/>
          </a:xfrm>
          <a:prstGeom prst="rect">
            <a:avLst/>
          </a:prstGeom>
          <a:noFill/>
        </p:spPr>
      </p:pic>
      <p:sp>
        <p:nvSpPr>
          <p:cNvPr id="11"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 xmlns:p14="http://schemas.microsoft.com/office/powerpoint/2010/main" val="2387271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cstate="print"/>
          <a:stretch>
            <a:fillRect/>
          </a:stretch>
        </p:blipFill>
        <p:spPr>
          <a:xfrm>
            <a:off x="-1057" y="0"/>
            <a:ext cx="12193057" cy="6852498"/>
          </a:xfrm>
          <a:prstGeom prst="rect">
            <a:avLst/>
          </a:prstGeom>
        </p:spPr>
      </p:pic>
      <p:sp>
        <p:nvSpPr>
          <p:cNvPr id="8" name="Espace réservé du numéro de diapositive 7"/>
          <p:cNvSpPr>
            <a:spLocks noGrp="1"/>
          </p:cNvSpPr>
          <p:nvPr>
            <p:ph type="sldNum" sz="quarter" idx="12"/>
          </p:nvPr>
        </p:nvSpPr>
        <p:spPr>
          <a:xfrm>
            <a:off x="9448800" y="6487373"/>
            <a:ext cx="2743200" cy="365125"/>
          </a:xfrm>
        </p:spPr>
        <p:txBody>
          <a:bodyPr/>
          <a:lstStyle/>
          <a:p>
            <a:fld id="{19164C0E-5842-43BF-BCC1-810351AC69BF}" type="slidenum">
              <a:rPr lang="fr-FR" sz="2000" smtClean="0">
                <a:solidFill>
                  <a:schemeClr val="tx1"/>
                </a:solidFill>
              </a:rPr>
              <a:pPr/>
              <a:t>5</a:t>
            </a:fld>
            <a:endParaRPr lang="fr-FR" sz="2000" dirty="0">
              <a:solidFill>
                <a:schemeClr val="tx1"/>
              </a:solidFill>
            </a:endParaRPr>
          </a:p>
        </p:txBody>
      </p:sp>
      <p:sp>
        <p:nvSpPr>
          <p:cNvPr id="5" name="ZoneTexte 4"/>
          <p:cNvSpPr txBox="1"/>
          <p:nvPr/>
        </p:nvSpPr>
        <p:spPr>
          <a:xfrm>
            <a:off x="-1057" y="777650"/>
            <a:ext cx="12192000" cy="830997"/>
          </a:xfrm>
          <a:prstGeom prst="rect">
            <a:avLst/>
          </a:prstGeom>
          <a:noFill/>
        </p:spPr>
        <p:txBody>
          <a:bodyPr wrap="square" rtlCol="0">
            <a:spAutoFit/>
          </a:bodyPr>
          <a:lstStyle/>
          <a:p>
            <a:r>
              <a:rPr lang="fr-FR" sz="4800" dirty="0" smtClean="0"/>
              <a:t>			2. </a:t>
            </a:r>
            <a:r>
              <a:rPr lang="fr-FR" sz="4800" dirty="0" smtClean="0"/>
              <a:t>Principe</a:t>
            </a:r>
            <a:endParaRPr lang="fr-FR" sz="4800" dirty="0"/>
          </a:p>
        </p:txBody>
      </p:sp>
      <p:sp>
        <p:nvSpPr>
          <p:cNvPr id="6"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9" name="ZoneTexte 8"/>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0" name="ZoneTexte 9"/>
          <p:cNvSpPr txBox="1"/>
          <p:nvPr/>
        </p:nvSpPr>
        <p:spPr>
          <a:xfrm>
            <a:off x="1117599" y="1574800"/>
            <a:ext cx="5061528" cy="523220"/>
          </a:xfrm>
          <a:prstGeom prst="rect">
            <a:avLst/>
          </a:prstGeom>
          <a:noFill/>
        </p:spPr>
        <p:txBody>
          <a:bodyPr wrap="square" rtlCol="0">
            <a:spAutoFit/>
          </a:bodyPr>
          <a:lstStyle/>
          <a:p>
            <a:pPr>
              <a:buFont typeface="Arial" pitchFamily="34" charset="0"/>
              <a:buChar char="•"/>
            </a:pPr>
            <a:r>
              <a:rPr lang="fr-FR" dirty="0" smtClean="0"/>
              <a:t> </a:t>
            </a:r>
            <a:r>
              <a:rPr lang="fr-FR" sz="2800" b="1" u="sng" dirty="0" smtClean="0"/>
              <a:t>Rappel</a:t>
            </a:r>
            <a:r>
              <a:rPr lang="fr-FR" sz="2800" dirty="0" smtClean="0"/>
              <a:t> : </a:t>
            </a:r>
            <a:r>
              <a:rPr lang="fr-FR" sz="2800" i="1" dirty="0" smtClean="0"/>
              <a:t>Le LASER, c’est quoi ?</a:t>
            </a:r>
            <a:endParaRPr lang="fr-FR" sz="2800" i="1" dirty="0"/>
          </a:p>
        </p:txBody>
      </p:sp>
      <p:sp>
        <p:nvSpPr>
          <p:cNvPr id="11" name="ZoneTexte 10"/>
          <p:cNvSpPr txBox="1"/>
          <p:nvPr/>
        </p:nvSpPr>
        <p:spPr>
          <a:xfrm>
            <a:off x="1233055" y="2189019"/>
            <a:ext cx="8356600" cy="923330"/>
          </a:xfrm>
          <a:prstGeom prst="rect">
            <a:avLst/>
          </a:prstGeom>
          <a:noFill/>
        </p:spPr>
        <p:txBody>
          <a:bodyPr wrap="square" rtlCol="0">
            <a:spAutoFit/>
          </a:bodyPr>
          <a:lstStyle/>
          <a:p>
            <a:r>
              <a:rPr lang="fr-FR" i="1" dirty="0" smtClean="0"/>
              <a:t>Le </a:t>
            </a:r>
            <a:r>
              <a:rPr lang="fr-FR" i="1" dirty="0" smtClean="0"/>
              <a:t>mot </a:t>
            </a:r>
            <a:r>
              <a:rPr lang="fr-FR" b="1" i="1" dirty="0" smtClean="0"/>
              <a:t>LASER </a:t>
            </a:r>
            <a:r>
              <a:rPr lang="fr-FR" i="1" dirty="0" smtClean="0"/>
              <a:t>est un acronyme anglo-saxon signifiant : </a:t>
            </a:r>
          </a:p>
          <a:p>
            <a:r>
              <a:rPr lang="en-US" i="1" dirty="0" smtClean="0"/>
              <a:t>« </a:t>
            </a:r>
            <a:r>
              <a:rPr lang="en-US" b="1" i="1" dirty="0" smtClean="0"/>
              <a:t>Light Amplification by Stimulated Emission of Radiations » </a:t>
            </a:r>
          </a:p>
          <a:p>
            <a:r>
              <a:rPr lang="fr-FR" i="1" dirty="0" smtClean="0"/>
              <a:t>(en français : Amplification de lumière par émission stimulée de radiations). </a:t>
            </a:r>
            <a:endParaRPr lang="fr-FR" i="1" dirty="0"/>
          </a:p>
        </p:txBody>
      </p:sp>
      <p:sp>
        <p:nvSpPr>
          <p:cNvPr id="13"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10242" name="Picture 2" descr="Principe de fonctionnement laser rubis"/>
          <p:cNvPicPr>
            <a:picLocks noChangeAspect="1" noChangeArrowheads="1"/>
          </p:cNvPicPr>
          <p:nvPr/>
        </p:nvPicPr>
        <p:blipFill>
          <a:blip r:embed="rId4" cstate="print"/>
          <a:srcRect/>
          <a:stretch>
            <a:fillRect/>
          </a:stretch>
        </p:blipFill>
        <p:spPr bwMode="auto">
          <a:xfrm>
            <a:off x="1000703" y="3206332"/>
            <a:ext cx="6092824" cy="3155681"/>
          </a:xfrm>
          <a:prstGeom prst="rect">
            <a:avLst/>
          </a:prstGeom>
          <a:noFill/>
        </p:spPr>
      </p:pic>
      <p:sp>
        <p:nvSpPr>
          <p:cNvPr id="14" name="ZoneTexte 13"/>
          <p:cNvSpPr txBox="1"/>
          <p:nvPr/>
        </p:nvSpPr>
        <p:spPr>
          <a:xfrm>
            <a:off x="7550727" y="3214255"/>
            <a:ext cx="4087091" cy="2308324"/>
          </a:xfrm>
          <a:prstGeom prst="rect">
            <a:avLst/>
          </a:prstGeom>
          <a:noFill/>
        </p:spPr>
        <p:txBody>
          <a:bodyPr wrap="square" rtlCol="0">
            <a:spAutoFit/>
          </a:bodyPr>
          <a:lstStyle/>
          <a:p>
            <a:r>
              <a:rPr lang="fr-FR" dirty="0" smtClean="0"/>
              <a:t>Le </a:t>
            </a:r>
            <a:r>
              <a:rPr lang="fr-FR" dirty="0" smtClean="0"/>
              <a:t>principe du laser consiste à </a:t>
            </a:r>
            <a:r>
              <a:rPr lang="fr-FR" b="1" dirty="0" smtClean="0"/>
              <a:t>exciter les électrons d'un </a:t>
            </a:r>
            <a:r>
              <a:rPr lang="fr-FR" b="1" dirty="0" smtClean="0"/>
              <a:t>milieu actif, </a:t>
            </a:r>
            <a:r>
              <a:rPr lang="fr-FR" b="1" dirty="0" smtClean="0"/>
              <a:t>puis à y déclencher l'émission de photons en cascade, et à accumuler le rayonnement entre </a:t>
            </a:r>
            <a:r>
              <a:rPr lang="fr-FR" b="1" dirty="0" smtClean="0"/>
              <a:t>une surface réfléchissante et semi-réfléchissante avant </a:t>
            </a:r>
            <a:r>
              <a:rPr lang="fr-FR" b="1" dirty="0" smtClean="0"/>
              <a:t>de le relâcher sous forme de rayon (lumière monochromatique).</a:t>
            </a:r>
            <a:endParaRPr lang="fr-FR" dirty="0"/>
          </a:p>
        </p:txBody>
      </p:sp>
    </p:spTree>
    <p:extLst>
      <p:ext uri="{BB962C8B-B14F-4D97-AF65-F5344CB8AC3E}">
        <p14:creationId xmlns="" xmlns:p14="http://schemas.microsoft.com/office/powerpoint/2010/main" val="1185230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1057" y="0"/>
            <a:ext cx="12193057" cy="6852498"/>
          </a:xfrm>
          <a:prstGeom prst="rect">
            <a:avLst/>
          </a:prstGeom>
        </p:spPr>
      </p:pic>
      <p:sp>
        <p:nvSpPr>
          <p:cNvPr id="5" name="ZoneTexte 4"/>
          <p:cNvSpPr txBox="1"/>
          <p:nvPr/>
        </p:nvSpPr>
        <p:spPr>
          <a:xfrm>
            <a:off x="-1057" y="777650"/>
            <a:ext cx="12192000" cy="830997"/>
          </a:xfrm>
          <a:prstGeom prst="rect">
            <a:avLst/>
          </a:prstGeom>
          <a:noFill/>
        </p:spPr>
        <p:txBody>
          <a:bodyPr wrap="square" rtlCol="0">
            <a:spAutoFit/>
          </a:bodyPr>
          <a:lstStyle/>
          <a:p>
            <a:r>
              <a:rPr lang="fr-FR" sz="4800" dirty="0" smtClean="0"/>
              <a:t>			</a:t>
            </a:r>
            <a:endParaRPr lang="fr-FR" sz="4800" dirty="0"/>
          </a:p>
        </p:txBody>
      </p:sp>
      <p:sp>
        <p:nvSpPr>
          <p:cNvPr id="8"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6</a:t>
            </a:r>
            <a:endParaRPr lang="fr-FR" sz="2000" dirty="0">
              <a:solidFill>
                <a:schemeClr val="tx1"/>
              </a:solidFill>
            </a:endParaRPr>
          </a:p>
        </p:txBody>
      </p:sp>
      <p:sp>
        <p:nvSpPr>
          <p:cNvPr id="10" name="Rectangle 3"/>
          <p:cNvSpPr txBox="1">
            <a:spLocks noChangeArrowheads="1"/>
          </p:cNvSpPr>
          <p:nvPr/>
        </p:nvSpPr>
        <p:spPr>
          <a:xfrm>
            <a:off x="1172585" y="1722286"/>
            <a:ext cx="10670936" cy="45508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endParaRPr lang="fr-FR" sz="1600" b="1" dirty="0" smtClean="0"/>
          </a:p>
        </p:txBody>
      </p:sp>
      <p:sp>
        <p:nvSpPr>
          <p:cNvPr id="11" name="ZoneTexte 10"/>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2" name="ZoneTexte 11"/>
          <p:cNvSpPr txBox="1"/>
          <p:nvPr/>
        </p:nvSpPr>
        <p:spPr>
          <a:xfrm>
            <a:off x="1325419" y="1011238"/>
            <a:ext cx="5257800" cy="1754326"/>
          </a:xfrm>
          <a:prstGeom prst="rect">
            <a:avLst/>
          </a:prstGeom>
          <a:noFill/>
        </p:spPr>
        <p:txBody>
          <a:bodyPr wrap="square" rtlCol="0">
            <a:spAutoFit/>
          </a:bodyPr>
          <a:lstStyle/>
          <a:p>
            <a:pPr algn="just">
              <a:buFont typeface="Arial" pitchFamily="34" charset="0"/>
              <a:buChar char="•"/>
            </a:pPr>
            <a:r>
              <a:rPr lang="fr-FR" dirty="0" smtClean="0"/>
              <a:t> La </a:t>
            </a:r>
            <a:r>
              <a:rPr lang="fr-FR" dirty="0" smtClean="0"/>
              <a:t>granulométrie laser est une technique de mesure qui consiste à analyser la taille des particules (poudres, suspensions et émulsions) en utilisant le principe de diffraction et de diffusion d'un faisceau laser. </a:t>
            </a:r>
          </a:p>
          <a:p>
            <a:endParaRPr lang="fr-FR" dirty="0"/>
          </a:p>
        </p:txBody>
      </p:sp>
      <p:pic>
        <p:nvPicPr>
          <p:cNvPr id="8194" name="Picture 2" descr="Afficher l'image d'origine"/>
          <p:cNvPicPr>
            <a:picLocks noChangeAspect="1" noChangeArrowheads="1"/>
          </p:cNvPicPr>
          <p:nvPr/>
        </p:nvPicPr>
        <p:blipFill>
          <a:blip r:embed="rId3" cstate="print"/>
          <a:srcRect/>
          <a:stretch>
            <a:fillRect/>
          </a:stretch>
        </p:blipFill>
        <p:spPr bwMode="auto">
          <a:xfrm>
            <a:off x="6542520" y="2689945"/>
            <a:ext cx="4516006" cy="3010673"/>
          </a:xfrm>
          <a:prstGeom prst="rect">
            <a:avLst/>
          </a:prstGeom>
          <a:noFill/>
        </p:spPr>
      </p:pic>
      <p:sp>
        <p:nvSpPr>
          <p:cNvPr id="13"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 xmlns:p14="http://schemas.microsoft.com/office/powerpoint/2010/main" val="215891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cstate="print"/>
          <a:stretch>
            <a:fillRect/>
          </a:stretch>
        </p:blipFill>
        <p:spPr>
          <a:xfrm>
            <a:off x="-1057" y="5502"/>
            <a:ext cx="12193057" cy="6852498"/>
          </a:xfrm>
          <a:prstGeom prst="rect">
            <a:avLst/>
          </a:prstGeom>
        </p:spPr>
      </p:pic>
      <p:sp>
        <p:nvSpPr>
          <p:cNvPr id="9" name="ZoneTexte 8"/>
          <p:cNvSpPr txBox="1"/>
          <p:nvPr/>
        </p:nvSpPr>
        <p:spPr>
          <a:xfrm>
            <a:off x="0" y="777650"/>
            <a:ext cx="12192000" cy="830997"/>
          </a:xfrm>
          <a:prstGeom prst="rect">
            <a:avLst/>
          </a:prstGeom>
          <a:noFill/>
        </p:spPr>
        <p:txBody>
          <a:bodyPr wrap="square" rtlCol="0">
            <a:spAutoFit/>
          </a:bodyPr>
          <a:lstStyle/>
          <a:p>
            <a:r>
              <a:rPr lang="fr-FR" sz="4800" dirty="0" smtClean="0"/>
              <a:t>			</a:t>
            </a:r>
            <a:r>
              <a:rPr lang="fr-FR" sz="4800" dirty="0"/>
              <a:t>3</a:t>
            </a:r>
            <a:r>
              <a:rPr lang="fr-FR" sz="4800" dirty="0" smtClean="0"/>
              <a:t>. Dispositif et appareillage</a:t>
            </a:r>
            <a:endParaRPr lang="fr-FR" sz="4800" dirty="0"/>
          </a:p>
        </p:txBody>
      </p:sp>
      <p:sp>
        <p:nvSpPr>
          <p:cNvPr id="10"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smtClean="0">
                <a:solidFill>
                  <a:schemeClr val="tx1"/>
                </a:solidFill>
              </a:rPr>
              <a:t>7</a:t>
            </a:r>
            <a:endParaRPr lang="fr-FR" sz="2000" dirty="0">
              <a:solidFill>
                <a:schemeClr val="tx1"/>
              </a:solidFill>
            </a:endParaRPr>
          </a:p>
        </p:txBody>
      </p:sp>
      <p:sp>
        <p:nvSpPr>
          <p:cNvPr id="12" name="ZoneTexte 11"/>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1"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pic>
        <p:nvPicPr>
          <p:cNvPr id="7169" name="Picture 1"/>
          <p:cNvPicPr>
            <a:picLocks noChangeAspect="1" noChangeArrowheads="1"/>
          </p:cNvPicPr>
          <p:nvPr/>
        </p:nvPicPr>
        <p:blipFill>
          <a:blip r:embed="rId3" cstate="print"/>
          <a:srcRect/>
          <a:stretch>
            <a:fillRect/>
          </a:stretch>
        </p:blipFill>
        <p:spPr bwMode="auto">
          <a:xfrm>
            <a:off x="1259465" y="1691986"/>
            <a:ext cx="6484937" cy="3695700"/>
          </a:xfrm>
          <a:prstGeom prst="rect">
            <a:avLst/>
          </a:prstGeom>
          <a:noFill/>
          <a:ln w="9525">
            <a:noFill/>
            <a:miter lim="800000"/>
            <a:headEnd/>
            <a:tailEnd/>
          </a:ln>
        </p:spPr>
      </p:pic>
      <p:sp>
        <p:nvSpPr>
          <p:cNvPr id="14" name="ZoneTexte 13"/>
          <p:cNvSpPr txBox="1"/>
          <p:nvPr/>
        </p:nvSpPr>
        <p:spPr>
          <a:xfrm>
            <a:off x="8021782" y="1731818"/>
            <a:ext cx="3629891" cy="3139321"/>
          </a:xfrm>
          <a:prstGeom prst="rect">
            <a:avLst/>
          </a:prstGeom>
          <a:noFill/>
        </p:spPr>
        <p:txBody>
          <a:bodyPr wrap="square" rtlCol="0">
            <a:spAutoFit/>
          </a:bodyPr>
          <a:lstStyle/>
          <a:p>
            <a:pPr>
              <a:buFont typeface="Wingdings" pitchFamily="2" charset="2"/>
              <a:buChar char="Ø"/>
            </a:pPr>
            <a:r>
              <a:rPr lang="fr-FR" dirty="0" smtClean="0"/>
              <a:t>  Le banc optique est constitué de :</a:t>
            </a:r>
          </a:p>
          <a:p>
            <a:pPr>
              <a:buFont typeface="Wingdings" pitchFamily="2" charset="2"/>
              <a:buChar char="Ø"/>
            </a:pPr>
            <a:endParaRPr lang="fr-FR" dirty="0" smtClean="0"/>
          </a:p>
          <a:p>
            <a:pPr lvl="1">
              <a:buFont typeface="Arial" pitchFamily="34" charset="0"/>
              <a:buChar char="•"/>
            </a:pPr>
            <a:r>
              <a:rPr lang="fr-FR" dirty="0" smtClean="0"/>
              <a:t> Préparateur d’échantillon</a:t>
            </a:r>
          </a:p>
          <a:p>
            <a:pPr lvl="1">
              <a:buFont typeface="Arial" pitchFamily="34" charset="0"/>
              <a:buChar char="•"/>
            </a:pPr>
            <a:endParaRPr lang="fr-FR" dirty="0" smtClean="0"/>
          </a:p>
          <a:p>
            <a:pPr lvl="1">
              <a:buFont typeface="Arial" pitchFamily="34" charset="0"/>
              <a:buChar char="•"/>
            </a:pPr>
            <a:r>
              <a:rPr lang="fr-FR" dirty="0" smtClean="0"/>
              <a:t> Lentilles </a:t>
            </a:r>
          </a:p>
          <a:p>
            <a:pPr lvl="1">
              <a:buFont typeface="Arial" pitchFamily="34" charset="0"/>
              <a:buChar char="•"/>
            </a:pPr>
            <a:endParaRPr lang="fr-FR" dirty="0" smtClean="0"/>
          </a:p>
          <a:p>
            <a:pPr lvl="1">
              <a:buFont typeface="Arial" pitchFamily="34" charset="0"/>
              <a:buChar char="•"/>
            </a:pPr>
            <a:r>
              <a:rPr lang="fr-FR" dirty="0" smtClean="0"/>
              <a:t> </a:t>
            </a:r>
            <a:r>
              <a:rPr lang="fr-FR" dirty="0" smtClean="0"/>
              <a:t>Lames parallèles pour suspension des particules</a:t>
            </a:r>
          </a:p>
          <a:p>
            <a:pPr lvl="1">
              <a:buFont typeface="Arial" pitchFamily="34" charset="0"/>
              <a:buChar char="•"/>
            </a:pPr>
            <a:endParaRPr lang="fr-FR" dirty="0" smtClean="0"/>
          </a:p>
          <a:p>
            <a:pPr lvl="1">
              <a:buFont typeface="Arial" pitchFamily="34" charset="0"/>
              <a:buChar char="•"/>
            </a:pPr>
            <a:r>
              <a:rPr lang="fr-FR" dirty="0" smtClean="0"/>
              <a:t>Détecteur (cellule de mesure)</a:t>
            </a:r>
          </a:p>
          <a:p>
            <a:pPr lvl="1"/>
            <a:endParaRPr lang="fr-FR" dirty="0"/>
          </a:p>
        </p:txBody>
      </p:sp>
    </p:spTree>
    <p:extLst>
      <p:ext uri="{BB962C8B-B14F-4D97-AF65-F5344CB8AC3E}">
        <p14:creationId xmlns="" xmlns:p14="http://schemas.microsoft.com/office/powerpoint/2010/main" val="394326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print"/>
          <a:stretch>
            <a:fillRect/>
          </a:stretch>
        </p:blipFill>
        <p:spPr>
          <a:xfrm>
            <a:off x="-1057" y="0"/>
            <a:ext cx="12193057" cy="6852498"/>
          </a:xfrm>
          <a:prstGeom prst="rect">
            <a:avLst/>
          </a:prstGeom>
        </p:spPr>
      </p:pic>
      <p:sp>
        <p:nvSpPr>
          <p:cNvPr id="7" name="ZoneTexte 6"/>
          <p:cNvSpPr txBox="1"/>
          <p:nvPr/>
        </p:nvSpPr>
        <p:spPr>
          <a:xfrm>
            <a:off x="-1057" y="777650"/>
            <a:ext cx="12192000" cy="830997"/>
          </a:xfrm>
          <a:prstGeom prst="rect">
            <a:avLst/>
          </a:prstGeom>
          <a:noFill/>
        </p:spPr>
        <p:txBody>
          <a:bodyPr wrap="square" rtlCol="0">
            <a:spAutoFit/>
          </a:bodyPr>
          <a:lstStyle/>
          <a:p>
            <a:r>
              <a:rPr lang="fr-FR" sz="4800" dirty="0" smtClean="0"/>
              <a:t>	Théorie</a:t>
            </a:r>
            <a:endParaRPr lang="fr-FR" sz="4800" dirty="0"/>
          </a:p>
        </p:txBody>
      </p:sp>
      <p:sp>
        <p:nvSpPr>
          <p:cNvPr id="10"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8</a:t>
            </a:r>
          </a:p>
        </p:txBody>
      </p:sp>
      <p:sp>
        <p:nvSpPr>
          <p:cNvPr id="6" name="ZoneTexte 5"/>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8"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ZoneTexte 10"/>
          <p:cNvSpPr txBox="1"/>
          <p:nvPr/>
        </p:nvSpPr>
        <p:spPr>
          <a:xfrm>
            <a:off x="1117600" y="1625600"/>
            <a:ext cx="6426200" cy="923330"/>
          </a:xfrm>
          <a:prstGeom prst="rect">
            <a:avLst/>
          </a:prstGeom>
          <a:noFill/>
        </p:spPr>
        <p:txBody>
          <a:bodyPr wrap="square" rtlCol="0">
            <a:spAutoFit/>
          </a:bodyPr>
          <a:lstStyle/>
          <a:p>
            <a:r>
              <a:rPr lang="fr-FR" dirty="0" smtClean="0"/>
              <a:t>• Deux </a:t>
            </a:r>
            <a:r>
              <a:rPr lang="fr-FR" dirty="0" smtClean="0"/>
              <a:t>théories sont utilisées selon la taille de la particule: </a:t>
            </a:r>
          </a:p>
          <a:p>
            <a:r>
              <a:rPr lang="fr-FR" b="1" dirty="0" smtClean="0"/>
              <a:t>Ø: Diamètre particule </a:t>
            </a:r>
          </a:p>
          <a:p>
            <a:r>
              <a:rPr lang="fr-FR" b="1" dirty="0" smtClean="0"/>
              <a:t> </a:t>
            </a:r>
            <a:r>
              <a:rPr lang="el-GR" b="1" dirty="0" smtClean="0"/>
              <a:t>λ</a:t>
            </a:r>
            <a:r>
              <a:rPr lang="fr-FR" b="1" dirty="0" smtClean="0"/>
              <a:t>: </a:t>
            </a:r>
            <a:r>
              <a:rPr lang="fr-FR" b="1" dirty="0" smtClean="0"/>
              <a:t>Longueur d’onde </a:t>
            </a:r>
            <a:endParaRPr lang="fr-FR" b="1" dirty="0"/>
          </a:p>
        </p:txBody>
      </p:sp>
      <p:pic>
        <p:nvPicPr>
          <p:cNvPr id="6146" name="Picture 2"/>
          <p:cNvPicPr>
            <a:picLocks noChangeAspect="1" noChangeArrowheads="1"/>
          </p:cNvPicPr>
          <p:nvPr/>
        </p:nvPicPr>
        <p:blipFill>
          <a:blip r:embed="rId3" cstate="print"/>
          <a:srcRect/>
          <a:stretch>
            <a:fillRect/>
          </a:stretch>
        </p:blipFill>
        <p:spPr bwMode="auto">
          <a:xfrm>
            <a:off x="1157287" y="1957387"/>
            <a:ext cx="9429751" cy="4343400"/>
          </a:xfrm>
          <a:prstGeom prst="rect">
            <a:avLst/>
          </a:prstGeom>
          <a:noFill/>
          <a:ln w="9525">
            <a:noFill/>
            <a:miter lim="800000"/>
            <a:headEnd/>
            <a:tailEnd/>
          </a:ln>
        </p:spPr>
      </p:pic>
    </p:spTree>
    <p:extLst>
      <p:ext uri="{BB962C8B-B14F-4D97-AF65-F5344CB8AC3E}">
        <p14:creationId xmlns="" xmlns:p14="http://schemas.microsoft.com/office/powerpoint/2010/main" val="16398286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stretch>
            <a:fillRect/>
          </a:stretch>
        </p:blipFill>
        <p:spPr>
          <a:xfrm>
            <a:off x="-1058" y="0"/>
            <a:ext cx="12193057" cy="6852498"/>
          </a:xfrm>
          <a:prstGeom prst="rect">
            <a:avLst/>
          </a:prstGeom>
        </p:spPr>
      </p:pic>
      <p:sp>
        <p:nvSpPr>
          <p:cNvPr id="5" name="Espace réservé du numéro de diapositive 7"/>
          <p:cNvSpPr txBox="1">
            <a:spLocks/>
          </p:cNvSpPr>
          <p:nvPr/>
        </p:nvSpPr>
        <p:spPr>
          <a:xfrm>
            <a:off x="11843520" y="6487373"/>
            <a:ext cx="348479"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000" dirty="0">
                <a:solidFill>
                  <a:schemeClr val="tx1"/>
                </a:solidFill>
              </a:rPr>
              <a:t>9</a:t>
            </a:r>
          </a:p>
        </p:txBody>
      </p:sp>
      <p:sp>
        <p:nvSpPr>
          <p:cNvPr id="8" name="ZoneTexte 7"/>
          <p:cNvSpPr txBox="1"/>
          <p:nvPr/>
        </p:nvSpPr>
        <p:spPr>
          <a:xfrm>
            <a:off x="-1057" y="777650"/>
            <a:ext cx="11541893" cy="830997"/>
          </a:xfrm>
          <a:prstGeom prst="rect">
            <a:avLst/>
          </a:prstGeom>
          <a:noFill/>
        </p:spPr>
        <p:txBody>
          <a:bodyPr wrap="square" rtlCol="0">
            <a:spAutoFit/>
          </a:bodyPr>
          <a:lstStyle/>
          <a:p>
            <a:r>
              <a:rPr lang="fr-FR" sz="4800" dirty="0" smtClean="0"/>
              <a:t>		</a:t>
            </a:r>
            <a:r>
              <a:rPr lang="fr-FR" sz="4800" dirty="0" smtClean="0"/>
              <a:t>4. Théorie de Fraunhofer </a:t>
            </a:r>
            <a:r>
              <a:rPr lang="fr-FR" sz="4800" dirty="0" smtClean="0"/>
              <a:t>ø&gt;</a:t>
            </a:r>
            <a:r>
              <a:rPr lang="el-GR" sz="4800" dirty="0" smtClean="0"/>
              <a:t>λ</a:t>
            </a:r>
            <a:endParaRPr lang="fr-FR" sz="4800" dirty="0"/>
          </a:p>
        </p:txBody>
      </p:sp>
      <p:sp>
        <p:nvSpPr>
          <p:cNvPr id="10" name="ZoneTexte 9"/>
          <p:cNvSpPr txBox="1"/>
          <p:nvPr/>
        </p:nvSpPr>
        <p:spPr>
          <a:xfrm>
            <a:off x="7398331" y="6277781"/>
            <a:ext cx="4405742" cy="400110"/>
          </a:xfrm>
          <a:prstGeom prst="rect">
            <a:avLst/>
          </a:prstGeom>
          <a:noFill/>
          <a:ln w="12700">
            <a:noFill/>
          </a:ln>
        </p:spPr>
        <p:txBody>
          <a:bodyPr wrap="square" rtlCol="0">
            <a:spAutoFit/>
          </a:bodyPr>
          <a:lstStyle/>
          <a:p>
            <a:pPr algn="ctr"/>
            <a:r>
              <a:rPr lang="fr-FR" sz="2000" b="1" dirty="0" smtClean="0">
                <a:solidFill>
                  <a:srgbClr val="10069F"/>
                </a:solidFill>
              </a:rPr>
              <a:t>Antoine </a:t>
            </a:r>
            <a:r>
              <a:rPr lang="fr-FR" sz="2000" b="1" dirty="0" err="1" smtClean="0">
                <a:solidFill>
                  <a:srgbClr val="10069F"/>
                </a:solidFill>
              </a:rPr>
              <a:t>Aubret</a:t>
            </a:r>
            <a:r>
              <a:rPr lang="fr-FR" sz="2000" b="1" dirty="0" smtClean="0">
                <a:solidFill>
                  <a:srgbClr val="10069F"/>
                </a:solidFill>
              </a:rPr>
              <a:t> – Mickael Gipon </a:t>
            </a:r>
            <a:endParaRPr lang="fr-FR" sz="600" b="1" dirty="0" smtClean="0">
              <a:solidFill>
                <a:srgbClr val="10069F"/>
              </a:solidFill>
            </a:endParaRPr>
          </a:p>
        </p:txBody>
      </p:sp>
      <p:sp>
        <p:nvSpPr>
          <p:cNvPr id="18" name="Sous-titre 2"/>
          <p:cNvSpPr txBox="1">
            <a:spLocks/>
          </p:cNvSpPr>
          <p:nvPr/>
        </p:nvSpPr>
        <p:spPr>
          <a:xfrm rot="16200000">
            <a:off x="-2230509" y="3200474"/>
            <a:ext cx="5735639" cy="831275"/>
          </a:xfrm>
          <a:prstGeom prst="rect">
            <a:avLst/>
          </a:prstGeom>
          <a:solidFill>
            <a:schemeClr val="bg1"/>
          </a:solidFill>
        </p:spPr>
        <p:txBody>
          <a:bodyPr vert="horz" lIns="91440" tIns="45720" rIns="91440" bIns="45720" rtlCol="0">
            <a:normAutofit/>
          </a:bodyPr>
          <a:lstStyle/>
          <a:p>
            <a:pPr marL="228600" marR="0" lvl="0" indent="-228600" algn="ctr" defTabSz="914400" rtl="0" eaLnBrk="1" fontAlgn="auto" latinLnBrk="0" hangingPunct="1">
              <a:lnSpc>
                <a:spcPct val="90000"/>
              </a:lnSpc>
              <a:spcBef>
                <a:spcPts val="1000"/>
              </a:spcBef>
              <a:spcAft>
                <a:spcPts val="0"/>
              </a:spcAft>
              <a:buClrTx/>
              <a:buSzTx/>
              <a:tabLst/>
              <a:defRPr/>
            </a:pPr>
            <a:r>
              <a:rPr kumimoji="0" lang="fr-FR" sz="3200" b="1" i="0" u="none" strike="noStrike" kern="1200" cap="none" spc="0" normalizeH="0" baseline="0" noProof="0" dirty="0" smtClean="0">
                <a:ln>
                  <a:noFill/>
                </a:ln>
                <a:solidFill>
                  <a:schemeClr val="bg1">
                    <a:lumMod val="65000"/>
                  </a:schemeClr>
                </a:solidFill>
                <a:effectLst/>
                <a:uLnTx/>
                <a:uFillTx/>
                <a:latin typeface="+mn-lt"/>
                <a:ea typeface="+mn-ea"/>
                <a:cs typeface="+mn-cs"/>
              </a:rPr>
              <a:t>LA DIFFUSION DE LA LUMIERE</a:t>
            </a:r>
            <a:endParaRPr kumimoji="0" lang="fr-FR" sz="32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9" name="ZoneTexte 18"/>
          <p:cNvSpPr txBox="1"/>
          <p:nvPr/>
        </p:nvSpPr>
        <p:spPr>
          <a:xfrm>
            <a:off x="1271588" y="1757363"/>
            <a:ext cx="10272712" cy="3693319"/>
          </a:xfrm>
          <a:prstGeom prst="rect">
            <a:avLst/>
          </a:prstGeom>
          <a:noFill/>
        </p:spPr>
        <p:txBody>
          <a:bodyPr wrap="square" rtlCol="0">
            <a:spAutoFit/>
          </a:bodyPr>
          <a:lstStyle/>
          <a:p>
            <a:r>
              <a:rPr lang="fr-FR" dirty="0" smtClean="0"/>
              <a:t>•</a:t>
            </a:r>
            <a:r>
              <a:rPr lang="fr-FR" dirty="0" smtClean="0"/>
              <a:t>Pour l'application de cette théorie, les hypothèses suivantes sont nécessaires </a:t>
            </a:r>
            <a:r>
              <a:rPr lang="fr-FR" dirty="0" smtClean="0"/>
              <a:t>:</a:t>
            </a:r>
          </a:p>
          <a:p>
            <a:r>
              <a:rPr lang="fr-FR" dirty="0" smtClean="0"/>
              <a:t> </a:t>
            </a:r>
            <a:endParaRPr lang="fr-FR" dirty="0" smtClean="0"/>
          </a:p>
          <a:p>
            <a:r>
              <a:rPr lang="fr-FR" dirty="0" smtClean="0"/>
              <a:t>	</a:t>
            </a:r>
            <a:r>
              <a:rPr lang="fr-FR" dirty="0" smtClean="0"/>
              <a:t>▪</a:t>
            </a:r>
            <a:r>
              <a:rPr lang="fr-FR" dirty="0" smtClean="0"/>
              <a:t>particules sphériques, non poreuses et opaques </a:t>
            </a:r>
          </a:p>
          <a:p>
            <a:r>
              <a:rPr lang="fr-FR" dirty="0" smtClean="0"/>
              <a:t>	▪</a:t>
            </a:r>
            <a:r>
              <a:rPr lang="fr-FR" dirty="0" smtClean="0"/>
              <a:t>diamètre des particules supérieur à la longueur d'onde </a:t>
            </a:r>
          </a:p>
          <a:p>
            <a:r>
              <a:rPr lang="fr-FR" dirty="0" smtClean="0"/>
              <a:t>	▪</a:t>
            </a:r>
            <a:r>
              <a:rPr lang="fr-FR" dirty="0" smtClean="0"/>
              <a:t>particules suffisamment éloignées les unes des autres </a:t>
            </a:r>
          </a:p>
          <a:p>
            <a:r>
              <a:rPr lang="fr-FR" dirty="0" smtClean="0"/>
              <a:t>	▪</a:t>
            </a:r>
            <a:r>
              <a:rPr lang="fr-FR" dirty="0" smtClean="0"/>
              <a:t>mouvement aléatoire </a:t>
            </a:r>
          </a:p>
          <a:p>
            <a:pPr lvl="1"/>
            <a:r>
              <a:rPr lang="fr-FR" dirty="0" smtClean="0"/>
              <a:t>	▪</a:t>
            </a:r>
            <a:r>
              <a:rPr lang="fr-FR" dirty="0" smtClean="0"/>
              <a:t>toutes les particules diffractent la lumière avec la même efficacité quelle que soit leur taille </a:t>
            </a:r>
          </a:p>
          <a:p>
            <a:r>
              <a:rPr lang="fr-FR" dirty="0" smtClean="0"/>
              <a:t>	▪</a:t>
            </a:r>
            <a:r>
              <a:rPr lang="fr-FR" dirty="0" smtClean="0"/>
              <a:t>Lorsqu'une particule est éclairée par un faisceau de lumière cohérente et monochromatique, il </a:t>
            </a:r>
            <a:r>
              <a:rPr lang="fr-FR" dirty="0" smtClean="0"/>
              <a:t>	apparaît </a:t>
            </a:r>
            <a:r>
              <a:rPr lang="fr-FR" dirty="0" smtClean="0"/>
              <a:t>un motif de diffraction sous forme de franges concentriques alternativement claires et </a:t>
            </a:r>
            <a:r>
              <a:rPr lang="fr-FR" dirty="0" smtClean="0"/>
              <a:t>	sombres</a:t>
            </a:r>
            <a:r>
              <a:rPr lang="fr-FR" dirty="0" smtClean="0"/>
              <a:t>. Selon la théorie de Fraunhofer, l'intensité du rayonnement diffracté est une fonction du </a:t>
            </a:r>
            <a:r>
              <a:rPr lang="fr-FR" dirty="0" smtClean="0"/>
              <a:t>	rayon </a:t>
            </a:r>
            <a:r>
              <a:rPr lang="fr-FR" dirty="0" smtClean="0"/>
              <a:t>des particules. L'angle de diffraction, défini par le premier point d'annulation, est d'autant </a:t>
            </a:r>
            <a:r>
              <a:rPr lang="fr-FR" dirty="0" smtClean="0"/>
              <a:t>	plus </a:t>
            </a:r>
            <a:r>
              <a:rPr lang="fr-FR" dirty="0" smtClean="0"/>
              <a:t>grand que les particules sont petites </a:t>
            </a:r>
          </a:p>
          <a:p>
            <a:endParaRPr lang="fr-FR" dirty="0"/>
          </a:p>
        </p:txBody>
      </p:sp>
    </p:spTree>
    <p:extLst>
      <p:ext uri="{BB962C8B-B14F-4D97-AF65-F5344CB8AC3E}">
        <p14:creationId xmlns="" xmlns:p14="http://schemas.microsoft.com/office/powerpoint/2010/main" val="1304896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TotalTime>
  <Words>767</Words>
  <Application>Microsoft Office PowerPoint</Application>
  <PresentationFormat>Personnalisé</PresentationFormat>
  <Paragraphs>139</Paragraphs>
  <Slides>16</Slides>
  <Notes>5</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La diffusion de la lumière  Granulométrie laser</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biodégradation</dc:title>
  <dc:creator>Antoine</dc:creator>
  <cp:lastModifiedBy>Mickaël</cp:lastModifiedBy>
  <cp:revision>49</cp:revision>
  <dcterms:created xsi:type="dcterms:W3CDTF">2015-12-07T19:50:37Z</dcterms:created>
  <dcterms:modified xsi:type="dcterms:W3CDTF">2016-01-19T23:23:32Z</dcterms:modified>
</cp:coreProperties>
</file>