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7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69F"/>
    <a:srgbClr val="939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57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5BCB9-4BF7-4C53-8595-F156989505FD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B4F3217E-8A6F-44A3-BDED-571C8790CC62}">
      <dgm:prSet phldrT="[Texte]"/>
      <dgm:spPr/>
      <dgm:t>
        <a:bodyPr/>
        <a:lstStyle/>
        <a:p>
          <a:r>
            <a:rPr lang="fr-FR" dirty="0" smtClean="0"/>
            <a:t>Produit final (bouteilles, films , sachets,…)</a:t>
          </a:r>
          <a:endParaRPr lang="fr-FR" dirty="0"/>
        </a:p>
      </dgm:t>
    </dgm:pt>
    <dgm:pt modelId="{59812999-BB53-4D72-A2FA-6135F935A0B7}" type="parTrans" cxnId="{D8AAD902-3C0B-4425-8689-3E5E8F2768DB}">
      <dgm:prSet/>
      <dgm:spPr/>
      <dgm:t>
        <a:bodyPr/>
        <a:lstStyle/>
        <a:p>
          <a:endParaRPr lang="fr-FR"/>
        </a:p>
      </dgm:t>
    </dgm:pt>
    <dgm:pt modelId="{1C29E440-CA22-4790-8B58-5229E37BC7F8}" type="sibTrans" cxnId="{D8AAD902-3C0B-4425-8689-3E5E8F2768DB}">
      <dgm:prSet/>
      <dgm:spPr/>
      <dgm:t>
        <a:bodyPr/>
        <a:lstStyle/>
        <a:p>
          <a:endParaRPr lang="fr-FR" dirty="0"/>
        </a:p>
      </dgm:t>
    </dgm:pt>
    <dgm:pt modelId="{342A6090-9C76-4448-ABA3-A2894C78A51A}">
      <dgm:prSet phldrT="[Texte]"/>
      <dgm:spPr/>
      <dgm:t>
        <a:bodyPr/>
        <a:lstStyle/>
        <a:p>
          <a:r>
            <a:rPr lang="fr-FR" dirty="0" smtClean="0"/>
            <a:t>Compost</a:t>
          </a:r>
          <a:endParaRPr lang="fr-FR" dirty="0"/>
        </a:p>
      </dgm:t>
    </dgm:pt>
    <dgm:pt modelId="{36EBB67D-20CE-45B1-8BE6-63EF8CF547D4}" type="parTrans" cxnId="{2D85FFA7-1BE2-4268-8B3D-3EA4EA8DADAE}">
      <dgm:prSet/>
      <dgm:spPr/>
      <dgm:t>
        <a:bodyPr/>
        <a:lstStyle/>
        <a:p>
          <a:endParaRPr lang="fr-FR"/>
        </a:p>
      </dgm:t>
    </dgm:pt>
    <dgm:pt modelId="{2FFAA275-5CB9-4238-B0F1-49F9C7A22BED}" type="sibTrans" cxnId="{2D85FFA7-1BE2-4268-8B3D-3EA4EA8DADAE}">
      <dgm:prSet/>
      <dgm:spPr/>
      <dgm:t>
        <a:bodyPr/>
        <a:lstStyle/>
        <a:p>
          <a:endParaRPr lang="fr-FR" dirty="0"/>
        </a:p>
      </dgm:t>
    </dgm:pt>
    <dgm:pt modelId="{91E25EDD-EC46-4561-B05E-F27BC5C14445}">
      <dgm:prSet phldrT="[Texte]"/>
      <dgm:spPr/>
      <dgm:t>
        <a:bodyPr/>
        <a:lstStyle/>
        <a:p>
          <a:r>
            <a:rPr lang="fr-FR" dirty="0" smtClean="0"/>
            <a:t>CO2, H2O, Biomasse (CH4)</a:t>
          </a:r>
          <a:endParaRPr lang="fr-FR" dirty="0"/>
        </a:p>
      </dgm:t>
    </dgm:pt>
    <dgm:pt modelId="{2D98C42D-28C2-4F41-B0F2-B66B1200544A}" type="parTrans" cxnId="{B2580827-D51E-43F6-9EF6-38A7CF4582A7}">
      <dgm:prSet/>
      <dgm:spPr/>
      <dgm:t>
        <a:bodyPr/>
        <a:lstStyle/>
        <a:p>
          <a:endParaRPr lang="fr-FR"/>
        </a:p>
      </dgm:t>
    </dgm:pt>
    <dgm:pt modelId="{3587BF71-EEBA-48AF-A8C6-4FAD3C6C6225}" type="sibTrans" cxnId="{B2580827-D51E-43F6-9EF6-38A7CF4582A7}">
      <dgm:prSet/>
      <dgm:spPr/>
      <dgm:t>
        <a:bodyPr/>
        <a:lstStyle/>
        <a:p>
          <a:endParaRPr lang="fr-FR" dirty="0"/>
        </a:p>
      </dgm:t>
    </dgm:pt>
    <dgm:pt modelId="{37D1F3D7-6AD9-4087-8117-C322AB8A6A55}">
      <dgm:prSet phldrT="[Texte]"/>
      <dgm:spPr/>
      <dgm:t>
        <a:bodyPr/>
        <a:lstStyle/>
        <a:p>
          <a:r>
            <a:rPr lang="fr-FR" dirty="0" smtClean="0"/>
            <a:t>Matières renouvelables (Céréales, betteraves)</a:t>
          </a:r>
          <a:endParaRPr lang="fr-FR" dirty="0"/>
        </a:p>
      </dgm:t>
    </dgm:pt>
    <dgm:pt modelId="{2B16D997-7282-469B-BA49-314D50B38FB5}" type="parTrans" cxnId="{12619B60-786F-4E8C-AFDD-15D7AF8B8784}">
      <dgm:prSet/>
      <dgm:spPr/>
      <dgm:t>
        <a:bodyPr/>
        <a:lstStyle/>
        <a:p>
          <a:endParaRPr lang="fr-FR"/>
        </a:p>
      </dgm:t>
    </dgm:pt>
    <dgm:pt modelId="{6B996BBF-8EC0-43C2-885A-F8B2D4AFAAA3}" type="sibTrans" cxnId="{12619B60-786F-4E8C-AFDD-15D7AF8B8784}">
      <dgm:prSet/>
      <dgm:spPr/>
      <dgm:t>
        <a:bodyPr/>
        <a:lstStyle/>
        <a:p>
          <a:endParaRPr lang="fr-FR" dirty="0"/>
        </a:p>
      </dgm:t>
    </dgm:pt>
    <dgm:pt modelId="{8E173E95-C83A-4605-99F9-D32F6B8451EF}">
      <dgm:prSet phldrT="[Texte]"/>
      <dgm:spPr/>
      <dgm:t>
        <a:bodyPr/>
        <a:lstStyle/>
        <a:p>
          <a:r>
            <a:rPr lang="fr-FR" dirty="0" smtClean="0"/>
            <a:t>Amidon, sucre, cellulose</a:t>
          </a:r>
        </a:p>
      </dgm:t>
    </dgm:pt>
    <dgm:pt modelId="{A9677B4D-33B8-4744-B1CA-735DD18FAD73}" type="parTrans" cxnId="{922741B2-8135-4E2A-BC86-344D497AA054}">
      <dgm:prSet/>
      <dgm:spPr/>
      <dgm:t>
        <a:bodyPr/>
        <a:lstStyle/>
        <a:p>
          <a:endParaRPr lang="fr-FR"/>
        </a:p>
      </dgm:t>
    </dgm:pt>
    <dgm:pt modelId="{A9D9FF4F-C638-4EF8-ADEA-D1A6DF03CFD1}" type="sibTrans" cxnId="{922741B2-8135-4E2A-BC86-344D497AA054}">
      <dgm:prSet/>
      <dgm:spPr/>
      <dgm:t>
        <a:bodyPr/>
        <a:lstStyle/>
        <a:p>
          <a:endParaRPr lang="fr-FR" dirty="0"/>
        </a:p>
      </dgm:t>
    </dgm:pt>
    <dgm:pt modelId="{2B8A53CC-3676-4192-826A-F429D16438BB}">
      <dgm:prSet phldrT="[Texte]"/>
      <dgm:spPr/>
      <dgm:t>
        <a:bodyPr/>
        <a:lstStyle/>
        <a:p>
          <a:r>
            <a:rPr lang="fr-FR" dirty="0" smtClean="0"/>
            <a:t>Intermédiaire chimique</a:t>
          </a:r>
        </a:p>
      </dgm:t>
    </dgm:pt>
    <dgm:pt modelId="{25B84933-D8F4-49CA-925E-004AF6FF1E2C}" type="parTrans" cxnId="{7DDE79FB-F1CF-49BD-B88A-ADE17919261C}">
      <dgm:prSet/>
      <dgm:spPr/>
      <dgm:t>
        <a:bodyPr/>
        <a:lstStyle/>
        <a:p>
          <a:endParaRPr lang="fr-FR"/>
        </a:p>
      </dgm:t>
    </dgm:pt>
    <dgm:pt modelId="{FB73DBDD-A46D-4C80-823C-2BE8803B2DCB}" type="sibTrans" cxnId="{7DDE79FB-F1CF-49BD-B88A-ADE17919261C}">
      <dgm:prSet/>
      <dgm:spPr/>
      <dgm:t>
        <a:bodyPr/>
        <a:lstStyle/>
        <a:p>
          <a:endParaRPr lang="fr-FR"/>
        </a:p>
      </dgm:t>
    </dgm:pt>
    <dgm:pt modelId="{4D01D42D-02A7-4CC5-9FBE-35401531ED79}" type="pres">
      <dgm:prSet presAssocID="{F695BCB9-4BF7-4C53-8595-F156989505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72AAF08-9322-4AC3-8513-65911FF09A83}" type="pres">
      <dgm:prSet presAssocID="{B4F3217E-8A6F-44A3-BDED-571C8790CC6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5068AC-EB1D-47EC-8915-2DCB38628915}" type="pres">
      <dgm:prSet presAssocID="{B4F3217E-8A6F-44A3-BDED-571C8790CC62}" presName="spNode" presStyleCnt="0"/>
      <dgm:spPr/>
    </dgm:pt>
    <dgm:pt modelId="{5424E123-F547-4A9D-B9DB-B83925351C18}" type="pres">
      <dgm:prSet presAssocID="{1C29E440-CA22-4790-8B58-5229E37BC7F8}" presName="sibTrans" presStyleLbl="sibTrans1D1" presStyleIdx="0" presStyleCnt="6"/>
      <dgm:spPr/>
      <dgm:t>
        <a:bodyPr/>
        <a:lstStyle/>
        <a:p>
          <a:endParaRPr lang="fr-FR"/>
        </a:p>
      </dgm:t>
    </dgm:pt>
    <dgm:pt modelId="{66105FBB-C149-49BE-A7A9-E1EDB1477D13}" type="pres">
      <dgm:prSet presAssocID="{342A6090-9C76-4448-ABA3-A2894C78A51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6D4E4C-5283-4A02-A811-8FB7F2ADAE8B}" type="pres">
      <dgm:prSet presAssocID="{342A6090-9C76-4448-ABA3-A2894C78A51A}" presName="spNode" presStyleCnt="0"/>
      <dgm:spPr/>
    </dgm:pt>
    <dgm:pt modelId="{1C07ADF7-2B71-47FE-9A56-21FE8F6D1DC8}" type="pres">
      <dgm:prSet presAssocID="{2FFAA275-5CB9-4238-B0F1-49F9C7A22BED}" presName="sibTrans" presStyleLbl="sibTrans1D1" presStyleIdx="1" presStyleCnt="6"/>
      <dgm:spPr/>
      <dgm:t>
        <a:bodyPr/>
        <a:lstStyle/>
        <a:p>
          <a:endParaRPr lang="fr-FR"/>
        </a:p>
      </dgm:t>
    </dgm:pt>
    <dgm:pt modelId="{34C122AB-A693-465C-A0A7-CBF8DC94B531}" type="pres">
      <dgm:prSet presAssocID="{91E25EDD-EC46-4561-B05E-F27BC5C1444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5D6755-9E9F-4C60-BA0E-FB13DDEA1619}" type="pres">
      <dgm:prSet presAssocID="{91E25EDD-EC46-4561-B05E-F27BC5C14445}" presName="spNode" presStyleCnt="0"/>
      <dgm:spPr/>
    </dgm:pt>
    <dgm:pt modelId="{B572517C-6EB2-4B4A-8093-683F59771F5E}" type="pres">
      <dgm:prSet presAssocID="{3587BF71-EEBA-48AF-A8C6-4FAD3C6C6225}" presName="sibTrans" presStyleLbl="sibTrans1D1" presStyleIdx="2" presStyleCnt="6"/>
      <dgm:spPr/>
      <dgm:t>
        <a:bodyPr/>
        <a:lstStyle/>
        <a:p>
          <a:endParaRPr lang="fr-FR"/>
        </a:p>
      </dgm:t>
    </dgm:pt>
    <dgm:pt modelId="{F18B5C12-79E2-47AF-8307-177D9C401F75}" type="pres">
      <dgm:prSet presAssocID="{37D1F3D7-6AD9-4087-8117-C322AB8A6A5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9AFD77-5FAB-4C7F-AD5B-42D8A599659A}" type="pres">
      <dgm:prSet presAssocID="{37D1F3D7-6AD9-4087-8117-C322AB8A6A55}" presName="spNode" presStyleCnt="0"/>
      <dgm:spPr/>
    </dgm:pt>
    <dgm:pt modelId="{76EA1DC5-BD74-4801-8041-9A17C33A41C4}" type="pres">
      <dgm:prSet presAssocID="{6B996BBF-8EC0-43C2-885A-F8B2D4AFAAA3}" presName="sibTrans" presStyleLbl="sibTrans1D1" presStyleIdx="3" presStyleCnt="6"/>
      <dgm:spPr/>
      <dgm:t>
        <a:bodyPr/>
        <a:lstStyle/>
        <a:p>
          <a:endParaRPr lang="fr-FR"/>
        </a:p>
      </dgm:t>
    </dgm:pt>
    <dgm:pt modelId="{E04AE2C3-C41D-4FAC-A327-BE0F30C11654}" type="pres">
      <dgm:prSet presAssocID="{8E173E95-C83A-4605-99F9-D32F6B8451E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027CDD-9AEE-40E6-97E3-54CD8A0E3BAA}" type="pres">
      <dgm:prSet presAssocID="{8E173E95-C83A-4605-99F9-D32F6B8451EF}" presName="spNode" presStyleCnt="0"/>
      <dgm:spPr/>
    </dgm:pt>
    <dgm:pt modelId="{87C900FE-9BFB-4CB9-B1B3-08678EFC7420}" type="pres">
      <dgm:prSet presAssocID="{A9D9FF4F-C638-4EF8-ADEA-D1A6DF03CFD1}" presName="sibTrans" presStyleLbl="sibTrans1D1" presStyleIdx="4" presStyleCnt="6"/>
      <dgm:spPr/>
      <dgm:t>
        <a:bodyPr/>
        <a:lstStyle/>
        <a:p>
          <a:endParaRPr lang="fr-FR"/>
        </a:p>
      </dgm:t>
    </dgm:pt>
    <dgm:pt modelId="{6964B718-CC14-4F3B-AB6B-CB6C90BB848B}" type="pres">
      <dgm:prSet presAssocID="{2B8A53CC-3676-4192-826A-F429D16438B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762049-1041-4A73-A070-76BFAE1F5130}" type="pres">
      <dgm:prSet presAssocID="{2B8A53CC-3676-4192-826A-F429D16438BB}" presName="spNode" presStyleCnt="0"/>
      <dgm:spPr/>
    </dgm:pt>
    <dgm:pt modelId="{1F4EF7BF-E8CA-4B6C-A5E5-28B8D1A6EBA5}" type="pres">
      <dgm:prSet presAssocID="{FB73DBDD-A46D-4C80-823C-2BE8803B2DCB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12619B60-786F-4E8C-AFDD-15D7AF8B8784}" srcId="{F695BCB9-4BF7-4C53-8595-F156989505FD}" destId="{37D1F3D7-6AD9-4087-8117-C322AB8A6A55}" srcOrd="3" destOrd="0" parTransId="{2B16D997-7282-469B-BA49-314D50B38FB5}" sibTransId="{6B996BBF-8EC0-43C2-885A-F8B2D4AFAAA3}"/>
    <dgm:cxn modelId="{D62B5A8A-A1A7-4EA5-A650-9C711808C5CF}" type="presOf" srcId="{3587BF71-EEBA-48AF-A8C6-4FAD3C6C6225}" destId="{B572517C-6EB2-4B4A-8093-683F59771F5E}" srcOrd="0" destOrd="0" presId="urn:microsoft.com/office/officeart/2005/8/layout/cycle5"/>
    <dgm:cxn modelId="{D8AAD902-3C0B-4425-8689-3E5E8F2768DB}" srcId="{F695BCB9-4BF7-4C53-8595-F156989505FD}" destId="{B4F3217E-8A6F-44A3-BDED-571C8790CC62}" srcOrd="0" destOrd="0" parTransId="{59812999-BB53-4D72-A2FA-6135F935A0B7}" sibTransId="{1C29E440-CA22-4790-8B58-5229E37BC7F8}"/>
    <dgm:cxn modelId="{9FE6A68B-74DC-4E12-BB99-0CF596D76DAB}" type="presOf" srcId="{8E173E95-C83A-4605-99F9-D32F6B8451EF}" destId="{E04AE2C3-C41D-4FAC-A327-BE0F30C11654}" srcOrd="0" destOrd="0" presId="urn:microsoft.com/office/officeart/2005/8/layout/cycle5"/>
    <dgm:cxn modelId="{2D85FFA7-1BE2-4268-8B3D-3EA4EA8DADAE}" srcId="{F695BCB9-4BF7-4C53-8595-F156989505FD}" destId="{342A6090-9C76-4448-ABA3-A2894C78A51A}" srcOrd="1" destOrd="0" parTransId="{36EBB67D-20CE-45B1-8BE6-63EF8CF547D4}" sibTransId="{2FFAA275-5CB9-4238-B0F1-49F9C7A22BED}"/>
    <dgm:cxn modelId="{0347543F-3A85-4904-BDC0-68869C0322B4}" type="presOf" srcId="{2FFAA275-5CB9-4238-B0F1-49F9C7A22BED}" destId="{1C07ADF7-2B71-47FE-9A56-21FE8F6D1DC8}" srcOrd="0" destOrd="0" presId="urn:microsoft.com/office/officeart/2005/8/layout/cycle5"/>
    <dgm:cxn modelId="{A5955A77-07ED-4191-82DD-0376A1BAE1EB}" type="presOf" srcId="{FB73DBDD-A46D-4C80-823C-2BE8803B2DCB}" destId="{1F4EF7BF-E8CA-4B6C-A5E5-28B8D1A6EBA5}" srcOrd="0" destOrd="0" presId="urn:microsoft.com/office/officeart/2005/8/layout/cycle5"/>
    <dgm:cxn modelId="{7DDE79FB-F1CF-49BD-B88A-ADE17919261C}" srcId="{F695BCB9-4BF7-4C53-8595-F156989505FD}" destId="{2B8A53CC-3676-4192-826A-F429D16438BB}" srcOrd="5" destOrd="0" parTransId="{25B84933-D8F4-49CA-925E-004AF6FF1E2C}" sibTransId="{FB73DBDD-A46D-4C80-823C-2BE8803B2DCB}"/>
    <dgm:cxn modelId="{BCF7F501-4EB1-4C39-807C-58EA85F03B11}" type="presOf" srcId="{342A6090-9C76-4448-ABA3-A2894C78A51A}" destId="{66105FBB-C149-49BE-A7A9-E1EDB1477D13}" srcOrd="0" destOrd="0" presId="urn:microsoft.com/office/officeart/2005/8/layout/cycle5"/>
    <dgm:cxn modelId="{8CA9372F-D71B-4928-99C5-F300BE5571CF}" type="presOf" srcId="{F695BCB9-4BF7-4C53-8595-F156989505FD}" destId="{4D01D42D-02A7-4CC5-9FBE-35401531ED79}" srcOrd="0" destOrd="0" presId="urn:microsoft.com/office/officeart/2005/8/layout/cycle5"/>
    <dgm:cxn modelId="{B2580827-D51E-43F6-9EF6-38A7CF4582A7}" srcId="{F695BCB9-4BF7-4C53-8595-F156989505FD}" destId="{91E25EDD-EC46-4561-B05E-F27BC5C14445}" srcOrd="2" destOrd="0" parTransId="{2D98C42D-28C2-4F41-B0F2-B66B1200544A}" sibTransId="{3587BF71-EEBA-48AF-A8C6-4FAD3C6C6225}"/>
    <dgm:cxn modelId="{E94454F6-EF49-4A6C-BEB6-9E219DF4E74A}" type="presOf" srcId="{37D1F3D7-6AD9-4087-8117-C322AB8A6A55}" destId="{F18B5C12-79E2-47AF-8307-177D9C401F75}" srcOrd="0" destOrd="0" presId="urn:microsoft.com/office/officeart/2005/8/layout/cycle5"/>
    <dgm:cxn modelId="{3A9B1546-F7DB-4058-AD5F-5A648EE955A3}" type="presOf" srcId="{91E25EDD-EC46-4561-B05E-F27BC5C14445}" destId="{34C122AB-A693-465C-A0A7-CBF8DC94B531}" srcOrd="0" destOrd="0" presId="urn:microsoft.com/office/officeart/2005/8/layout/cycle5"/>
    <dgm:cxn modelId="{62B3EF5A-DBEB-49DF-8B63-9967DF510F84}" type="presOf" srcId="{1C29E440-CA22-4790-8B58-5229E37BC7F8}" destId="{5424E123-F547-4A9D-B9DB-B83925351C18}" srcOrd="0" destOrd="0" presId="urn:microsoft.com/office/officeart/2005/8/layout/cycle5"/>
    <dgm:cxn modelId="{F3FC2625-20A3-4D76-B81F-6786F978CA35}" type="presOf" srcId="{6B996BBF-8EC0-43C2-885A-F8B2D4AFAAA3}" destId="{76EA1DC5-BD74-4801-8041-9A17C33A41C4}" srcOrd="0" destOrd="0" presId="urn:microsoft.com/office/officeart/2005/8/layout/cycle5"/>
    <dgm:cxn modelId="{BA8CA734-5C1C-4244-A8C3-AAB79612BCBD}" type="presOf" srcId="{A9D9FF4F-C638-4EF8-ADEA-D1A6DF03CFD1}" destId="{87C900FE-9BFB-4CB9-B1B3-08678EFC7420}" srcOrd="0" destOrd="0" presId="urn:microsoft.com/office/officeart/2005/8/layout/cycle5"/>
    <dgm:cxn modelId="{922741B2-8135-4E2A-BC86-344D497AA054}" srcId="{F695BCB9-4BF7-4C53-8595-F156989505FD}" destId="{8E173E95-C83A-4605-99F9-D32F6B8451EF}" srcOrd="4" destOrd="0" parTransId="{A9677B4D-33B8-4744-B1CA-735DD18FAD73}" sibTransId="{A9D9FF4F-C638-4EF8-ADEA-D1A6DF03CFD1}"/>
    <dgm:cxn modelId="{460DE5F4-B855-455A-A127-46440D31DDBD}" type="presOf" srcId="{2B8A53CC-3676-4192-826A-F429D16438BB}" destId="{6964B718-CC14-4F3B-AB6B-CB6C90BB848B}" srcOrd="0" destOrd="0" presId="urn:microsoft.com/office/officeart/2005/8/layout/cycle5"/>
    <dgm:cxn modelId="{E5DBA956-30E5-4956-AFBC-769C21487321}" type="presOf" srcId="{B4F3217E-8A6F-44A3-BDED-571C8790CC62}" destId="{972AAF08-9322-4AC3-8513-65911FF09A83}" srcOrd="0" destOrd="0" presId="urn:microsoft.com/office/officeart/2005/8/layout/cycle5"/>
    <dgm:cxn modelId="{C4011763-751F-40A3-9502-B696A7D1373C}" type="presParOf" srcId="{4D01D42D-02A7-4CC5-9FBE-35401531ED79}" destId="{972AAF08-9322-4AC3-8513-65911FF09A83}" srcOrd="0" destOrd="0" presId="urn:microsoft.com/office/officeart/2005/8/layout/cycle5"/>
    <dgm:cxn modelId="{2667728A-936A-40B4-BA9F-F9D64FAAC141}" type="presParOf" srcId="{4D01D42D-02A7-4CC5-9FBE-35401531ED79}" destId="{0E5068AC-EB1D-47EC-8915-2DCB38628915}" srcOrd="1" destOrd="0" presId="urn:microsoft.com/office/officeart/2005/8/layout/cycle5"/>
    <dgm:cxn modelId="{B41239E9-0F03-4BDD-8DF4-636646B1ECA3}" type="presParOf" srcId="{4D01D42D-02A7-4CC5-9FBE-35401531ED79}" destId="{5424E123-F547-4A9D-B9DB-B83925351C18}" srcOrd="2" destOrd="0" presId="urn:microsoft.com/office/officeart/2005/8/layout/cycle5"/>
    <dgm:cxn modelId="{33ACD64A-DD1E-4FC2-9184-57A93459FB93}" type="presParOf" srcId="{4D01D42D-02A7-4CC5-9FBE-35401531ED79}" destId="{66105FBB-C149-49BE-A7A9-E1EDB1477D13}" srcOrd="3" destOrd="0" presId="urn:microsoft.com/office/officeart/2005/8/layout/cycle5"/>
    <dgm:cxn modelId="{11971E2F-8043-4E98-ADC9-84E59CA4D1FD}" type="presParOf" srcId="{4D01D42D-02A7-4CC5-9FBE-35401531ED79}" destId="{746D4E4C-5283-4A02-A811-8FB7F2ADAE8B}" srcOrd="4" destOrd="0" presId="urn:microsoft.com/office/officeart/2005/8/layout/cycle5"/>
    <dgm:cxn modelId="{4E1F0979-AB1A-4791-B22A-D2364604E6DA}" type="presParOf" srcId="{4D01D42D-02A7-4CC5-9FBE-35401531ED79}" destId="{1C07ADF7-2B71-47FE-9A56-21FE8F6D1DC8}" srcOrd="5" destOrd="0" presId="urn:microsoft.com/office/officeart/2005/8/layout/cycle5"/>
    <dgm:cxn modelId="{584DEEF1-7EDC-491B-9E87-D1EEB6C5A20F}" type="presParOf" srcId="{4D01D42D-02A7-4CC5-9FBE-35401531ED79}" destId="{34C122AB-A693-465C-A0A7-CBF8DC94B531}" srcOrd="6" destOrd="0" presId="urn:microsoft.com/office/officeart/2005/8/layout/cycle5"/>
    <dgm:cxn modelId="{F36B0C8A-3F78-42FA-A884-3CC52E6802E2}" type="presParOf" srcId="{4D01D42D-02A7-4CC5-9FBE-35401531ED79}" destId="{225D6755-9E9F-4C60-BA0E-FB13DDEA1619}" srcOrd="7" destOrd="0" presId="urn:microsoft.com/office/officeart/2005/8/layout/cycle5"/>
    <dgm:cxn modelId="{D9FF09E7-2E36-49A9-92D5-BDAC1BE049BC}" type="presParOf" srcId="{4D01D42D-02A7-4CC5-9FBE-35401531ED79}" destId="{B572517C-6EB2-4B4A-8093-683F59771F5E}" srcOrd="8" destOrd="0" presId="urn:microsoft.com/office/officeart/2005/8/layout/cycle5"/>
    <dgm:cxn modelId="{E2857ADC-5350-4BDD-B57A-615697E18AD6}" type="presParOf" srcId="{4D01D42D-02A7-4CC5-9FBE-35401531ED79}" destId="{F18B5C12-79E2-47AF-8307-177D9C401F75}" srcOrd="9" destOrd="0" presId="urn:microsoft.com/office/officeart/2005/8/layout/cycle5"/>
    <dgm:cxn modelId="{C685EB0B-A95C-4D20-B540-8170187A3084}" type="presParOf" srcId="{4D01D42D-02A7-4CC5-9FBE-35401531ED79}" destId="{3C9AFD77-5FAB-4C7F-AD5B-42D8A599659A}" srcOrd="10" destOrd="0" presId="urn:microsoft.com/office/officeart/2005/8/layout/cycle5"/>
    <dgm:cxn modelId="{50339566-AEAE-46E6-A8DC-DED7D29DBF27}" type="presParOf" srcId="{4D01D42D-02A7-4CC5-9FBE-35401531ED79}" destId="{76EA1DC5-BD74-4801-8041-9A17C33A41C4}" srcOrd="11" destOrd="0" presId="urn:microsoft.com/office/officeart/2005/8/layout/cycle5"/>
    <dgm:cxn modelId="{2D621D3C-23E7-479E-BEB9-D22489180A4C}" type="presParOf" srcId="{4D01D42D-02A7-4CC5-9FBE-35401531ED79}" destId="{E04AE2C3-C41D-4FAC-A327-BE0F30C11654}" srcOrd="12" destOrd="0" presId="urn:microsoft.com/office/officeart/2005/8/layout/cycle5"/>
    <dgm:cxn modelId="{9B151C25-73E9-41B6-A8AC-7B73D4038E53}" type="presParOf" srcId="{4D01D42D-02A7-4CC5-9FBE-35401531ED79}" destId="{62027CDD-9AEE-40E6-97E3-54CD8A0E3BAA}" srcOrd="13" destOrd="0" presId="urn:microsoft.com/office/officeart/2005/8/layout/cycle5"/>
    <dgm:cxn modelId="{4BD1BE9A-D4AE-48D5-A7CE-63AA5858BE39}" type="presParOf" srcId="{4D01D42D-02A7-4CC5-9FBE-35401531ED79}" destId="{87C900FE-9BFB-4CB9-B1B3-08678EFC7420}" srcOrd="14" destOrd="0" presId="urn:microsoft.com/office/officeart/2005/8/layout/cycle5"/>
    <dgm:cxn modelId="{678BF486-7979-4FD5-A5A5-8219FCF36E30}" type="presParOf" srcId="{4D01D42D-02A7-4CC5-9FBE-35401531ED79}" destId="{6964B718-CC14-4F3B-AB6B-CB6C90BB848B}" srcOrd="15" destOrd="0" presId="urn:microsoft.com/office/officeart/2005/8/layout/cycle5"/>
    <dgm:cxn modelId="{8BB1D0AC-0211-4D31-ABD7-0BE8980737F6}" type="presParOf" srcId="{4D01D42D-02A7-4CC5-9FBE-35401531ED79}" destId="{39762049-1041-4A73-A070-76BFAE1F5130}" srcOrd="16" destOrd="0" presId="urn:microsoft.com/office/officeart/2005/8/layout/cycle5"/>
    <dgm:cxn modelId="{3F2E04AA-4F76-4921-80B8-411B367EFEF3}" type="presParOf" srcId="{4D01D42D-02A7-4CC5-9FBE-35401531ED79}" destId="{1F4EF7BF-E8CA-4B6C-A5E5-28B8D1A6EBA5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AAF08-9322-4AC3-8513-65911FF09A83}">
      <dsp:nvSpPr>
        <dsp:cNvPr id="0" name=""/>
        <dsp:cNvSpPr/>
      </dsp:nvSpPr>
      <dsp:spPr>
        <a:xfrm>
          <a:off x="3333580" y="1801"/>
          <a:ext cx="1248401" cy="8114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Produit final (bouteilles, films , sachets,…)</a:t>
          </a:r>
          <a:endParaRPr lang="fr-FR" sz="1100" kern="1200" dirty="0"/>
        </a:p>
      </dsp:txBody>
      <dsp:txXfrm>
        <a:off x="3373192" y="41413"/>
        <a:ext cx="1169177" cy="732237"/>
      </dsp:txXfrm>
    </dsp:sp>
    <dsp:sp modelId="{5424E123-F547-4A9D-B9DB-B83925351C18}">
      <dsp:nvSpPr>
        <dsp:cNvPr id="0" name=""/>
        <dsp:cNvSpPr/>
      </dsp:nvSpPr>
      <dsp:spPr>
        <a:xfrm>
          <a:off x="2044677" y="407532"/>
          <a:ext cx="3826207" cy="3826207"/>
        </a:xfrm>
        <a:custGeom>
          <a:avLst/>
          <a:gdLst/>
          <a:ahLst/>
          <a:cxnLst/>
          <a:rect l="0" t="0" r="0" b="0"/>
          <a:pathLst>
            <a:path>
              <a:moveTo>
                <a:pt x="2694624" y="166910"/>
              </a:moveTo>
              <a:arcTo wR="1913103" hR="1913103" stAng="17646673" swAng="924966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05FBB-C149-49BE-A7A9-E1EDB1477D13}">
      <dsp:nvSpPr>
        <dsp:cNvPr id="0" name=""/>
        <dsp:cNvSpPr/>
      </dsp:nvSpPr>
      <dsp:spPr>
        <a:xfrm>
          <a:off x="4990377" y="958353"/>
          <a:ext cx="1248401" cy="811461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Compost</a:t>
          </a:r>
          <a:endParaRPr lang="fr-FR" sz="1100" kern="1200" dirty="0"/>
        </a:p>
      </dsp:txBody>
      <dsp:txXfrm>
        <a:off x="5029989" y="997965"/>
        <a:ext cx="1169177" cy="732237"/>
      </dsp:txXfrm>
    </dsp:sp>
    <dsp:sp modelId="{1C07ADF7-2B71-47FE-9A56-21FE8F6D1DC8}">
      <dsp:nvSpPr>
        <dsp:cNvPr id="0" name=""/>
        <dsp:cNvSpPr/>
      </dsp:nvSpPr>
      <dsp:spPr>
        <a:xfrm>
          <a:off x="2044677" y="407532"/>
          <a:ext cx="3826207" cy="3826207"/>
        </a:xfrm>
        <a:custGeom>
          <a:avLst/>
          <a:gdLst/>
          <a:ahLst/>
          <a:cxnLst/>
          <a:rect l="0" t="0" r="0" b="0"/>
          <a:pathLst>
            <a:path>
              <a:moveTo>
                <a:pt x="3796356" y="1576463"/>
              </a:moveTo>
              <a:arcTo wR="1913103" hR="1913103" stAng="20991910" swAng="1216181"/>
            </a:path>
          </a:pathLst>
        </a:custGeom>
        <a:noFill/>
        <a:ln w="635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122AB-A693-465C-A0A7-CBF8DC94B531}">
      <dsp:nvSpPr>
        <dsp:cNvPr id="0" name=""/>
        <dsp:cNvSpPr/>
      </dsp:nvSpPr>
      <dsp:spPr>
        <a:xfrm>
          <a:off x="4990377" y="2871457"/>
          <a:ext cx="1248401" cy="811461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CO2, H2O, Biomasse (CH4)</a:t>
          </a:r>
          <a:endParaRPr lang="fr-FR" sz="1100" kern="1200" dirty="0"/>
        </a:p>
      </dsp:txBody>
      <dsp:txXfrm>
        <a:off x="5029989" y="2911069"/>
        <a:ext cx="1169177" cy="732237"/>
      </dsp:txXfrm>
    </dsp:sp>
    <dsp:sp modelId="{B572517C-6EB2-4B4A-8093-683F59771F5E}">
      <dsp:nvSpPr>
        <dsp:cNvPr id="0" name=""/>
        <dsp:cNvSpPr/>
      </dsp:nvSpPr>
      <dsp:spPr>
        <a:xfrm>
          <a:off x="2044677" y="407532"/>
          <a:ext cx="3826207" cy="3826207"/>
        </a:xfrm>
        <a:custGeom>
          <a:avLst/>
          <a:gdLst/>
          <a:ahLst/>
          <a:cxnLst/>
          <a:rect l="0" t="0" r="0" b="0"/>
          <a:pathLst>
            <a:path>
              <a:moveTo>
                <a:pt x="3130691" y="3388721"/>
              </a:moveTo>
              <a:arcTo wR="1913103" hR="1913103" stAng="3028360" swAng="924966"/>
            </a:path>
          </a:pathLst>
        </a:custGeom>
        <a:noFill/>
        <a:ln w="635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B5C12-79E2-47AF-8307-177D9C401F75}">
      <dsp:nvSpPr>
        <dsp:cNvPr id="0" name=""/>
        <dsp:cNvSpPr/>
      </dsp:nvSpPr>
      <dsp:spPr>
        <a:xfrm>
          <a:off x="3333580" y="3828009"/>
          <a:ext cx="1248401" cy="811461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Matières renouvelables (Céréales, betteraves)</a:t>
          </a:r>
          <a:endParaRPr lang="fr-FR" sz="1100" kern="1200" dirty="0"/>
        </a:p>
      </dsp:txBody>
      <dsp:txXfrm>
        <a:off x="3373192" y="3867621"/>
        <a:ext cx="1169177" cy="732237"/>
      </dsp:txXfrm>
    </dsp:sp>
    <dsp:sp modelId="{76EA1DC5-BD74-4801-8041-9A17C33A41C4}">
      <dsp:nvSpPr>
        <dsp:cNvPr id="0" name=""/>
        <dsp:cNvSpPr/>
      </dsp:nvSpPr>
      <dsp:spPr>
        <a:xfrm>
          <a:off x="2044677" y="407532"/>
          <a:ext cx="3826207" cy="3826207"/>
        </a:xfrm>
        <a:custGeom>
          <a:avLst/>
          <a:gdLst/>
          <a:ahLst/>
          <a:cxnLst/>
          <a:rect l="0" t="0" r="0" b="0"/>
          <a:pathLst>
            <a:path>
              <a:moveTo>
                <a:pt x="1131583" y="3659297"/>
              </a:moveTo>
              <a:arcTo wR="1913103" hR="1913103" stAng="6846673" swAng="924966"/>
            </a:path>
          </a:pathLst>
        </a:custGeom>
        <a:noFill/>
        <a:ln w="635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AE2C3-C41D-4FAC-A327-BE0F30C11654}">
      <dsp:nvSpPr>
        <dsp:cNvPr id="0" name=""/>
        <dsp:cNvSpPr/>
      </dsp:nvSpPr>
      <dsp:spPr>
        <a:xfrm>
          <a:off x="1676784" y="2871457"/>
          <a:ext cx="1248401" cy="811461"/>
        </a:xfrm>
        <a:prstGeom prst="round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Amidon, sucre, cellulose</a:t>
          </a:r>
        </a:p>
      </dsp:txBody>
      <dsp:txXfrm>
        <a:off x="1716396" y="2911069"/>
        <a:ext cx="1169177" cy="732237"/>
      </dsp:txXfrm>
    </dsp:sp>
    <dsp:sp modelId="{87C900FE-9BFB-4CB9-B1B3-08678EFC7420}">
      <dsp:nvSpPr>
        <dsp:cNvPr id="0" name=""/>
        <dsp:cNvSpPr/>
      </dsp:nvSpPr>
      <dsp:spPr>
        <a:xfrm>
          <a:off x="2044677" y="407532"/>
          <a:ext cx="3826207" cy="3826207"/>
        </a:xfrm>
        <a:custGeom>
          <a:avLst/>
          <a:gdLst/>
          <a:ahLst/>
          <a:cxnLst/>
          <a:rect l="0" t="0" r="0" b="0"/>
          <a:pathLst>
            <a:path>
              <a:moveTo>
                <a:pt x="29851" y="2249743"/>
              </a:moveTo>
              <a:arcTo wR="1913103" hR="1913103" stAng="10191910" swAng="1216181"/>
            </a:path>
          </a:pathLst>
        </a:custGeom>
        <a:noFill/>
        <a:ln w="635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4B718-CC14-4F3B-AB6B-CB6C90BB848B}">
      <dsp:nvSpPr>
        <dsp:cNvPr id="0" name=""/>
        <dsp:cNvSpPr/>
      </dsp:nvSpPr>
      <dsp:spPr>
        <a:xfrm>
          <a:off x="1676784" y="958353"/>
          <a:ext cx="1248401" cy="811461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Intermédiaire chimique</a:t>
          </a:r>
        </a:p>
      </dsp:txBody>
      <dsp:txXfrm>
        <a:off x="1716396" y="997965"/>
        <a:ext cx="1169177" cy="732237"/>
      </dsp:txXfrm>
    </dsp:sp>
    <dsp:sp modelId="{1F4EF7BF-E8CA-4B6C-A5E5-28B8D1A6EBA5}">
      <dsp:nvSpPr>
        <dsp:cNvPr id="0" name=""/>
        <dsp:cNvSpPr/>
      </dsp:nvSpPr>
      <dsp:spPr>
        <a:xfrm>
          <a:off x="2044677" y="407532"/>
          <a:ext cx="3826207" cy="3826207"/>
        </a:xfrm>
        <a:custGeom>
          <a:avLst/>
          <a:gdLst/>
          <a:ahLst/>
          <a:cxnLst/>
          <a:rect l="0" t="0" r="0" b="0"/>
          <a:pathLst>
            <a:path>
              <a:moveTo>
                <a:pt x="695516" y="437486"/>
              </a:moveTo>
              <a:arcTo wR="1913103" hR="1913103" stAng="13828360" swAng="924966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25D87-EBBE-45F6-9280-F673CD5E30AF}" type="datetimeFigureOut">
              <a:rPr lang="fr-FR" smtClean="0"/>
              <a:pPr/>
              <a:t>13/01/2016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3204E-AD81-45AF-B330-C7284304A7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2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93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65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38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17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29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5BEE-F25C-4FE5-8620-D2DD7010568C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4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E56B-E5F1-4ADA-8439-0B4CBD093491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16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D830-A8AA-4B94-B7C9-C36CDAC6DC6B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0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A84-EC23-43AB-BE80-1A532FAF5894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24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98B4-F6F8-47CB-90A0-CDE4CA3709F1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33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A8F4-8E6C-40FB-8E78-1E4ECE11C218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63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E13-89DF-44B4-B324-56169540DE54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7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76B8-F287-4CC7-BD42-513B788C5D15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20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250-26F4-4AF3-BC8C-259679B700DC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31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090F-C02C-4C32-9948-D9F40CE0CE99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4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BD66-BEF8-4039-BD4E-42D6E709C9A4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5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8476-1342-47B4-BD8F-0FB5C62F6598}" type="datetime1">
              <a:rPr lang="fr-FR" smtClean="0"/>
              <a:pPr/>
              <a:t>13/01/2016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0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nergia.org/ww/fr/pub/futurenergia/chats/bio_plastics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pe-bioplastique.e-monsite.com/pages/tpe/presentation-des-plastiques-d-origine-renouvelable.html" TargetMode="External"/><Relationship Id="rId5" Type="http://schemas.openxmlformats.org/officeDocument/2006/relationships/hyperlink" Target="http://www.analytice.com/fr_content/others/actu_print.php?id=74" TargetMode="External"/><Relationship Id="rId4" Type="http://schemas.openxmlformats.org/officeDocument/2006/relationships/hyperlink" Target="http://www.ogm.org/OGM%20et.../OGM%20et%20industrie/la-production-de-matiere-plastique%20biodegradable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Lionel.Flandin@univ-savoie.fr?subject=Probl%E8me%20sur%20le%20site%20web%20LP%20-%20Caract&#233;risation&amp;Body=Bonjour%20Monsieur,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8" y="1246477"/>
            <a:ext cx="9144000" cy="1469792"/>
          </a:xfrm>
        </p:spPr>
        <p:txBody>
          <a:bodyPr>
            <a:normAutofit/>
          </a:bodyPr>
          <a:lstStyle/>
          <a:p>
            <a:r>
              <a:rPr lang="fr-FR" sz="7200" b="1" dirty="0" smtClean="0">
                <a:solidFill>
                  <a:schemeClr val="accent6">
                    <a:lumMod val="50000"/>
                  </a:schemeClr>
                </a:solidFill>
              </a:rPr>
              <a:t>La biodégradation</a:t>
            </a:r>
            <a:endParaRPr lang="fr-FR" sz="7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LA BIODEGRADATION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19" y="2840383"/>
            <a:ext cx="2502355" cy="250235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-3" y="5750007"/>
            <a:ext cx="12192000" cy="110799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Licence professionnelle </a:t>
            </a:r>
            <a:r>
              <a:rPr lang="fr-FR" sz="2000" b="1" dirty="0" err="1" smtClean="0">
                <a:solidFill>
                  <a:srgbClr val="10069F"/>
                </a:solidFill>
              </a:rPr>
              <a:t>Polymer</a:t>
            </a:r>
            <a:r>
              <a:rPr lang="fr-FR" sz="2000" b="1" dirty="0" smtClean="0">
                <a:solidFill>
                  <a:srgbClr val="10069F"/>
                </a:solidFill>
              </a:rPr>
              <a:t> Engineering – 2015-2016</a:t>
            </a: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14" y="0"/>
            <a:ext cx="12193057" cy="685249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5. Exemples d’applications </a:t>
            </a:r>
            <a:endParaRPr lang="fr-FR" sz="4800" dirty="0"/>
          </a:p>
        </p:txBody>
      </p:sp>
      <p:sp>
        <p:nvSpPr>
          <p:cNvPr id="8" name="Espace réservé du numéro de diapositive 7"/>
          <p:cNvSpPr txBox="1">
            <a:spLocks/>
          </p:cNvSpPr>
          <p:nvPr/>
        </p:nvSpPr>
        <p:spPr>
          <a:xfrm>
            <a:off x="11710556" y="6487373"/>
            <a:ext cx="481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10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72585" y="1722286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sp>
        <p:nvSpPr>
          <p:cNvPr id="13" name="ZoneTexte 12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1320800" y="1841498"/>
          <a:ext cx="10172700" cy="407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3175"/>
                <a:gridCol w="2543175"/>
                <a:gridCol w="2543175"/>
                <a:gridCol w="2543175"/>
              </a:tblGrid>
              <a:tr h="81022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Bio polymères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Applications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Bio polymères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Applications</a:t>
                      </a:r>
                      <a:endParaRPr lang="fr-FR" b="1" dirty="0"/>
                    </a:p>
                  </a:txBody>
                  <a:tcPr/>
                </a:tc>
              </a:tr>
              <a:tr h="1346887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 base d’amidon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dirty="0" smtClean="0"/>
                        <a:t>&gt;Sac à déchets</a:t>
                      </a:r>
                    </a:p>
                    <a:p>
                      <a:r>
                        <a:rPr lang="fr-FR" dirty="0" smtClean="0"/>
                        <a:t>&gt;Sac à sapin</a:t>
                      </a:r>
                    </a:p>
                    <a:p>
                      <a:r>
                        <a:rPr lang="fr-FR" dirty="0" smtClean="0"/>
                        <a:t>&gt;Film pour emballage alimentaire</a:t>
                      </a:r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base de cellulose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&gt; Emballages divers</a:t>
                      </a:r>
                    </a:p>
                    <a:p>
                      <a:r>
                        <a:rPr lang="fr-FR" dirty="0" smtClean="0"/>
                        <a:t>&gt; Barquettes de fruits</a:t>
                      </a:r>
                      <a:r>
                        <a:rPr lang="fr-FR" baseline="0" dirty="0" smtClean="0"/>
                        <a:t> et légumes</a:t>
                      </a:r>
                      <a:endParaRPr lang="fr-FR" dirty="0"/>
                    </a:p>
                  </a:txBody>
                  <a:tcPr/>
                </a:tc>
              </a:tr>
              <a:tr h="8102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PHA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&gt; Flacon de cosmétique</a:t>
                      </a:r>
                    </a:p>
                    <a:p>
                      <a:r>
                        <a:rPr lang="fr-FR" dirty="0" smtClean="0"/>
                        <a:t>&gt; Gobelets</a:t>
                      </a:r>
                      <a:r>
                        <a:rPr lang="fr-FR" baseline="0" dirty="0" smtClean="0"/>
                        <a:t> jetables</a:t>
                      </a:r>
                      <a:endParaRPr lang="fr-FR" dirty="0"/>
                    </a:p>
                  </a:txBody>
                  <a:tcPr/>
                </a:tc>
              </a:tr>
              <a:tr h="11093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PLA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&gt; Bouteilles d’eau</a:t>
                      </a:r>
                    </a:p>
                    <a:p>
                      <a:r>
                        <a:rPr lang="fr-FR" dirty="0" smtClean="0"/>
                        <a:t>&gt; Pots</a:t>
                      </a:r>
                    </a:p>
                    <a:p>
                      <a:r>
                        <a:rPr lang="fr-FR" dirty="0" smtClean="0"/>
                        <a:t>&gt; Blisters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4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57" y="0"/>
            <a:ext cx="12193057" cy="685249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6. </a:t>
            </a:r>
            <a:r>
              <a:rPr lang="fr-FR" sz="4800" dirty="0" smtClean="0"/>
              <a:t>Interrelations</a:t>
            </a:r>
            <a:endParaRPr lang="fr-FR" sz="4800" dirty="0"/>
          </a:p>
        </p:txBody>
      </p:sp>
      <p:sp>
        <p:nvSpPr>
          <p:cNvPr id="8" name="Espace réservé du numéro de diapositive 7"/>
          <p:cNvSpPr txBox="1">
            <a:spLocks/>
          </p:cNvSpPr>
          <p:nvPr/>
        </p:nvSpPr>
        <p:spPr>
          <a:xfrm>
            <a:off x="11720946" y="6487373"/>
            <a:ext cx="4710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11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2584" y="1937787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sz="2000" dirty="0" smtClean="0"/>
              <a:t>&gt;  MEB</a:t>
            </a:r>
            <a:r>
              <a:rPr lang="fr-FR" altLang="fr-FR" sz="2000" dirty="0"/>
              <a:t>: Evolution du mécanisme de biodégradation.</a:t>
            </a:r>
          </a:p>
          <a:p>
            <a:endParaRPr lang="fr-FR" altLang="fr-FR" sz="2000" dirty="0"/>
          </a:p>
          <a:p>
            <a:pPr marL="0" indent="0">
              <a:buNone/>
            </a:pPr>
            <a:r>
              <a:rPr lang="fr-FR" altLang="fr-FR" sz="2000" dirty="0" smtClean="0"/>
              <a:t>&gt;  Chromatographie</a:t>
            </a:r>
            <a:r>
              <a:rPr lang="fr-FR" altLang="fr-FR" sz="2000" dirty="0"/>
              <a:t>: Produit de dégradation, Distribution de masse.</a:t>
            </a:r>
          </a:p>
          <a:p>
            <a:pPr marL="0" indent="0">
              <a:buNone/>
            </a:pPr>
            <a:endParaRPr lang="fr-FR" altLang="fr-FR" sz="2000" dirty="0" smtClean="0"/>
          </a:p>
          <a:p>
            <a:pPr marL="0" indent="0">
              <a:buNone/>
            </a:pPr>
            <a:r>
              <a:rPr lang="fr-FR" altLang="fr-FR" sz="2000" dirty="0" smtClean="0"/>
              <a:t>&gt;  RMN</a:t>
            </a:r>
          </a:p>
          <a:p>
            <a:endParaRPr lang="fr-FR" altLang="fr-FR" sz="2000" dirty="0"/>
          </a:p>
          <a:p>
            <a:pPr marL="0" indent="0">
              <a:buNone/>
            </a:pPr>
            <a:r>
              <a:rPr lang="fr-FR" altLang="fr-FR" sz="2000" dirty="0" smtClean="0"/>
              <a:t>&gt;  Spectrométrie </a:t>
            </a:r>
            <a:r>
              <a:rPr lang="fr-FR" altLang="fr-FR" sz="2000" dirty="0"/>
              <a:t>Infrarouge: Etude des chaînes macromoléculaires.</a:t>
            </a:r>
            <a:endParaRPr lang="en-GB" altLang="fr-FR" sz="2000" dirty="0"/>
          </a:p>
          <a:p>
            <a:pPr marL="0" indent="0" algn="just">
              <a:spcBef>
                <a:spcPts val="0"/>
              </a:spcBef>
              <a:buNone/>
            </a:pPr>
            <a:endParaRPr lang="fr-FR" sz="16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57" y="0"/>
            <a:ext cx="12193057" cy="6852498"/>
          </a:xfrm>
          <a:prstGeom prst="rect">
            <a:avLst/>
          </a:prstGeom>
        </p:spPr>
      </p:pic>
      <p:sp>
        <p:nvSpPr>
          <p:cNvPr id="7" name="Espace réservé du numéro de diapositive 7"/>
          <p:cNvSpPr txBox="1">
            <a:spLocks/>
          </p:cNvSpPr>
          <p:nvPr/>
        </p:nvSpPr>
        <p:spPr>
          <a:xfrm>
            <a:off x="11720946" y="6487373"/>
            <a:ext cx="4710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11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sz="4800" dirty="0"/>
              <a:t>7</a:t>
            </a:r>
            <a:r>
              <a:rPr lang="fr-FR" sz="4800" dirty="0" smtClean="0"/>
              <a:t>. </a:t>
            </a:r>
            <a:r>
              <a:rPr lang="fr-FR" sz="4800" dirty="0" smtClean="0"/>
              <a:t>Lexique</a:t>
            </a:r>
            <a:endParaRPr lang="fr-FR" sz="4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2584" y="1937787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sz="2000" dirty="0" smtClean="0"/>
              <a:t>&gt; </a:t>
            </a:r>
            <a:r>
              <a:rPr lang="fr-FR" altLang="fr-FR" sz="2000" dirty="0" smtClean="0"/>
              <a:t>Biodégradation : biodégradation</a:t>
            </a:r>
            <a:endParaRPr lang="fr-FR" altLang="fr-FR" sz="2000" dirty="0"/>
          </a:p>
          <a:p>
            <a:pPr marL="0" indent="0">
              <a:buNone/>
            </a:pPr>
            <a:r>
              <a:rPr lang="fr-FR" altLang="fr-FR" sz="2000" dirty="0" smtClean="0"/>
              <a:t>&gt; </a:t>
            </a:r>
            <a:r>
              <a:rPr lang="fr-FR" altLang="fr-FR" sz="2000" dirty="0"/>
              <a:t>Biodégradabilité : </a:t>
            </a:r>
            <a:r>
              <a:rPr lang="fr-FR" altLang="fr-FR" sz="2000" dirty="0" err="1"/>
              <a:t>biodegradability</a:t>
            </a:r>
            <a:endParaRPr lang="fr-FR" altLang="fr-FR" sz="2000" dirty="0"/>
          </a:p>
          <a:p>
            <a:pPr marL="0" indent="0">
              <a:buNone/>
            </a:pPr>
            <a:r>
              <a:rPr lang="fr-FR" altLang="fr-FR" sz="2000" dirty="0" smtClean="0"/>
              <a:t>&gt; </a:t>
            </a:r>
            <a:r>
              <a:rPr lang="fr-FR" altLang="fr-FR" sz="2000" dirty="0" smtClean="0"/>
              <a:t>Bioplastique : </a:t>
            </a:r>
            <a:r>
              <a:rPr lang="fr-FR" altLang="fr-FR" sz="2000" dirty="0" err="1" smtClean="0"/>
              <a:t>bioplastic</a:t>
            </a:r>
            <a:endParaRPr lang="fr-FR" altLang="fr-FR" sz="2000" dirty="0"/>
          </a:p>
          <a:p>
            <a:pPr marL="0" indent="0">
              <a:buNone/>
            </a:pPr>
            <a:r>
              <a:rPr lang="fr-FR" altLang="fr-FR" sz="2000" dirty="0" smtClean="0"/>
              <a:t>&gt; Biomasse : </a:t>
            </a:r>
            <a:r>
              <a:rPr lang="fr-FR" altLang="fr-FR" sz="2000" dirty="0" err="1" smtClean="0"/>
              <a:t>biomass</a:t>
            </a:r>
            <a:endParaRPr lang="fr-FR" altLang="fr-FR" sz="2000" dirty="0" smtClean="0"/>
          </a:p>
          <a:p>
            <a:pPr marL="0" indent="0">
              <a:buNone/>
            </a:pPr>
            <a:r>
              <a:rPr lang="fr-FR" altLang="fr-FR" sz="2000" dirty="0" smtClean="0"/>
              <a:t>&gt; Enfouissement : </a:t>
            </a:r>
            <a:r>
              <a:rPr lang="fr-FR" altLang="fr-FR" sz="2000" dirty="0" err="1" smtClean="0"/>
              <a:t>burying</a:t>
            </a:r>
            <a:endParaRPr lang="fr-FR" altLang="fr-FR" sz="2000" dirty="0"/>
          </a:p>
          <a:p>
            <a:pPr marL="0" indent="0">
              <a:buNone/>
            </a:pPr>
            <a:r>
              <a:rPr lang="fr-FR" altLang="fr-FR" sz="2000" dirty="0" smtClean="0"/>
              <a:t>&gt; </a:t>
            </a:r>
            <a:r>
              <a:rPr lang="fr-FR" altLang="fr-FR" sz="2000" dirty="0"/>
              <a:t>Amidon : </a:t>
            </a:r>
            <a:r>
              <a:rPr lang="fr-FR" altLang="fr-FR" sz="2000" dirty="0" err="1"/>
              <a:t>starch</a:t>
            </a:r>
            <a:endParaRPr lang="fr-FR" altLang="fr-FR" sz="2000" dirty="0" smtClean="0"/>
          </a:p>
          <a:p>
            <a:pPr marL="0" indent="0">
              <a:buNone/>
            </a:pPr>
            <a:r>
              <a:rPr lang="fr-FR" altLang="fr-FR" sz="2000" dirty="0" smtClean="0"/>
              <a:t>&gt; Cellulose : </a:t>
            </a:r>
            <a:r>
              <a:rPr lang="fr-FR" altLang="fr-FR" sz="2000" dirty="0"/>
              <a:t> </a:t>
            </a:r>
            <a:r>
              <a:rPr lang="fr-FR" altLang="fr-FR" sz="2000" dirty="0" smtClean="0"/>
              <a:t>cellulose </a:t>
            </a:r>
          </a:p>
          <a:p>
            <a:pPr marL="0" indent="0">
              <a:buNone/>
            </a:pPr>
            <a:r>
              <a:rPr lang="fr-FR" altLang="fr-FR" sz="2000" dirty="0"/>
              <a:t>&gt; Désintégration : </a:t>
            </a:r>
            <a:r>
              <a:rPr lang="fr-FR" altLang="fr-FR" sz="2000" dirty="0" err="1"/>
              <a:t>disintegration</a:t>
            </a:r>
            <a:endParaRPr lang="fr-FR" altLang="fr-FR" sz="2000" dirty="0" smtClean="0"/>
          </a:p>
          <a:p>
            <a:pPr marL="0" indent="0">
              <a:buNone/>
            </a:pPr>
            <a:endParaRPr lang="en-GB" altLang="fr-FR" sz="2000" dirty="0"/>
          </a:p>
          <a:p>
            <a:pPr marL="0" indent="0" algn="just">
              <a:spcBef>
                <a:spcPts val="0"/>
              </a:spcBef>
              <a:buNone/>
            </a:pP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70064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57" y="0"/>
            <a:ext cx="12193057" cy="685249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sz="4800" dirty="0" smtClean="0"/>
              <a:t>8. </a:t>
            </a:r>
            <a:r>
              <a:rPr lang="fr-FR" sz="4800" dirty="0" smtClean="0"/>
              <a:t>Sources</a:t>
            </a:r>
            <a:endParaRPr lang="fr-FR" sz="4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72585" y="1722286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 smtClean="0">
                <a:hlinkClick r:id="rId3"/>
              </a:rPr>
              <a:t>http</a:t>
            </a:r>
            <a:r>
              <a:rPr lang="fr-FR" altLang="fr-FR" sz="2000" dirty="0">
                <a:hlinkClick r:id="rId3"/>
              </a:rPr>
              <a:t>://</a:t>
            </a:r>
            <a:r>
              <a:rPr lang="fr-FR" altLang="fr-FR" sz="2000" dirty="0" smtClean="0">
                <a:hlinkClick r:id="rId3"/>
              </a:rPr>
              <a:t>www.futurenergia.org/ww/fr/pub/futurenergia/chats/bio_plastics.htm</a:t>
            </a:r>
            <a:r>
              <a:rPr lang="fr-FR" altLang="fr-FR" sz="2000" dirty="0" smtClean="0"/>
              <a:t>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/>
              <a:t>	</a:t>
            </a:r>
            <a:r>
              <a:rPr lang="fr-FR" altLang="fr-FR" sz="2000" dirty="0" smtClean="0"/>
              <a:t>		</a:t>
            </a:r>
            <a:r>
              <a:rPr lang="fr-FR" altLang="fr-FR" sz="2000" dirty="0" smtClean="0">
                <a:sym typeface="Wingdings" panose="05000000000000000000" pitchFamily="2" charset="2"/>
              </a:rPr>
              <a:t> Les plastiques biodégradables: sont ils favorables à l’environnement ?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>
                <a:hlinkClick r:id="rId4"/>
              </a:rPr>
              <a:t>http://www.ogm.org/OGM%20et.../</a:t>
            </a:r>
            <a:r>
              <a:rPr lang="fr-FR" altLang="fr-FR" sz="2000" dirty="0" smtClean="0">
                <a:hlinkClick r:id="rId4"/>
              </a:rPr>
              <a:t>OGM%20et%20industrie/la-production-de-</a:t>
            </a:r>
            <a:r>
              <a:rPr lang="fr-FR" altLang="fr-FR" sz="2000" dirty="0" err="1" smtClean="0">
                <a:hlinkClick r:id="rId4"/>
              </a:rPr>
              <a:t>matiere</a:t>
            </a:r>
            <a:r>
              <a:rPr lang="fr-FR" altLang="fr-FR" sz="2000" dirty="0" smtClean="0">
                <a:hlinkClick r:id="rId4"/>
              </a:rPr>
              <a:t>-plastique biodegradable.html</a:t>
            </a: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/>
              <a:t>	</a:t>
            </a:r>
            <a:r>
              <a:rPr lang="fr-FR" altLang="fr-FR" sz="2000" dirty="0" smtClean="0"/>
              <a:t>		</a:t>
            </a:r>
            <a:r>
              <a:rPr lang="fr-FR" altLang="fr-FR" sz="2000" dirty="0" smtClean="0">
                <a:sym typeface="Wingdings" panose="05000000000000000000" pitchFamily="2" charset="2"/>
              </a:rPr>
              <a:t> La fabrication des plastiques biodégradables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 smtClean="0">
                <a:hlinkClick r:id="rId5"/>
              </a:rPr>
              <a:t>http://www.analytice.com/fr_content/others/actu_print.php?id=74</a:t>
            </a: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 smtClean="0"/>
              <a:t>			</a:t>
            </a:r>
            <a:r>
              <a:rPr lang="fr-FR" altLang="fr-FR" sz="2000" dirty="0" smtClean="0">
                <a:sym typeface="Wingdings" pitchFamily="2" charset="2"/>
              </a:rPr>
              <a:t> Test en milieu aqueux</a:t>
            </a: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>
                <a:hlinkClick r:id="rId6"/>
              </a:rPr>
              <a:t>http://</a:t>
            </a:r>
            <a:r>
              <a:rPr lang="fr-FR" altLang="fr-FR" sz="2000" dirty="0" smtClean="0">
                <a:hlinkClick r:id="rId6"/>
              </a:rPr>
              <a:t>tpe-bioplastique.e-monsite.com/pages/tpe/presentation-des-plastiques-d-origine-renouvelable.html</a:t>
            </a: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/>
              <a:t>	</a:t>
            </a:r>
            <a:r>
              <a:rPr lang="fr-FR" altLang="fr-FR" sz="2000" dirty="0" smtClean="0"/>
              <a:t>		</a:t>
            </a:r>
            <a:r>
              <a:rPr lang="fr-FR" altLang="fr-FR" sz="2000" dirty="0" smtClean="0">
                <a:sym typeface="Wingdings" panose="05000000000000000000" pitchFamily="2" charset="2"/>
              </a:rPr>
              <a:t> Le plastique biodégradable</a:t>
            </a: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 smtClean="0"/>
              <a:t>	CATTANEO Vincent / LOSSI Florent( </a:t>
            </a:r>
            <a:r>
              <a:rPr lang="fr-FR" altLang="fr-FR" sz="2000" dirty="0"/>
              <a:t>session </a:t>
            </a:r>
            <a:r>
              <a:rPr lang="fr-FR" altLang="fr-FR" sz="2000" dirty="0" smtClean="0"/>
              <a:t>2004 </a:t>
            </a:r>
            <a:r>
              <a:rPr lang="fr-FR" altLang="fr-FR" sz="2000" dirty="0"/>
              <a:t>– </a:t>
            </a:r>
            <a:r>
              <a:rPr lang="fr-FR" altLang="fr-FR" sz="2000" dirty="0" smtClean="0"/>
              <a:t>2005 </a:t>
            </a:r>
            <a:r>
              <a:rPr lang="fr-FR" altLang="fr-FR" sz="2000" dirty="0"/>
              <a:t>).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sp>
        <p:nvSpPr>
          <p:cNvPr id="10" name="Espace réservé du numéro de diapositive 7"/>
          <p:cNvSpPr txBox="1">
            <a:spLocks/>
          </p:cNvSpPr>
          <p:nvPr/>
        </p:nvSpPr>
        <p:spPr>
          <a:xfrm>
            <a:off x="11710556" y="6487373"/>
            <a:ext cx="481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12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57" y="5502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2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Mise en garde</a:t>
            </a:r>
            <a:endParaRPr lang="fr-FR" sz="4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19942" y="1702679"/>
            <a:ext cx="4644344" cy="5061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altLang="fr-FR" sz="1600" dirty="0" smtClean="0"/>
              <a:t>Cette présentation </a:t>
            </a:r>
            <a:r>
              <a:rPr lang="fr-FR" altLang="fr-FR" sz="1600" dirty="0" smtClean="0"/>
              <a:t>a </a:t>
            </a:r>
            <a:r>
              <a:rPr lang="fr-FR" altLang="fr-FR" sz="1600" dirty="0" smtClean="0"/>
              <a:t>été réalisée dans le cadre de notre formation en licence professionnelle plasturgie ; elle résulte de la synthèse des sources (Cf. fin de présentation) que nous avons pu trouver, et nous ne pouvons en aucun cas être tenu responsable des éventuelles erreurs techniques.</a:t>
            </a:r>
          </a:p>
          <a:p>
            <a:pPr algn="just"/>
            <a:r>
              <a:rPr lang="fr-FR" altLang="fr-FR" sz="1600" dirty="0" smtClean="0"/>
              <a:t>Vous devrez être critique quand à l’utilisation de ce support, et nous vous invitons à vous référer directement aux sources citées.	</a:t>
            </a:r>
          </a:p>
          <a:p>
            <a:r>
              <a:rPr lang="fr-FR" altLang="fr-FR" sz="1600" dirty="0" smtClean="0"/>
              <a:t>Si ... </a:t>
            </a:r>
            <a:br>
              <a:rPr lang="fr-FR" altLang="fr-FR" sz="1600" dirty="0" smtClean="0"/>
            </a:br>
            <a:r>
              <a:rPr lang="fr-FR" altLang="fr-FR" sz="1600" dirty="0" smtClean="0"/>
              <a:t> </a:t>
            </a:r>
            <a:r>
              <a:rPr lang="fr-FR" altLang="fr-FR" sz="1600" b="1" dirty="0" smtClean="0">
                <a:solidFill>
                  <a:srgbClr val="CC6600"/>
                </a:solidFill>
              </a:rPr>
              <a:t>- vous rencontrez un problème de navigation (type </a:t>
            </a:r>
            <a:r>
              <a:rPr lang="fr-FR" altLang="fr-FR" sz="1600" b="1" dirty="0" err="1" smtClean="0">
                <a:solidFill>
                  <a:srgbClr val="CC6600"/>
                </a:solidFill>
              </a:rPr>
              <a:t>error</a:t>
            </a:r>
            <a:r>
              <a:rPr lang="fr-FR" altLang="fr-FR" sz="1600" b="1" dirty="0" smtClean="0">
                <a:solidFill>
                  <a:srgbClr val="CC6600"/>
                </a:solidFill>
              </a:rPr>
              <a:t> 404),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- vous tombez sur une faute ... de frappe,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 - vous pensez que des choses manques ou sont en trop,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 - vous pensez que nous ne respectons pas vos droits d'auteur,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dirty="0" smtClean="0"/>
              <a:t/>
            </a:r>
            <a:br>
              <a:rPr lang="fr-FR" altLang="fr-FR" sz="1600" dirty="0" smtClean="0"/>
            </a:br>
            <a:r>
              <a:rPr lang="fr-FR" altLang="fr-FR" sz="1600" dirty="0" smtClean="0"/>
              <a:t>en d'autres termes si vous pensez que ce site doit être modifié.</a:t>
            </a:r>
            <a:br>
              <a:rPr lang="fr-FR" altLang="fr-FR" sz="1600" dirty="0" smtClean="0"/>
            </a:br>
            <a:r>
              <a:rPr lang="fr-FR" altLang="fr-FR" sz="1600" dirty="0" smtClean="0"/>
              <a:t/>
            </a:r>
            <a:br>
              <a:rPr lang="fr-FR" altLang="fr-FR" sz="1600" dirty="0" smtClean="0"/>
            </a:br>
            <a:r>
              <a:rPr lang="fr-FR" altLang="fr-FR" sz="1600" dirty="0" smtClean="0"/>
              <a:t>Merci de </a:t>
            </a:r>
            <a:r>
              <a:rPr lang="fr-FR" altLang="fr-FR" sz="1600" dirty="0" smtClean="0">
                <a:hlinkClick r:id="rId4"/>
              </a:rPr>
              <a:t>nous contacter </a:t>
            </a:r>
            <a:r>
              <a:rPr lang="fr-FR" altLang="fr-FR" sz="1600" dirty="0" smtClean="0"/>
              <a:t>pour nous suggérer vos modifications, nous corrigerons ...</a:t>
            </a:r>
          </a:p>
          <a:p>
            <a:pPr algn="just"/>
            <a:endParaRPr lang="fr-FR" altLang="fr-FR" sz="1400" dirty="0"/>
          </a:p>
        </p:txBody>
      </p:sp>
      <p:pic>
        <p:nvPicPr>
          <p:cNvPr id="2" name="Picture 2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66" y="1948087"/>
            <a:ext cx="3484034" cy="41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57" y="5502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3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Sommaire</a:t>
            </a:r>
            <a:endParaRPr lang="fr-FR" sz="4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19644" y="2005445"/>
            <a:ext cx="10525991" cy="4847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dirty="0"/>
              <a:t>1. </a:t>
            </a:r>
            <a:r>
              <a:rPr lang="fr-FR" altLang="fr-FR" dirty="0" smtClean="0"/>
              <a:t>Définition</a:t>
            </a:r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2. Préparation de </a:t>
            </a:r>
            <a:r>
              <a:rPr lang="fr-FR" altLang="fr-FR" dirty="0" smtClean="0"/>
              <a:t>l’essai</a:t>
            </a:r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3. Principe </a:t>
            </a:r>
          </a:p>
          <a:p>
            <a:pPr marL="0" indent="0">
              <a:buNone/>
            </a:pPr>
            <a:r>
              <a:rPr lang="fr-FR" altLang="fr-FR" dirty="0"/>
              <a:t>4. Données </a:t>
            </a:r>
            <a:r>
              <a:rPr lang="fr-FR" altLang="fr-FR" dirty="0" smtClean="0"/>
              <a:t>extraites</a:t>
            </a:r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5. Exemples</a:t>
            </a:r>
          </a:p>
          <a:p>
            <a:pPr marL="0" indent="0">
              <a:buNone/>
            </a:pPr>
            <a:r>
              <a:rPr lang="fr-FR" altLang="fr-FR" dirty="0" smtClean="0"/>
              <a:t>6</a:t>
            </a:r>
            <a:r>
              <a:rPr lang="fr-FR" altLang="fr-FR" dirty="0"/>
              <a:t>. Interrelation avec les autres essais</a:t>
            </a:r>
          </a:p>
          <a:p>
            <a:pPr marL="0" indent="0">
              <a:buNone/>
            </a:pPr>
            <a:r>
              <a:rPr lang="fr-FR" altLang="fr-FR" dirty="0" smtClean="0"/>
              <a:t>7</a:t>
            </a:r>
            <a:r>
              <a:rPr lang="fr-FR" altLang="fr-FR" dirty="0"/>
              <a:t>. </a:t>
            </a:r>
            <a:r>
              <a:rPr lang="fr-FR" altLang="fr-FR" dirty="0" smtClean="0"/>
              <a:t>Lexique</a:t>
            </a:r>
          </a:p>
          <a:p>
            <a:pPr marL="0" indent="0">
              <a:buNone/>
            </a:pPr>
            <a:r>
              <a:rPr lang="fr-FR" altLang="fr-FR" dirty="0" smtClean="0"/>
              <a:t>8. </a:t>
            </a:r>
            <a:r>
              <a:rPr lang="fr-FR" altLang="fr-FR" dirty="0" smtClean="0"/>
              <a:t>Sources </a:t>
            </a:r>
            <a:endParaRPr lang="fr-FR" altLang="fr-FR" dirty="0"/>
          </a:p>
          <a:p>
            <a:pPr marL="0" indent="0" algn="just">
              <a:buNone/>
            </a:pPr>
            <a:endParaRPr lang="fr-FR" alt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4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72585" y="1698566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altLang="fr-FR" sz="2000" dirty="0" smtClean="0"/>
              <a:t>&gt;  C’est une technique de caractérisation destructive</a:t>
            </a:r>
            <a:r>
              <a:rPr lang="fr-FR" altLang="fr-FR" sz="2000" dirty="0"/>
              <a:t>.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fr-FR" altLang="fr-FR" sz="2000" dirty="0" smtClean="0"/>
              <a:t>&gt;  Elle </a:t>
            </a:r>
            <a:r>
              <a:rPr lang="fr-FR" altLang="fr-FR" sz="2000" dirty="0"/>
              <a:t>consiste à mettre un échantillon dans un </a:t>
            </a:r>
            <a:r>
              <a:rPr lang="fr-FR" altLang="fr-FR" sz="2000" dirty="0" smtClean="0"/>
              <a:t>milieu d’étude et/ou le milieu </a:t>
            </a:r>
            <a:r>
              <a:rPr lang="fr-FR" altLang="fr-FR" sz="2000" dirty="0"/>
              <a:t>donné </a:t>
            </a:r>
            <a:r>
              <a:rPr lang="fr-FR" altLang="fr-FR" sz="2000" dirty="0" smtClean="0"/>
              <a:t>(représentant l’environnement naturel) </a:t>
            </a:r>
            <a:r>
              <a:rPr lang="fr-FR" altLang="fr-FR" sz="2000" dirty="0"/>
              <a:t>et à observer sa dégradation dans le temps.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endParaRPr lang="fr-FR" altLang="fr-FR" sz="700" dirty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 smtClean="0"/>
              <a:t>&gt;  Ce </a:t>
            </a:r>
            <a:r>
              <a:rPr lang="fr-FR" altLang="fr-FR" sz="2000" dirty="0"/>
              <a:t>test s’effectue en particulier sur les produits du domaine agricoles ( bâches de silo …) mais aussi sur les pièces en contact avec le milieu extérieur (y compris milieux marins).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 smtClean="0"/>
              <a:t>&gt;  Ce </a:t>
            </a:r>
            <a:r>
              <a:rPr lang="fr-FR" altLang="fr-FR" sz="2000" dirty="0"/>
              <a:t>test possède à la fois le caractère résistance des matériaux face à l’environnement mais aussi un caractère écologique permettant de voir la dégradation des déchets dans la nature</a:t>
            </a:r>
            <a:r>
              <a:rPr lang="fr-FR" altLang="fr-FR" sz="2000" dirty="0" smtClean="0"/>
              <a:t>.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1. Définition</a:t>
            </a:r>
            <a:endParaRPr lang="fr-FR" sz="4800" dirty="0"/>
          </a:p>
        </p:txBody>
      </p:sp>
      <p:sp>
        <p:nvSpPr>
          <p:cNvPr id="2" name="Rectangle 1"/>
          <p:cNvSpPr/>
          <p:nvPr/>
        </p:nvSpPr>
        <p:spPr>
          <a:xfrm>
            <a:off x="3404695" y="4732633"/>
            <a:ext cx="6206716" cy="1319646"/>
          </a:xfrm>
          <a:prstGeom prst="rect">
            <a:avLst/>
          </a:prstGeom>
          <a:noFill/>
          <a:ln w="19050">
            <a:solidFill>
              <a:srgbClr val="100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600" b="1" dirty="0" smtClean="0">
              <a:solidFill>
                <a:schemeClr val="tx1"/>
              </a:solidFill>
            </a:endParaRPr>
          </a:p>
          <a:p>
            <a:pPr algn="just"/>
            <a:r>
              <a:rPr lang="fr-FR" sz="1600" b="1" dirty="0" smtClean="0">
                <a:solidFill>
                  <a:schemeClr val="tx1"/>
                </a:solidFill>
              </a:rPr>
              <a:t>Pour </a:t>
            </a:r>
            <a:r>
              <a:rPr lang="fr-FR" sz="1600" b="1" dirty="0">
                <a:solidFill>
                  <a:schemeClr val="tx1"/>
                </a:solidFill>
              </a:rPr>
              <a:t>info : Qu'est-ce </a:t>
            </a:r>
            <a:r>
              <a:rPr lang="fr-FR" sz="1600" b="1" dirty="0" smtClean="0">
                <a:solidFill>
                  <a:schemeClr val="tx1"/>
                </a:solidFill>
              </a:rPr>
              <a:t>qu'un </a:t>
            </a:r>
            <a:r>
              <a:rPr lang="fr-FR" sz="1600" b="1" dirty="0">
                <a:solidFill>
                  <a:schemeClr val="tx1"/>
                </a:solidFill>
              </a:rPr>
              <a:t>matériau </a:t>
            </a:r>
            <a:r>
              <a:rPr lang="fr-FR" sz="1600" b="1" dirty="0" smtClean="0">
                <a:solidFill>
                  <a:schemeClr val="tx1"/>
                </a:solidFill>
              </a:rPr>
              <a:t>biodégradable </a:t>
            </a:r>
            <a:r>
              <a:rPr lang="fr-FR" sz="1600" b="1" dirty="0">
                <a:solidFill>
                  <a:schemeClr val="tx1"/>
                </a:solidFill>
              </a:rPr>
              <a:t>?</a:t>
            </a:r>
            <a:r>
              <a:rPr lang="fr-FR" sz="1600" b="1" dirty="0"/>
              <a:t> </a:t>
            </a:r>
          </a:p>
          <a:p>
            <a:pPr algn="just"/>
            <a:r>
              <a:rPr lang="fr-FR" sz="1600" b="1" dirty="0">
                <a:solidFill>
                  <a:schemeClr val="tx1"/>
                </a:solidFill>
              </a:rPr>
              <a:t>	</a:t>
            </a:r>
            <a:r>
              <a:rPr lang="fr-FR" sz="1600" dirty="0">
                <a:solidFill>
                  <a:schemeClr val="tx1"/>
                </a:solidFill>
              </a:rPr>
              <a:t>Les matériaux biodégradables sont des matériaux qui sont aptes à subir un processus de décomposition sous forme de dioxyde de carbone (CO2), de méthane (CH4), d'eau (H2O) sous l'action enzymatique de micro-organismes</a:t>
            </a:r>
            <a:r>
              <a:rPr lang="fr-FR" sz="1600" b="1" dirty="0">
                <a:solidFill>
                  <a:schemeClr val="tx1"/>
                </a:solidFill>
              </a:rPr>
              <a:t>.</a:t>
            </a:r>
            <a:endParaRPr lang="fr-FR" altLang="fr-FR" sz="1600" b="1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57" y="0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5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2. Préparation de l’essai</a:t>
            </a:r>
            <a:endParaRPr lang="fr-FR" sz="4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72585" y="1722286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altLang="fr-FR" sz="2000" dirty="0" smtClean="0"/>
              <a:t>&gt;  Pour </a:t>
            </a:r>
            <a:r>
              <a:rPr lang="fr-FR" altLang="fr-FR" sz="2000" dirty="0"/>
              <a:t>réaliser un essai de biodégradation il faut :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/>
              <a:t>	Simuler un milieu naturel (T°, humidité, oxygène, sels minéraux) </a:t>
            </a: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/>
              <a:t>	</a:t>
            </a:r>
            <a:r>
              <a:rPr lang="fr-FR" altLang="fr-FR" sz="2000" dirty="0" smtClean="0"/>
              <a:t>avec </a:t>
            </a:r>
            <a:r>
              <a:rPr lang="fr-FR" altLang="fr-FR" sz="2000" dirty="0"/>
              <a:t>grande précision.</a:t>
            </a:r>
          </a:p>
          <a:p>
            <a:pPr>
              <a:spcBef>
                <a:spcPts val="0"/>
              </a:spcBef>
              <a:buNone/>
            </a:pP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/>
              <a:t>	Des micro-organismes (prélevés dans le sol) qui serviront </a:t>
            </a:r>
            <a:r>
              <a:rPr lang="fr-FR" altLang="fr-FR" sz="2000" dirty="0" smtClean="0"/>
              <a:t>a </a:t>
            </a:r>
            <a:r>
              <a:rPr lang="fr-FR" altLang="fr-FR" sz="2000" dirty="0"/>
              <a:t>attaqué le polymère</a:t>
            </a:r>
            <a:r>
              <a:rPr lang="fr-FR" altLang="fr-FR" sz="2000" dirty="0" smtClean="0"/>
              <a:t>. </a:t>
            </a:r>
            <a:endParaRPr lang="fr-FR" altLang="fr-FR" sz="2000" dirty="0"/>
          </a:p>
          <a:p>
            <a:pPr>
              <a:spcBef>
                <a:spcPts val="0"/>
              </a:spcBef>
            </a:pP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/>
              <a:t>	Les échantillons sont en général broyés pour accélérer la biodégradabilité.</a:t>
            </a:r>
          </a:p>
          <a:p>
            <a:pPr>
              <a:spcBef>
                <a:spcPts val="0"/>
              </a:spcBef>
            </a:pPr>
            <a:endParaRPr lang="fr-FR" altLang="fr-FR" sz="2000" dirty="0"/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000" dirty="0" smtClean="0"/>
              <a:t>&gt;  Durée </a:t>
            </a:r>
            <a:r>
              <a:rPr lang="fr-FR" altLang="fr-FR" sz="2000" dirty="0"/>
              <a:t>de l </a:t>
            </a:r>
            <a:r>
              <a:rPr lang="fr-FR" altLang="fr-FR" sz="2000" dirty="0" smtClean="0"/>
              <a:t>’essai </a:t>
            </a:r>
            <a:r>
              <a:rPr lang="fr-FR" altLang="fr-FR" sz="2000" dirty="0"/>
              <a:t>de </a:t>
            </a:r>
            <a:r>
              <a:rPr lang="fr-FR" altLang="fr-FR" sz="2000" dirty="0" smtClean="0"/>
              <a:t>30 </a:t>
            </a:r>
            <a:r>
              <a:rPr lang="fr-FR" altLang="fr-FR" sz="2000" dirty="0"/>
              <a:t>à 180 jours.  </a:t>
            </a:r>
            <a:endParaRPr lang="fr-FR" altLang="fr-FR" sz="2000" dirty="0" smtClean="0"/>
          </a:p>
          <a:p>
            <a:pPr marL="0" indent="0">
              <a:spcBef>
                <a:spcPts val="0"/>
              </a:spcBef>
              <a:buNone/>
            </a:pPr>
            <a:endParaRPr lang="fr-FR" altLang="fr-FR" sz="2000" dirty="0"/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000" dirty="0" smtClean="0"/>
              <a:t>&gt;  Normes</a:t>
            </a:r>
            <a:r>
              <a:rPr lang="fr-FR" altLang="fr-FR" sz="2000" dirty="0"/>
              <a:t>: </a:t>
            </a:r>
            <a:r>
              <a:rPr lang="fr-FR" sz="2000" b="1" dirty="0" smtClean="0"/>
              <a:t>ISO 14592-2:2002 </a:t>
            </a:r>
            <a:r>
              <a:rPr lang="fr-FR" altLang="fr-FR" sz="2000" dirty="0" smtClean="0"/>
              <a:t>(Test de Sturm)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000" dirty="0" smtClean="0"/>
              <a:t>	</a:t>
            </a:r>
            <a:r>
              <a:rPr lang="fr-FR" sz="2000" b="1" dirty="0" smtClean="0"/>
              <a:t>ISO 10210:2012 </a:t>
            </a:r>
            <a:r>
              <a:rPr lang="fr-FR" sz="2000" dirty="0" smtClean="0"/>
              <a:t>(biodégradation des plastiques)</a:t>
            </a:r>
            <a:endParaRPr lang="fr-FR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000" dirty="0" smtClean="0"/>
              <a:t>	</a:t>
            </a:r>
            <a:r>
              <a:rPr lang="fr-FR" sz="2000" b="1" dirty="0" smtClean="0"/>
              <a:t>ISO 15985:2014 </a:t>
            </a:r>
            <a:r>
              <a:rPr lang="fr-FR" sz="2000" dirty="0" smtClean="0"/>
              <a:t>(biodégradation anaérobie)</a:t>
            </a: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000" dirty="0" smtClean="0"/>
              <a:t>&gt;  Polymère </a:t>
            </a:r>
            <a:r>
              <a:rPr lang="fr-FR" altLang="fr-FR" sz="2000" dirty="0"/>
              <a:t>biodégradable: </a:t>
            </a:r>
            <a:r>
              <a:rPr lang="fr-FR" altLang="fr-FR" sz="2000" dirty="0" smtClean="0"/>
              <a:t>PHA (</a:t>
            </a:r>
            <a:r>
              <a:rPr lang="fr-FR" altLang="fr-FR" sz="2000" dirty="0" err="1" smtClean="0"/>
              <a:t>polyhydroxyalcanoate</a:t>
            </a:r>
            <a:r>
              <a:rPr lang="fr-FR" altLang="fr-FR" sz="2000" dirty="0" smtClean="0"/>
              <a:t>), PHV (</a:t>
            </a:r>
            <a:r>
              <a:rPr lang="fr-FR" altLang="fr-FR" sz="2000" dirty="0" err="1" smtClean="0"/>
              <a:t>polyhydrovalerates</a:t>
            </a:r>
            <a:r>
              <a:rPr lang="fr-FR" altLang="fr-FR" sz="2000" dirty="0" smtClean="0"/>
              <a:t>),PHB…</a:t>
            </a: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pic>
        <p:nvPicPr>
          <p:cNvPr id="1028" name="Picture 4" descr="Récipient contenant le Bioplastiqu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592" y="1578221"/>
            <a:ext cx="2050070" cy="153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57" y="0"/>
            <a:ext cx="12193057" cy="685249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3. Principe</a:t>
            </a:r>
            <a:endParaRPr lang="fr-FR" sz="4800" dirty="0"/>
          </a:p>
        </p:txBody>
      </p:sp>
      <p:sp>
        <p:nvSpPr>
          <p:cNvPr id="8" name="Espace réservé du numéro de diapositive 7"/>
          <p:cNvSpPr txBox="1">
            <a:spLocks/>
          </p:cNvSpPr>
          <p:nvPr/>
        </p:nvSpPr>
        <p:spPr>
          <a:xfrm>
            <a:off x="11843520" y="6487373"/>
            <a:ext cx="348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6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2585" y="1722286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altLang="fr-FR" sz="2200" dirty="0" smtClean="0"/>
              <a:t>&gt;  Il </a:t>
            </a:r>
            <a:r>
              <a:rPr lang="fr-FR" altLang="fr-FR" sz="2200" dirty="0"/>
              <a:t>existe 3 essais de biodégradabilité: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200" dirty="0" smtClean="0"/>
              <a:t>	Le </a:t>
            </a:r>
            <a:r>
              <a:rPr lang="fr-FR" altLang="fr-FR" sz="2200" dirty="0"/>
              <a:t>test « In situ », </a:t>
            </a:r>
            <a:r>
              <a:rPr lang="fr-FR" altLang="fr-FR" sz="2200" dirty="0" smtClean="0"/>
              <a:t>					             Test </a:t>
            </a:r>
            <a:r>
              <a:rPr lang="fr-FR" altLang="fr-FR" sz="2200" dirty="0"/>
              <a:t>de Sturm, en milieu </a:t>
            </a:r>
            <a:r>
              <a:rPr lang="fr-FR" altLang="fr-FR" sz="2200" dirty="0" smtClean="0"/>
              <a:t>aqueux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200" dirty="0" smtClean="0"/>
              <a:t>	Enfouissement </a:t>
            </a:r>
            <a:r>
              <a:rPr lang="fr-FR" altLang="fr-FR" sz="2200" dirty="0"/>
              <a:t>en sol ( le plus utilisé )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200" dirty="0" smtClean="0"/>
          </a:p>
          <a:p>
            <a:pPr>
              <a:spcBef>
                <a:spcPts val="0"/>
              </a:spcBef>
              <a:buNone/>
            </a:pPr>
            <a:r>
              <a:rPr lang="fr-FR" altLang="fr-FR" sz="2200" dirty="0"/>
              <a:t>	</a:t>
            </a:r>
            <a:r>
              <a:rPr lang="fr-FR" altLang="fr-FR" sz="2200" dirty="0" smtClean="0"/>
              <a:t>				</a:t>
            </a:r>
          </a:p>
          <a:p>
            <a:pPr>
              <a:spcBef>
                <a:spcPts val="0"/>
              </a:spcBef>
              <a:buNone/>
            </a:pPr>
            <a:endParaRPr lang="fr-FR" altLang="fr-FR" sz="2200" dirty="0" smtClean="0"/>
          </a:p>
          <a:p>
            <a:pPr>
              <a:spcBef>
                <a:spcPts val="0"/>
              </a:spcBef>
              <a:buNone/>
            </a:pPr>
            <a:endParaRPr lang="fr-FR" altLang="fr-FR" sz="2200" dirty="0"/>
          </a:p>
          <a:p>
            <a:pPr>
              <a:spcBef>
                <a:spcPts val="0"/>
              </a:spcBef>
              <a:buNone/>
            </a:pPr>
            <a:r>
              <a:rPr lang="fr-FR" altLang="fr-FR" sz="2200" dirty="0" smtClean="0"/>
              <a:t>					Le test en simulation de sol, </a:t>
            </a:r>
            <a:r>
              <a:rPr lang="fr-FR" altLang="fr-FR" sz="2200" dirty="0"/>
              <a:t>	</a:t>
            </a:r>
            <a:endParaRPr lang="fr-FR" altLang="fr-FR" sz="2200" dirty="0" smtClean="0"/>
          </a:p>
          <a:p>
            <a:pPr>
              <a:spcBef>
                <a:spcPts val="0"/>
              </a:spcBef>
              <a:buNone/>
            </a:pPr>
            <a:r>
              <a:rPr lang="fr-FR" altLang="fr-FR" sz="2200" dirty="0"/>
              <a:t>	</a:t>
            </a:r>
            <a:r>
              <a:rPr lang="fr-FR" altLang="fr-FR" sz="2200" dirty="0" smtClean="0"/>
              <a:t>				le </a:t>
            </a:r>
            <a:r>
              <a:rPr lang="fr-FR" altLang="fr-FR" sz="2200" dirty="0"/>
              <a:t>polymère est posé sur </a:t>
            </a:r>
            <a:r>
              <a:rPr lang="fr-FR" altLang="fr-FR" sz="2200" dirty="0" smtClean="0"/>
              <a:t>le </a:t>
            </a:r>
            <a:r>
              <a:rPr lang="fr-FR" altLang="fr-FR" sz="2200" dirty="0"/>
              <a:t>sol </a:t>
            </a:r>
            <a:r>
              <a:rPr lang="fr-FR" altLang="fr-FR" sz="2200" dirty="0" smtClean="0"/>
              <a:t>et se </a:t>
            </a:r>
          </a:p>
          <a:p>
            <a:pPr>
              <a:spcBef>
                <a:spcPts val="0"/>
              </a:spcBef>
              <a:buNone/>
            </a:pPr>
            <a:r>
              <a:rPr lang="fr-FR" altLang="fr-FR" sz="2200" dirty="0"/>
              <a:t>	</a:t>
            </a:r>
            <a:r>
              <a:rPr lang="fr-FR" altLang="fr-FR" sz="2200" dirty="0" smtClean="0"/>
              <a:t>				dégrade sous l’effet de la chaleur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200" dirty="0" smtClean="0"/>
              <a:t>&gt;  Ces </a:t>
            </a:r>
            <a:r>
              <a:rPr lang="fr-FR" altLang="fr-FR" sz="2200" dirty="0"/>
              <a:t>3 essais ont les mêmes principes: On récupère ce qui est dégagé par le matériaux lors du test </a:t>
            </a:r>
            <a:r>
              <a:rPr lang="fr-FR" altLang="fr-FR" sz="2200" dirty="0" smtClean="0"/>
              <a:t>puis on compare le </a:t>
            </a:r>
            <a:r>
              <a:rPr lang="fr-FR" altLang="fr-FR" sz="2200" dirty="0"/>
              <a:t>polymère avant et après la </a:t>
            </a:r>
            <a:r>
              <a:rPr lang="fr-FR" altLang="fr-FR" sz="2200" dirty="0" smtClean="0"/>
              <a:t>biodégradation:</a:t>
            </a:r>
            <a:endParaRPr lang="fr-FR" altLang="fr-FR" sz="2200" dirty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200" dirty="0"/>
              <a:t>    </a:t>
            </a:r>
            <a:r>
              <a:rPr lang="fr-FR" altLang="fr-FR" sz="2200" dirty="0" smtClean="0"/>
              <a:t>	 </a:t>
            </a:r>
            <a:r>
              <a:rPr lang="fr-FR" altLang="fr-FR" sz="2200" dirty="0"/>
              <a:t>-     Mesure de la perte de poids ou de surface </a:t>
            </a:r>
            <a:r>
              <a:rPr lang="fr-FR" altLang="fr-FR" sz="2200" b="1" dirty="0"/>
              <a:t>(désintégration)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200" dirty="0"/>
              <a:t>    </a:t>
            </a:r>
            <a:r>
              <a:rPr lang="fr-FR" altLang="fr-FR" sz="2200" dirty="0" smtClean="0"/>
              <a:t>	 </a:t>
            </a:r>
            <a:r>
              <a:rPr lang="fr-FR" altLang="fr-FR" sz="2200" dirty="0"/>
              <a:t>-     Mesure de CO2 dégagé ou oxygène consommée (test respiromètrique qui consiste à piéger le CO2 en utilisant le KOH ou </a:t>
            </a:r>
            <a:r>
              <a:rPr lang="fr-FR" altLang="fr-FR" sz="2200" dirty="0" smtClean="0"/>
              <a:t>le NOH </a:t>
            </a:r>
            <a:r>
              <a:rPr lang="fr-FR" altLang="fr-FR" sz="2200" dirty="0"/>
              <a:t>).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200" dirty="0"/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200" dirty="0" smtClean="0"/>
              <a:t>&gt;  Travail </a:t>
            </a:r>
            <a:r>
              <a:rPr lang="fr-FR" altLang="fr-FR" sz="2200" dirty="0"/>
              <a:t>à l’échelle microscopique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664" y="2368910"/>
            <a:ext cx="1897398" cy="126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387" y="2334193"/>
            <a:ext cx="1623626" cy="10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61" t="14546" r="11630" b="10109"/>
          <a:stretch/>
        </p:blipFill>
        <p:spPr bwMode="auto">
          <a:xfrm>
            <a:off x="2282416" y="2560873"/>
            <a:ext cx="997528" cy="141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72" y="0"/>
            <a:ext cx="12193057" cy="685249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sz="4800" dirty="0"/>
              <a:t>4</a:t>
            </a:r>
            <a:r>
              <a:rPr lang="fr-FR" sz="4800" dirty="0" smtClean="0"/>
              <a:t>. Données extraites</a:t>
            </a:r>
            <a:endParaRPr lang="fr-FR" sz="4800" dirty="0"/>
          </a:p>
        </p:txBody>
      </p:sp>
      <p:sp>
        <p:nvSpPr>
          <p:cNvPr id="10" name="Espace réservé du numéro de diapositive 7"/>
          <p:cNvSpPr txBox="1">
            <a:spLocks/>
          </p:cNvSpPr>
          <p:nvPr/>
        </p:nvSpPr>
        <p:spPr>
          <a:xfrm>
            <a:off x="11843520" y="6487373"/>
            <a:ext cx="348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7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24446" y="1827646"/>
            <a:ext cx="3861954" cy="1664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&gt;  Les gaz extraits : CO2, H2O, CH4</a:t>
            </a:r>
          </a:p>
          <a:p>
            <a:endParaRPr lang="fr-FR" sz="2000" dirty="0" smtClean="0"/>
          </a:p>
          <a:p>
            <a:r>
              <a:rPr lang="fr-FR" sz="2000" dirty="0" smtClean="0"/>
              <a:t>&gt;  Le polymère biodégradé</a:t>
            </a:r>
          </a:p>
          <a:p>
            <a:pPr>
              <a:buFont typeface="Wingdings"/>
              <a:buChar char="Ø"/>
            </a:pPr>
            <a:endParaRPr lang="fr-FR" sz="2000" dirty="0" smtClean="0"/>
          </a:p>
          <a:p>
            <a:r>
              <a:rPr lang="fr-FR" sz="2000" dirty="0" smtClean="0"/>
              <a:t>&gt;  Les différentes formules :</a:t>
            </a: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2450" t="40278" r="4636" b="14757"/>
          <a:stretch>
            <a:fillRect/>
          </a:stretch>
        </p:blipFill>
        <p:spPr bwMode="auto">
          <a:xfrm>
            <a:off x="2298700" y="3365500"/>
            <a:ext cx="769208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3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57" y="0"/>
            <a:ext cx="12193057" cy="685249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La biodégradabilité des polymères</a:t>
            </a:r>
            <a:endParaRPr lang="fr-FR" sz="48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841143"/>
              </p:ext>
            </p:extLst>
          </p:nvPr>
        </p:nvGraphicFramePr>
        <p:xfrm>
          <a:off x="1300592" y="1912568"/>
          <a:ext cx="10053208" cy="3671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3302"/>
                <a:gridCol w="2513302"/>
                <a:gridCol w="2513302"/>
                <a:gridCol w="2513302"/>
              </a:tblGrid>
              <a:tr h="917842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Composition</a:t>
                      </a:r>
                      <a:endParaRPr lang="fr-FR" sz="2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Polymères synthétiques</a:t>
                      </a:r>
                    </a:p>
                    <a:p>
                      <a:pPr algn="ctr"/>
                      <a:r>
                        <a:rPr lang="fr-FR" dirty="0" smtClean="0"/>
                        <a:t>(Fossiles)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Polymères biodégradables  (Composites)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Polymères biodégradables (naturels)</a:t>
                      </a:r>
                      <a:endParaRPr lang="fr-FR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17842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Matière première</a:t>
                      </a:r>
                      <a:endParaRPr lang="fr-FR" sz="2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Non renouvelable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Seule une infime partie est renouvelable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B050"/>
                          </a:solidFill>
                        </a:rPr>
                        <a:t>Renouvelable</a:t>
                      </a:r>
                      <a:endParaRPr lang="fr-FR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17842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Exemples</a:t>
                      </a:r>
                      <a:endParaRPr lang="fr-FR" sz="2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Polyéthylène, polypropylène, polystyrène, </a:t>
                      </a:r>
                      <a:r>
                        <a:rPr lang="fr-FR" dirty="0" err="1" smtClean="0"/>
                        <a:t>etc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PE + Amidon PE + Cellulose, </a:t>
                      </a:r>
                      <a:r>
                        <a:rPr lang="fr-FR" dirty="0" err="1" smtClean="0"/>
                        <a:t>etc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Plastiques à base de cellulose, Plastique à base d’amidon</a:t>
                      </a:r>
                      <a:endParaRPr lang="fr-FR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17842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Biodégradabilité</a:t>
                      </a:r>
                      <a:endParaRPr lang="fr-FR" sz="2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Pas du tout ou très mauvaise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Seuls les polymères naturels sont attaqués par les microorganismes.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B050"/>
                          </a:solidFill>
                        </a:rPr>
                        <a:t>Excellente </a:t>
                      </a:r>
                      <a:endParaRPr lang="fr-FR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Espace réservé du numéro de diapositive 7"/>
          <p:cNvSpPr txBox="1">
            <a:spLocks/>
          </p:cNvSpPr>
          <p:nvPr/>
        </p:nvSpPr>
        <p:spPr>
          <a:xfrm>
            <a:off x="11843520" y="6487373"/>
            <a:ext cx="348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58" y="0"/>
            <a:ext cx="12193057" cy="6852498"/>
          </a:xfrm>
          <a:prstGeom prst="rect">
            <a:avLst/>
          </a:prstGeom>
        </p:spPr>
      </p:pic>
      <p:sp>
        <p:nvSpPr>
          <p:cNvPr id="5" name="Espace réservé du numéro de diapositive 7"/>
          <p:cNvSpPr txBox="1">
            <a:spLocks/>
          </p:cNvSpPr>
          <p:nvPr/>
        </p:nvSpPr>
        <p:spPr>
          <a:xfrm>
            <a:off x="11843520" y="6487373"/>
            <a:ext cx="348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-1057" y="777650"/>
            <a:ext cx="11541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Le cycle de vie d’un bioplastique</a:t>
            </a:r>
            <a:endParaRPr lang="fr-FR" sz="4800" dirty="0"/>
          </a:p>
        </p:txBody>
      </p:sp>
      <p:sp>
        <p:nvSpPr>
          <p:cNvPr id="10" name="ZoneTexte 9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 – Mickael Gipon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2327563" y="1601355"/>
          <a:ext cx="7915563" cy="4641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8340437" y="3505199"/>
            <a:ext cx="2932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Micro-organismes, humidité,</a:t>
            </a:r>
          </a:p>
          <a:p>
            <a:pPr algn="ctr"/>
            <a:r>
              <a:rPr lang="fr-FR" b="1" dirty="0" smtClean="0"/>
              <a:t>chaleur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170218" y="5458690"/>
            <a:ext cx="11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Extraction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398328" y="5375563"/>
            <a:ext cx="160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Photosynthèse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355273" y="3588327"/>
            <a:ext cx="194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Traitements divers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3962400" y="1801090"/>
            <a:ext cx="124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Conversion</a:t>
            </a:r>
            <a:endParaRPr lang="fr-FR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7342909" y="1870363"/>
            <a:ext cx="160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Tri des déchets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572</Words>
  <Application>Microsoft Office PowerPoint</Application>
  <PresentationFormat>Grand écran</PresentationFormat>
  <Paragraphs>181</Paragraphs>
  <Slides>13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La biodégradation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biodégradation</dc:title>
  <dc:creator>Antoine</dc:creator>
  <cp:lastModifiedBy>Antoine</cp:lastModifiedBy>
  <cp:revision>42</cp:revision>
  <dcterms:created xsi:type="dcterms:W3CDTF">2015-12-07T19:50:37Z</dcterms:created>
  <dcterms:modified xsi:type="dcterms:W3CDTF">2016-01-13T18:50:23Z</dcterms:modified>
</cp:coreProperties>
</file>