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69F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5D87-EBBE-45F6-9280-F673CD5E30AF}" type="datetimeFigureOut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3204E-AD81-45AF-B330-C7284304A747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20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204E-AD81-45AF-B330-C7284304A74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93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204E-AD81-45AF-B330-C7284304A74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65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204E-AD81-45AF-B330-C7284304A747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083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204E-AD81-45AF-B330-C7284304A74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17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204E-AD81-45AF-B330-C7284304A74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429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BEE-F25C-4FE5-8620-D2DD7010568C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4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E56B-E5F1-4ADA-8439-0B4CBD093491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16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830-A8AA-4B94-B7C9-C36CDAC6DC6B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80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2A84-EC23-43AB-BE80-1A532FAF5894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24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98B4-F6F8-47CB-90A0-CDE4CA3709F1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3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8F4-8E6C-40FB-8E78-1E4ECE11C218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63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DE13-89DF-44B4-B324-56169540DE54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77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76B8-F287-4CC7-BD42-513B788C5D15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20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9250-26F4-4AF3-BC8C-259679B700DC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3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090F-C02C-4C32-9948-D9F40CE0CE99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42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BD66-BEF8-4039-BD4E-42D6E709C9A4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05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8476-1342-47B4-BD8F-0FB5C62F6598}" type="datetime1">
              <a:rPr lang="fr-FR" smtClean="0"/>
              <a:pPr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64C0E-5842-43BF-BCC1-810351AC69B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0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m.univ-savoie.fr/LP/carac_2004/Dubois_Guinard/Test%20de%20fluage_fichiers/frame.htm" TargetMode="External"/><Relationship Id="rId7" Type="http://schemas.openxmlformats.org/officeDocument/2006/relationships/hyperlink" Target="http://mms2.ensmp.fr/mat_paris/duree/exercices/Ch_15_Fluage_TD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ms2.ensmp.fr/mms_paris/experimental/polycop/caracterisation.pdf" TargetMode="External"/><Relationship Id="rId5" Type="http://schemas.openxmlformats.org/officeDocument/2006/relationships/hyperlink" Target="http://www.sgm.univ-savoie.fr/LP/carac_2010/Berlioux_Gilloux_Jacob/Fluage/Berlioux%20_Gilloux_Jacob_Fluage.htm" TargetMode="External"/><Relationship Id="rId4" Type="http://schemas.openxmlformats.org/officeDocument/2006/relationships/hyperlink" Target="http://www.sgm.univ-savoie.fr/LP/carac_2003/fluage_fichiers/fram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onel.Flandin@univ-savoie.fr?subject=Probl%E8me%20sur%20le%20site%20web%20LP%20-%20Caract&#233;risation&amp;Body=Bonjour%20Monsieur,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848125"/>
            <a:ext cx="9144000" cy="3161750"/>
          </a:xfrm>
        </p:spPr>
        <p:txBody>
          <a:bodyPr anchor="ctr">
            <a:normAutofit/>
          </a:bodyPr>
          <a:lstStyle/>
          <a:p>
            <a:r>
              <a:rPr lang="fr-FR" sz="10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FLUAGE </a:t>
            </a:r>
            <a:endParaRPr lang="fr-FR" sz="1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6200000">
            <a:off x="-1909309" y="3162302"/>
            <a:ext cx="5735639" cy="165576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3" y="5750007"/>
            <a:ext cx="12192000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Maria Aguila – Anaïs Aymont </a:t>
            </a:r>
            <a:endParaRPr lang="fr-FR" sz="2000" b="1" dirty="0" smtClean="0">
              <a:solidFill>
                <a:srgbClr val="10069F"/>
              </a:solidFill>
            </a:endParaRPr>
          </a:p>
          <a:p>
            <a:pPr algn="ctr"/>
            <a:endParaRPr lang="fr-FR" sz="600" b="1" dirty="0" smtClean="0">
              <a:solidFill>
                <a:srgbClr val="10069F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Licence professionnelle Polymer Engineering – 2015-2016</a:t>
            </a:r>
          </a:p>
          <a:p>
            <a:pPr algn="ctr"/>
            <a:endParaRPr lang="fr-FR" sz="2000" b="1" dirty="0" smtClean="0">
              <a:solidFill>
                <a:srgbClr val="100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/>
          </p:cNvSpPr>
          <p:nvPr/>
        </p:nvSpPr>
        <p:spPr>
          <a:xfrm>
            <a:off x="11710556" y="6487373"/>
            <a:ext cx="481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tx1"/>
                </a:solidFill>
              </a:rPr>
              <a:t>10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72585" y="1722286"/>
            <a:ext cx="10670936" cy="4550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fr-FR" sz="1600" b="1" dirty="0" smtClean="0"/>
          </a:p>
        </p:txBody>
      </p:sp>
      <p:sp>
        <p:nvSpPr>
          <p:cNvPr id="9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14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786392" y="1797836"/>
            <a:ext cx="6120000" cy="46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Le module de fluage:</a:t>
            </a:r>
          </a:p>
          <a:p>
            <a:pPr marL="0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 = s /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=     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F * Lo </a:t>
            </a:r>
          </a:p>
          <a:p>
            <a:pPr marL="0" indent="0" algn="just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 * (∆L)t</a:t>
            </a:r>
          </a:p>
          <a:p>
            <a:pPr marL="0" indent="0" algn="just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= module de fluage </a:t>
            </a:r>
          </a:p>
          <a:p>
            <a:pPr marL="0" indent="0" algn="just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= contrainte appliquée </a:t>
            </a:r>
          </a:p>
          <a:p>
            <a:pPr marL="0" indent="0" algn="just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allongement </a:t>
            </a:r>
          </a:p>
          <a:p>
            <a:pPr marL="0" indent="0" algn="just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∆L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)t= allongement au temps t </a:t>
            </a:r>
          </a:p>
          <a:p>
            <a:pPr marL="0" indent="0" algn="just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force appliquée </a:t>
            </a:r>
          </a:p>
          <a:p>
            <a:pPr marL="0" indent="0" algn="just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aire de la section transversale de l’éprouvette </a:t>
            </a:r>
          </a:p>
          <a:p>
            <a:pPr marL="0" indent="0" algn="just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= longueur de référence de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l’éprouvette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/>
          </p:cNvSpPr>
          <p:nvPr/>
        </p:nvSpPr>
        <p:spPr>
          <a:xfrm>
            <a:off x="11720946" y="6487373"/>
            <a:ext cx="47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tx1"/>
                </a:solidFill>
              </a:rPr>
              <a:t>11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14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03030" y="745625"/>
            <a:ext cx="9707719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MODELES RHEOLOGIQUES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956000" y="2032478"/>
            <a:ext cx="8280000" cy="42453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Modèle de Kelvin-Voigt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Modèle de Maxwell </a:t>
            </a:r>
          </a:p>
        </p:txBody>
      </p:sp>
      <p:pic>
        <p:nvPicPr>
          <p:cNvPr id="17" name="Picture 2" descr="https://upload.wikimedia.org/wikipedia/commons/thumb/e/e3/Kelvin_Voigt_diagram.svg/220px-Kelvin_Voigt_diagra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2504575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thumb/d/db/Maxwell_diagram.svg/220px-Maxwell_dia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30" y="5103615"/>
            <a:ext cx="2494539" cy="6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7"/>
          <p:cNvSpPr txBox="1">
            <a:spLocks/>
          </p:cNvSpPr>
          <p:nvPr/>
        </p:nvSpPr>
        <p:spPr>
          <a:xfrm>
            <a:off x="11710556" y="6487373"/>
            <a:ext cx="481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tx1"/>
                </a:solidFill>
              </a:rPr>
              <a:t>12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14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1786392" y="1122362"/>
            <a:ext cx="8280000" cy="4980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Modèle de Burgers</a:t>
            </a:r>
          </a:p>
          <a:p>
            <a:pPr marL="0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ɛBurgers= ɛVoigt - ɛMaxwell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0000" t="11765" r="1251" b="3715"/>
          <a:stretch/>
        </p:blipFill>
        <p:spPr bwMode="auto">
          <a:xfrm>
            <a:off x="6580138" y="1122361"/>
            <a:ext cx="2210008" cy="433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500" t="42261" r="45001" b="13467"/>
          <a:stretch/>
        </p:blipFill>
        <p:spPr bwMode="auto">
          <a:xfrm>
            <a:off x="2111335" y="2911753"/>
            <a:ext cx="3192557" cy="270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3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10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084478" y="1316350"/>
            <a:ext cx="5863579" cy="50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Composantes de la déformation </a:t>
            </a:r>
          </a:p>
          <a:p>
            <a:pPr marL="0" indent="0" algn="just">
              <a:buNone/>
            </a:pPr>
            <a:endParaRPr lang="fr-FR" sz="2000" u="sng" dirty="0"/>
          </a:p>
          <a:p>
            <a:pPr marL="0" indent="0" algn="just">
              <a:buNone/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ɛ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composante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élastique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 la déformation (instantanée) </a:t>
            </a:r>
          </a:p>
          <a:p>
            <a:pPr marL="0" indent="0" algn="just">
              <a:buNone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ɛ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composante viscoélastique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déformation (non-instantanée et réversible) </a:t>
            </a:r>
          </a:p>
          <a:p>
            <a:pPr marL="0" indent="0" algn="just">
              <a:buNone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ɛ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composante viscoplastique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déformation (non instantanée et non réversible)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0668" t="21453" r="41699" b="7672"/>
          <a:stretch/>
        </p:blipFill>
        <p:spPr>
          <a:xfrm>
            <a:off x="7177695" y="1499550"/>
            <a:ext cx="3445003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8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pic>
        <p:nvPicPr>
          <p:cNvPr id="9" name="Marcador de contenido 2"/>
          <p:cNvPicPr>
            <a:picLocks noChangeAspect="1"/>
          </p:cNvPicPr>
          <p:nvPr/>
        </p:nvPicPr>
        <p:blipFill rotWithShape="1">
          <a:blip r:embed="rId3"/>
          <a:srcRect l="49797" t="22521" r="13799" b="8506"/>
          <a:stretch/>
        </p:blipFill>
        <p:spPr>
          <a:xfrm>
            <a:off x="3411940" y="909638"/>
            <a:ext cx="5049163" cy="53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8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16921" y="745625"/>
            <a:ext cx="8959341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INTERRELATION 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786392" y="1904194"/>
            <a:ext cx="8927101" cy="39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Essais de:</a:t>
            </a:r>
          </a:p>
          <a:p>
            <a:pPr lvl="1" algn="just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Traction </a:t>
            </a:r>
          </a:p>
          <a:p>
            <a:pPr lvl="1" algn="just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Flexion </a:t>
            </a:r>
          </a:p>
          <a:p>
            <a:pPr lvl="1" algn="just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Relaxation </a:t>
            </a:r>
          </a:p>
          <a:p>
            <a:pPr lvl="1" algn="just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Torsion </a:t>
            </a:r>
          </a:p>
          <a:p>
            <a:pPr lvl="1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8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03030" y="745625"/>
            <a:ext cx="9707719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LEXIQUE 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160059" y="1950781"/>
            <a:ext cx="7222971" cy="39600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Contrainte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= stress 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Fluage= creep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Déformation = strain 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Déformation élastique = elastic strain 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Déformation plastique = plastique strain 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Instantané =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instant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4C0E-5842-43BF-BCC1-810351AC69B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8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03030" y="745625"/>
            <a:ext cx="9707719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RESSOURCES  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093801" y="1422399"/>
            <a:ext cx="6840000" cy="49339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http://www.sgm.univ-savoie.fr/LP/carac_2004/Dubois_Guinard/Test%20de%20fluage_fichiers/frame.htm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http://www.sgm.univ-savoie.fr/LP/carac_2003/fluage_fichiers/frame.htm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2">
                    <a:lumMod val="50000"/>
                  </a:schemeClr>
                </a:solidFill>
                <a:hlinkClick r:id="rId5"/>
              </a:rPr>
              <a:t>http://www.sgm.univ-savoie.fr/LP/carac_2010/Berlioux_Gilloux_Jacob/Fluage/Berlioux%20_Gilloux_Jacob_Fluage.htm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2">
                    <a:lumMod val="50000"/>
                  </a:schemeClr>
                </a:solidFill>
                <a:hlinkClick r:id="rId6"/>
              </a:rPr>
              <a:t>http://mms2.ensmp.fr/mms_paris/experimental/polycop/caracterisation.pdf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2">
                    <a:lumMod val="50000"/>
                  </a:schemeClr>
                </a:solidFill>
                <a:hlinkClick r:id="rId7"/>
              </a:rPr>
              <a:t>http://mms2.ensmp.fr/mat_paris/duree/exercices/Ch_15_Fluage_TD.pdf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fr-FR" sz="2000" dirty="0"/>
              <a:t>Précis de matières plastiques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448800" y="6487373"/>
            <a:ext cx="2743200" cy="365125"/>
          </a:xfrm>
        </p:spPr>
        <p:txBody>
          <a:bodyPr/>
          <a:lstStyle/>
          <a:p>
            <a:fld id="{19164C0E-5842-43BF-BCC1-810351AC69BF}" type="slidenum">
              <a:rPr lang="fr-FR" sz="2000" smtClean="0">
                <a:solidFill>
                  <a:schemeClr val="tx1"/>
                </a:solidFill>
              </a:rPr>
              <a:pPr/>
              <a:t>2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1057" y="77765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			Mise en garde</a:t>
            </a:r>
            <a:endParaRPr lang="fr-FR" sz="4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965598" y="1729269"/>
            <a:ext cx="4644344" cy="5061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altLang="fr-FR" sz="1600" dirty="0" smtClean="0"/>
              <a:t>Cette présentation à été réalisée dans le cadre de notre formation en licence professionnelle plasturgie ; elle résulte de la synthèse des sources (Cf. fin de présentation) que nous avons pu trouver, et nous ne pouvons en aucun cas être tenu responsable des éventuelles erreurs techniques.</a:t>
            </a:r>
          </a:p>
          <a:p>
            <a:pPr algn="just"/>
            <a:r>
              <a:rPr lang="fr-FR" altLang="fr-FR" sz="1600" dirty="0" smtClean="0"/>
              <a:t>Vous devrez être critique quand à l’utilisation de ce support, et nous vous invitons à vous référer directement aux sources citées.	</a:t>
            </a:r>
          </a:p>
          <a:p>
            <a:r>
              <a:rPr lang="fr-FR" altLang="fr-FR" sz="1600" dirty="0" smtClean="0"/>
              <a:t>Si ... </a:t>
            </a:r>
            <a:br>
              <a:rPr lang="fr-FR" altLang="fr-FR" sz="1600" dirty="0" smtClean="0"/>
            </a:br>
            <a:r>
              <a:rPr lang="fr-FR" altLang="fr-FR" sz="1600" dirty="0" smtClean="0"/>
              <a:t> </a:t>
            </a:r>
            <a:r>
              <a:rPr lang="fr-FR" altLang="fr-FR" sz="1600" b="1" dirty="0" smtClean="0">
                <a:solidFill>
                  <a:srgbClr val="CC6600"/>
                </a:solidFill>
              </a:rPr>
              <a:t>- vous rencontrez un problème de navigation (type error 404),</a:t>
            </a:r>
            <a:br>
              <a:rPr lang="fr-FR" altLang="fr-FR" sz="1600" b="1" dirty="0" smtClean="0">
                <a:solidFill>
                  <a:srgbClr val="CC6600"/>
                </a:solidFill>
              </a:rPr>
            </a:br>
            <a:r>
              <a:rPr lang="fr-FR" altLang="fr-FR" sz="1600" b="1" dirty="0" smtClean="0">
                <a:solidFill>
                  <a:srgbClr val="CC6600"/>
                </a:solidFill>
              </a:rPr>
              <a:t> - vous tombez sur une faute ... de frappe,</a:t>
            </a:r>
            <a:br>
              <a:rPr lang="fr-FR" altLang="fr-FR" sz="1600" b="1" dirty="0" smtClean="0">
                <a:solidFill>
                  <a:srgbClr val="CC6600"/>
                </a:solidFill>
              </a:rPr>
            </a:br>
            <a:r>
              <a:rPr lang="fr-FR" altLang="fr-FR" sz="1600" b="1" dirty="0" smtClean="0">
                <a:solidFill>
                  <a:srgbClr val="CC6600"/>
                </a:solidFill>
              </a:rPr>
              <a:t>  - vous pensez que des choses manques ou sont en trop,</a:t>
            </a:r>
            <a:br>
              <a:rPr lang="fr-FR" altLang="fr-FR" sz="1600" b="1" dirty="0" smtClean="0">
                <a:solidFill>
                  <a:srgbClr val="CC6600"/>
                </a:solidFill>
              </a:rPr>
            </a:br>
            <a:r>
              <a:rPr lang="fr-FR" altLang="fr-FR" sz="1600" b="1" dirty="0" smtClean="0">
                <a:solidFill>
                  <a:srgbClr val="CC6600"/>
                </a:solidFill>
              </a:rPr>
              <a:t>  - vous pensez que nous ne respectons pas vos droits d'auteur,</a:t>
            </a:r>
            <a:br>
              <a:rPr lang="fr-FR" altLang="fr-FR" sz="1600" b="1" dirty="0" smtClean="0">
                <a:solidFill>
                  <a:srgbClr val="CC6600"/>
                </a:solidFill>
              </a:rPr>
            </a:br>
            <a:r>
              <a:rPr lang="fr-FR" altLang="fr-FR" sz="1600" dirty="0" smtClean="0"/>
              <a:t/>
            </a:r>
            <a:br>
              <a:rPr lang="fr-FR" altLang="fr-FR" sz="1600" dirty="0" smtClean="0"/>
            </a:br>
            <a:r>
              <a:rPr lang="fr-FR" altLang="fr-FR" sz="1600" dirty="0" smtClean="0"/>
              <a:t>en d'autres termes si vous pensez que ce site doit être modifié.</a:t>
            </a:r>
            <a:br>
              <a:rPr lang="fr-FR" altLang="fr-FR" sz="1600" dirty="0" smtClean="0"/>
            </a:br>
            <a:r>
              <a:rPr lang="fr-FR" altLang="fr-FR" sz="1600" dirty="0" smtClean="0"/>
              <a:t/>
            </a:r>
            <a:br>
              <a:rPr lang="fr-FR" altLang="fr-FR" sz="1600" dirty="0" smtClean="0"/>
            </a:br>
            <a:r>
              <a:rPr lang="fr-FR" altLang="fr-FR" sz="1600" dirty="0" smtClean="0"/>
              <a:t>Merci de </a:t>
            </a:r>
            <a:r>
              <a:rPr lang="fr-FR" altLang="fr-FR" sz="1600" dirty="0" smtClean="0">
                <a:hlinkClick r:id="rId3"/>
              </a:rPr>
              <a:t>nous contacter </a:t>
            </a:r>
            <a:r>
              <a:rPr lang="fr-FR" altLang="fr-FR" sz="1600" dirty="0" smtClean="0"/>
              <a:t>pour nous suggérer vos modifications, nous corrigerons ...</a:t>
            </a:r>
          </a:p>
          <a:p>
            <a:pPr algn="just"/>
            <a:endParaRPr lang="fr-FR" altLang="fr-FR" sz="1400" dirty="0"/>
          </a:p>
        </p:txBody>
      </p:sp>
      <p:sp>
        <p:nvSpPr>
          <p:cNvPr id="11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40" y="1792967"/>
            <a:ext cx="2880000" cy="45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448800" y="6487373"/>
            <a:ext cx="2743200" cy="365125"/>
          </a:xfrm>
        </p:spPr>
        <p:txBody>
          <a:bodyPr/>
          <a:lstStyle/>
          <a:p>
            <a:fld id="{19164C0E-5842-43BF-BCC1-810351AC69BF}" type="slidenum">
              <a:rPr lang="fr-FR" sz="2000" smtClean="0">
                <a:solidFill>
                  <a:schemeClr val="tx1"/>
                </a:solidFill>
              </a:rPr>
              <a:pPr/>
              <a:t>3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57" y="77765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			Sommaire</a:t>
            </a:r>
            <a:endParaRPr lang="fr-FR" sz="4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19644" y="2005445"/>
            <a:ext cx="10525991" cy="484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Définition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Appareil 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Données extraites 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Interrelation 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Lexique 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Ressources </a:t>
            </a:r>
          </a:p>
          <a:p>
            <a:pPr marL="0" indent="0" algn="just">
              <a:buNone/>
            </a:pPr>
            <a:endParaRPr lang="fr-FR" alt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448800" y="6487373"/>
            <a:ext cx="2743200" cy="365125"/>
          </a:xfrm>
        </p:spPr>
        <p:txBody>
          <a:bodyPr/>
          <a:lstStyle/>
          <a:p>
            <a:fld id="{19164C0E-5842-43BF-BCC1-810351AC69BF}" type="slidenum">
              <a:rPr lang="fr-FR" sz="2000" smtClean="0">
                <a:solidFill>
                  <a:schemeClr val="tx1"/>
                </a:solidFill>
              </a:rPr>
              <a:pPr/>
              <a:t>4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13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015567" y="852977"/>
            <a:ext cx="8633399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1392073" y="2058133"/>
            <a:ext cx="7724620" cy="39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fluage est le phénomène physique qui provoque la déformation irréversible dans le temps d’un matériau soumis à une contrainte.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448800" y="6487373"/>
            <a:ext cx="2743200" cy="365125"/>
          </a:xfrm>
        </p:spPr>
        <p:txBody>
          <a:bodyPr/>
          <a:lstStyle/>
          <a:p>
            <a:fld id="{19164C0E-5842-43BF-BCC1-810351AC69BF}" type="slidenum">
              <a:rPr lang="fr-FR" sz="2000" smtClean="0">
                <a:solidFill>
                  <a:schemeClr val="tx1"/>
                </a:solidFill>
              </a:rPr>
              <a:pPr/>
              <a:t>5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13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03030" y="745625"/>
            <a:ext cx="9707719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1753073" y="1590781"/>
            <a:ext cx="8685854" cy="46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essai de fluage consiste à mesurer la déformation en fonction du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temps.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masse est suspendue à l’échantillon et on mesure l’allongement de l’échantillon dans le temps.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température favorise le fluage. (cet essai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très long à température ambiante. Afin d’accélérer le processus, les essais sont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réalisés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à températures plus élevées.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Essai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modifiante la structure.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/>
          </p:cNvSpPr>
          <p:nvPr/>
        </p:nvSpPr>
        <p:spPr>
          <a:xfrm>
            <a:off x="11843520" y="6487373"/>
            <a:ext cx="348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tx1"/>
                </a:solidFill>
              </a:rPr>
              <a:t>6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15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044725" y="1473958"/>
            <a:ext cx="5642677" cy="43958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Primaire: ralentissement de la vitesse de fluage.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Secondaire: vitesse de fluage constante.</a:t>
            </a: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Tertiaire: diminution importante de la section résistante par la formation de pores et par striction.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Marcador de contenido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289" t="28594" r="43673" b="12725"/>
          <a:stretch/>
        </p:blipFill>
        <p:spPr>
          <a:xfrm>
            <a:off x="6687402" y="1743769"/>
            <a:ext cx="4571103" cy="38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7"/>
          <p:cNvSpPr txBox="1">
            <a:spLocks/>
          </p:cNvSpPr>
          <p:nvPr/>
        </p:nvSpPr>
        <p:spPr>
          <a:xfrm>
            <a:off x="11843520" y="6487373"/>
            <a:ext cx="348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tx1"/>
                </a:solidFill>
              </a:rPr>
              <a:t>7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16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30629" y="734996"/>
            <a:ext cx="9707719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APPAREIL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500529" y="1782129"/>
            <a:ext cx="8280000" cy="39600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Pour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essai normalisé,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l’éprouvette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utilisée est définie par la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norme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ASTM (même éprouvette que pour les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essais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traction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et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flexion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Four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Échantillon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Poids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70" y="2682314"/>
            <a:ext cx="1368000" cy="312372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39294" t="23624" r="35802" b="24204"/>
          <a:stretch/>
        </p:blipFill>
        <p:spPr>
          <a:xfrm>
            <a:off x="8410629" y="2670781"/>
            <a:ext cx="2356329" cy="3123724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>
            <a:off x="3010356" y="3098896"/>
            <a:ext cx="1582005" cy="360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3865863" y="4188474"/>
            <a:ext cx="1245984" cy="111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3176067" y="5450244"/>
            <a:ext cx="1464462" cy="154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7"/>
          <p:cNvSpPr txBox="1">
            <a:spLocks/>
          </p:cNvSpPr>
          <p:nvPr/>
        </p:nvSpPr>
        <p:spPr>
          <a:xfrm>
            <a:off x="11843520" y="6487373"/>
            <a:ext cx="348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13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2477742" y="1815517"/>
            <a:ext cx="8280000" cy="39600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Mécanisme de fonctionnement 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Marcador de contenido 2"/>
          <p:cNvPicPr>
            <a:picLocks noChangeAspect="1"/>
          </p:cNvPicPr>
          <p:nvPr/>
        </p:nvPicPr>
        <p:blipFill rotWithShape="1">
          <a:blip r:embed="rId3"/>
          <a:srcRect l="33505" t="44661" r="42675" b="25416"/>
          <a:stretch/>
        </p:blipFill>
        <p:spPr>
          <a:xfrm>
            <a:off x="4925554" y="1672701"/>
            <a:ext cx="3384376" cy="32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7"/>
          <p:cNvSpPr txBox="1">
            <a:spLocks/>
          </p:cNvSpPr>
          <p:nvPr/>
        </p:nvSpPr>
        <p:spPr>
          <a:xfrm>
            <a:off x="11843520" y="6487373"/>
            <a:ext cx="348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" name="Rectangle 4"/>
          <p:cNvSpPr/>
          <p:nvPr/>
        </p:nvSpPr>
        <p:spPr>
          <a:xfrm>
            <a:off x="0" y="377371"/>
            <a:ext cx="12192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 rot="16200000">
            <a:off x="-1909309" y="316230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LE FLUAGE 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8227"/>
            <a:ext cx="2381250" cy="1238250"/>
          </a:xfrm>
          <a:prstGeom prst="rect">
            <a:avLst/>
          </a:prstGeom>
        </p:spPr>
      </p:pic>
      <p:sp>
        <p:nvSpPr>
          <p:cNvPr id="21" name="ZoneTexte 8"/>
          <p:cNvSpPr txBox="1"/>
          <p:nvPr/>
        </p:nvSpPr>
        <p:spPr>
          <a:xfrm>
            <a:off x="7398331" y="6277781"/>
            <a:ext cx="44057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AGUILA – AYMONT </a:t>
            </a:r>
            <a:endParaRPr lang="fr-FR" sz="600" b="1" dirty="0" smtClean="0">
              <a:solidFill>
                <a:srgbClr val="10069F"/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103030" y="745625"/>
            <a:ext cx="9707719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EXTRAITES 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1786392" y="1836098"/>
            <a:ext cx="6120000" cy="46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essais en fluage servent à :</a:t>
            </a:r>
          </a:p>
          <a:p>
            <a:pPr marL="0" indent="0" algn="just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Mesurer la variation des propriétés mécaniques sur une longue période de temps.</a:t>
            </a:r>
          </a:p>
          <a:p>
            <a:pPr marL="0" indent="0" algn="just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Caractériser les effets de la température sur les propriétés d’un polymère.</a:t>
            </a:r>
          </a:p>
          <a:p>
            <a:pPr marL="0" indent="0" algn="just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Déterminer la résistance d’un matériau dans le temps.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393</Words>
  <Application>Microsoft Office PowerPoint</Application>
  <PresentationFormat>Panorámica</PresentationFormat>
  <Paragraphs>165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Thème Office</vt:lpstr>
      <vt:lpstr>LE FLUAGE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biodégradation</dc:title>
  <dc:creator>Antoine</dc:creator>
  <cp:lastModifiedBy>Mary</cp:lastModifiedBy>
  <cp:revision>45</cp:revision>
  <dcterms:created xsi:type="dcterms:W3CDTF">2015-12-07T19:50:37Z</dcterms:created>
  <dcterms:modified xsi:type="dcterms:W3CDTF">2016-05-09T21:13:51Z</dcterms:modified>
</cp:coreProperties>
</file>