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7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60"/>
  </p:normalViewPr>
  <p:slideViewPr>
    <p:cSldViewPr>
      <p:cViewPr varScale="1">
        <p:scale>
          <a:sx n="86" d="100"/>
          <a:sy n="86" d="100"/>
        </p:scale>
        <p:origin x="-276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951C-DFF1-4385-9B76-A1E797FA4B1A}" type="datetimeFigureOut">
              <a:rPr lang="fr-FR" smtClean="0"/>
              <a:pPr/>
              <a:t>14/06/2016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491087-3894-456E-A55D-327B80FB150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51054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799264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5359440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08920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21935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03942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926706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6774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8037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9977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77187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80214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011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14419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12698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5768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59324-A833-4172-A58D-D1036FFFA218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3297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EA59D-949C-4E4A-BE92-7FCDC1078262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8523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9D240-C418-4341-BFC6-9984AFF6DCE1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6543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D4233-7581-4F9D-94F9-CA5C48BCDC29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11864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82827-E99B-41A0-9294-BB5F2EB8DBA3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86850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90698-7EB5-4486-874C-2E281DBED3B7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30407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EBCCC-E66E-4DBC-8B9B-C5C22129C3A4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90995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2DE34-A295-4A14-BF5E-FD2F89B89247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4666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2C459-38E3-4DA1-86B9-C7A51894A465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495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870A-F325-4710-B51D-A505B5A9FED5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225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C5E6A-7A5D-4BED-9C06-85EDF386BC89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49865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D78A0-D19C-452E-B29D-F68FAF395D08}" type="datetime1">
              <a:rPr lang="fr-FR" smtClean="0"/>
              <a:pPr/>
              <a:t>14/06/2016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8C728-C139-4E0B-B8C1-019AEE7D03AA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6168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mailto:Lionel.Flandin@univ-savoie.fr?subject=Probl%E8me%20sur%20le%20site%20web%20LP%20-%20Caract&#233;risation&amp;Body=Bonjour%20Monsieur,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5175" y="1994133"/>
            <a:ext cx="10236200" cy="1469792"/>
          </a:xfrm>
        </p:spPr>
        <p:txBody>
          <a:bodyPr>
            <a:noAutofit/>
          </a:bodyPr>
          <a:lstStyle/>
          <a:p>
            <a:r>
              <a:rPr lang="fr-FR" sz="5800" b="1" dirty="0" smtClean="0">
                <a:solidFill>
                  <a:schemeClr val="accent6">
                    <a:lumMod val="50000"/>
                  </a:schemeClr>
                </a:solidFill>
              </a:rPr>
              <a:t>Calorimétrie différentielle à balayage </a:t>
            </a:r>
            <a:br>
              <a:rPr lang="fr-FR" sz="58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fr-FR" sz="5800" b="1" dirty="0" smtClean="0">
                <a:solidFill>
                  <a:schemeClr val="accent6">
                    <a:lumMod val="50000"/>
                  </a:schemeClr>
                </a:solidFill>
              </a:rPr>
              <a:t>DSC</a:t>
            </a:r>
            <a:endParaRPr lang="fr-FR" sz="5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-3" y="5750007"/>
            <a:ext cx="12192000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032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Taux de cristallinité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10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487106" y="2314805"/>
            <a:ext cx="9937486" cy="383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Polymère à la fois amorphe et cristallin ? Calcul du taux de cristallinité (</a:t>
            </a:r>
            <a:r>
              <a:rPr lang="fr-FR" sz="2800" dirty="0" err="1" smtClean="0"/>
              <a:t>Xc</a:t>
            </a:r>
            <a:r>
              <a:rPr lang="fr-FR" sz="2800" dirty="0" smtClean="0"/>
              <a:t>)</a:t>
            </a:r>
          </a:p>
          <a:p>
            <a:pPr algn="l"/>
            <a:endParaRPr lang="fr-FR" sz="2800" dirty="0" smtClean="0"/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Détermination de l’enthalpie de fusion ∆Hf, mesure de l’aire de la </a:t>
            </a:r>
            <a:r>
              <a:rPr lang="fr-FR" sz="2800" dirty="0" err="1" smtClean="0"/>
              <a:t>crète</a:t>
            </a:r>
            <a:endParaRPr lang="fr-FR" sz="2800" dirty="0" smtClean="0"/>
          </a:p>
          <a:p>
            <a:pPr algn="l"/>
            <a:endParaRPr lang="fr-FR" sz="2800" dirty="0" smtClean="0"/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err="1" smtClean="0"/>
              <a:t>Xc</a:t>
            </a:r>
            <a:r>
              <a:rPr lang="fr-FR" sz="2800" dirty="0" smtClean="0"/>
              <a:t> = (∆Hf échantillon / ∆Hf 100% cristallin) * 100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305002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DSC modulée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11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99656" y="1608647"/>
            <a:ext cx="6048672" cy="388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608221" y="5733256"/>
            <a:ext cx="10973444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 </a:t>
            </a:r>
            <a:r>
              <a:rPr lang="fr-FR" u="sng" dirty="0" smtClean="0"/>
              <a:t>Objectif</a:t>
            </a:r>
            <a:r>
              <a:rPr lang="fr-FR" dirty="0" smtClean="0"/>
              <a:t> : séparation des actions réversibles (Tg, Tc) des actions irréversibles (Tf)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40375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DSC modulée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67408" y="2216284"/>
            <a:ext cx="10873208" cy="4125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3200" u="sng" dirty="0" smtClean="0"/>
              <a:t>Avantages</a:t>
            </a:r>
            <a:r>
              <a:rPr lang="fr-FR" sz="3200" dirty="0" smtClean="0"/>
              <a:t> : </a:t>
            </a:r>
          </a:p>
          <a:p>
            <a:pPr lvl="1" algn="l"/>
            <a:endParaRPr lang="fr-FR" sz="28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Optimisation de la sensibilité (vitesse instantanée de chauffage élevée, grâce à la modulation)</a:t>
            </a:r>
          </a:p>
          <a:p>
            <a:pPr lvl="1" algn="l"/>
            <a:endParaRPr lang="fr-FR" sz="28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Optimisation de la résolution (vitesse moyenne de chauffage lente)</a:t>
            </a:r>
          </a:p>
          <a:p>
            <a:pPr lvl="1" algn="l"/>
            <a:endParaRPr lang="fr-FR" sz="28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Mesure simple de la capacité thermique massique</a:t>
            </a:r>
          </a:p>
          <a:p>
            <a:pPr algn="l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8684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Interrelation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13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1127448" y="2275191"/>
            <a:ext cx="10369152" cy="3429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fr-FR" sz="3200" dirty="0" smtClean="0"/>
              <a:t>DSC : </a:t>
            </a:r>
            <a:r>
              <a:rPr lang="fr-FR" sz="3200" dirty="0" err="1" smtClean="0"/>
              <a:t>Differencial</a:t>
            </a:r>
            <a:r>
              <a:rPr lang="fr-FR" sz="3200" dirty="0" smtClean="0"/>
              <a:t> Scanning </a:t>
            </a:r>
            <a:r>
              <a:rPr lang="fr-FR" sz="3200" dirty="0" err="1" smtClean="0"/>
              <a:t>Calorimetry</a:t>
            </a:r>
            <a:endParaRPr lang="fr-FR" sz="3200" dirty="0" smtClean="0"/>
          </a:p>
          <a:p>
            <a:pPr lvl="1" algn="l"/>
            <a:r>
              <a:rPr lang="fr-FR" sz="2800" dirty="0" smtClean="0"/>
              <a:t>	mesure la différence d’énergie </a:t>
            </a:r>
          </a:p>
          <a:p>
            <a:pPr lvl="1" algn="l"/>
            <a:endParaRPr lang="fr-FR" sz="2800" dirty="0" smtClean="0"/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fr-FR" sz="3200" dirty="0" smtClean="0"/>
              <a:t>ATD : Analyse </a:t>
            </a:r>
            <a:r>
              <a:rPr lang="fr-FR" sz="3200" dirty="0" err="1" smtClean="0"/>
              <a:t>thermodifférentiel</a:t>
            </a:r>
            <a:r>
              <a:rPr lang="fr-FR" sz="3200" dirty="0" smtClean="0"/>
              <a:t> </a:t>
            </a:r>
          </a:p>
          <a:p>
            <a:pPr lvl="1" algn="l"/>
            <a:r>
              <a:rPr lang="fr-FR" sz="2800" dirty="0" smtClean="0"/>
              <a:t>	Mesure la différence de température</a:t>
            </a:r>
          </a:p>
          <a:p>
            <a:pPr marL="365760" lvl="1" algn="l"/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244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Source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14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858562" y="1953360"/>
            <a:ext cx="9341894" cy="383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http://materiaux.ecam.fr/savoirplus/dsc/dscla.html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58285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Lexique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15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958510" y="1953360"/>
            <a:ext cx="9601986" cy="376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DSC : </a:t>
            </a:r>
            <a:r>
              <a:rPr lang="fr-FR" sz="2800" dirty="0" err="1" smtClean="0"/>
              <a:t>Differencial</a:t>
            </a:r>
            <a:r>
              <a:rPr lang="fr-FR" sz="2800" dirty="0" smtClean="0"/>
              <a:t> Scanning </a:t>
            </a:r>
            <a:r>
              <a:rPr lang="fr-FR" sz="2800" dirty="0" err="1" smtClean="0"/>
              <a:t>Calorimetry</a:t>
            </a:r>
            <a:endParaRPr lang="fr-FR" sz="2800" dirty="0" smtClean="0"/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Transition vitreuse (Tg</a:t>
            </a:r>
            <a:r>
              <a:rPr lang="fr-FR" sz="2800" smtClean="0"/>
              <a:t>) :  </a:t>
            </a:r>
            <a:endParaRPr lang="fr-FR" sz="2800" dirty="0" smtClean="0"/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Température de cristallisation (Tc) 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Température de fusion (Tf) 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Enthalpie :</a:t>
            </a:r>
          </a:p>
          <a:p>
            <a:pPr marL="342900" indent="-342900" algn="l">
              <a:buFont typeface="Courier New" panose="02070309020205020404" pitchFamily="49" charset="0"/>
              <a:buChar char="o"/>
            </a:pPr>
            <a:r>
              <a:rPr lang="fr-FR" sz="2800" dirty="0" smtClean="0"/>
              <a:t>Taux de cristallinité : </a:t>
            </a:r>
            <a:r>
              <a:rPr lang="fr-FR" sz="2800" dirty="0" err="1" smtClean="0"/>
              <a:t>Crystalline</a:t>
            </a:r>
            <a:r>
              <a:rPr lang="fr-FR" sz="2800" dirty="0" smtClean="0"/>
              <a:t> ratio</a:t>
            </a:r>
          </a:p>
        </p:txBody>
      </p:sp>
    </p:spTree>
    <p:extLst>
      <p:ext uri="{BB962C8B-B14F-4D97-AF65-F5344CB8AC3E}">
        <p14:creationId xmlns:p14="http://schemas.microsoft.com/office/powerpoint/2010/main" xmlns="" val="27272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502"/>
            <a:ext cx="12193057" cy="6852498"/>
          </a:xfrm>
          <a:prstGeom prst="rect">
            <a:avLst/>
          </a:prstGeom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Mise en garde</a:t>
            </a:r>
            <a:endParaRPr lang="fr-FR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965598" y="1729269"/>
            <a:ext cx="4644344" cy="506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fr-FR" sz="1600" dirty="0" smtClean="0"/>
              <a:t>Cette présentation à 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algn="just"/>
            <a:r>
              <a:rPr lang="fr-FR" altLang="fr-FR" sz="1600" dirty="0" smtClean="0"/>
              <a:t>Vous devrez être critique quand à l’utilisation de ce support, et nous vous invitons à vous référer directement aux sources citées.	</a:t>
            </a:r>
          </a:p>
          <a:p>
            <a:r>
              <a:rPr lang="fr-FR" altLang="fr-FR" sz="1600" dirty="0" smtClean="0"/>
              <a:t>Si ... </a:t>
            </a:r>
            <a:br>
              <a:rPr lang="fr-FR" altLang="fr-FR" sz="1600" dirty="0" smtClean="0"/>
            </a:br>
            <a:r>
              <a:rPr lang="fr-FR" altLang="fr-FR" sz="1600" dirty="0" smtClean="0"/>
              <a:t> 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- vous rencontrez un problème de navigation (type </a:t>
            </a:r>
            <a:r>
              <a:rPr lang="fr-FR" altLang="fr-FR" sz="1600" b="1" dirty="0" err="1" smtClean="0">
                <a:solidFill>
                  <a:srgbClr val="CC6600"/>
                </a:solidFill>
              </a:rPr>
              <a:t>error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 404),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- vous tombez sur une faute ... de frappe,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des choses manques ou sont en trop,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nous ne respectons pas vos droits d'auteur,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en d'autres termes si vous pensez que ce site doit être modifié.</a:t>
            </a:r>
            <a:br>
              <a:rPr lang="fr-FR" altLang="fr-FR" sz="1600" dirty="0" smtClean="0"/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Merci de </a:t>
            </a:r>
            <a:r>
              <a:rPr lang="fr-FR" altLang="fr-FR" sz="1600" dirty="0" smtClean="0">
                <a:hlinkClick r:id="rId4"/>
              </a:rPr>
              <a:t>nous contacter </a:t>
            </a:r>
            <a:r>
              <a:rPr lang="fr-FR" altLang="fr-FR" sz="1600" dirty="0" smtClean="0"/>
              <a:t>pour nous suggérer vos modifications, nous corrigerons ...</a:t>
            </a:r>
          </a:p>
          <a:p>
            <a:pPr algn="just"/>
            <a:endParaRPr lang="fr-FR" altLang="fr-FR" sz="1400" dirty="0"/>
          </a:p>
        </p:txBody>
      </p:sp>
      <p:pic>
        <p:nvPicPr>
          <p:cNvPr id="11" name="Picture 4" descr="attention2"/>
          <p:cNvPicPr>
            <a:picLocks noChangeAspect="1" noChangeArrowheads="1"/>
          </p:cNvPicPr>
          <p:nvPr/>
        </p:nvPicPr>
        <p:blipFill>
          <a:blip r:embed="rId5" cstate="print">
            <a:lum contrast="18000"/>
          </a:blip>
          <a:srcRect/>
          <a:stretch>
            <a:fillRect/>
          </a:stretch>
        </p:blipFill>
        <p:spPr>
          <a:xfrm>
            <a:off x="2070596" y="1819052"/>
            <a:ext cx="3198736" cy="4392588"/>
          </a:xfrm>
          <a:prstGeom prst="rect">
            <a:avLst/>
          </a:prstGeom>
          <a:noFill/>
        </p:spPr>
      </p:pic>
      <p:sp>
        <p:nvSpPr>
          <p:cNvPr id="2" name="ZoneTexte 1"/>
          <p:cNvSpPr txBox="1"/>
          <p:nvPr/>
        </p:nvSpPr>
        <p:spPr>
          <a:xfrm>
            <a:off x="97971" y="1819052"/>
            <a:ext cx="849086" cy="407011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 rot="16200000">
            <a:off x="-1909309" y="316230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		</a:t>
            </a:r>
            <a:r>
              <a:rPr lang="fr-FR" sz="3200" b="1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8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Sommaire</a:t>
            </a:r>
            <a:endParaRPr lang="fr-FR" sz="480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278082" y="1641487"/>
            <a:ext cx="10525991" cy="484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dirty="0" smtClean="0"/>
              <a:t>Principe</a:t>
            </a:r>
          </a:p>
          <a:p>
            <a:pPr marL="0" indent="0">
              <a:buNone/>
            </a:pPr>
            <a:r>
              <a:rPr lang="fr-FR" altLang="fr-FR" dirty="0" smtClean="0"/>
              <a:t>Appareil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 smtClean="0"/>
              <a:t>Analyse</a:t>
            </a:r>
          </a:p>
          <a:p>
            <a:pPr marL="0" indent="0">
              <a:buNone/>
            </a:pPr>
            <a:r>
              <a:rPr lang="fr-FR" dirty="0"/>
              <a:t>Transitions thermiques</a:t>
            </a:r>
          </a:p>
          <a:p>
            <a:pPr marL="0" indent="0">
              <a:buNone/>
            </a:pPr>
            <a:r>
              <a:rPr lang="fr-FR" dirty="0"/>
              <a:t>Taux de cristallinité</a:t>
            </a:r>
          </a:p>
          <a:p>
            <a:pPr marL="0" indent="0">
              <a:buNone/>
            </a:pPr>
            <a:r>
              <a:rPr lang="fr-FR" dirty="0"/>
              <a:t>DSC modulée</a:t>
            </a:r>
          </a:p>
          <a:p>
            <a:pPr marL="0" indent="0">
              <a:buNone/>
            </a:pPr>
            <a:r>
              <a:rPr lang="fr-FR" dirty="0"/>
              <a:t>Interrelation</a:t>
            </a:r>
          </a:p>
          <a:p>
            <a:pPr marL="0" indent="0">
              <a:buNone/>
            </a:pPr>
            <a:r>
              <a:rPr lang="fr-FR" dirty="0"/>
              <a:t>Source</a:t>
            </a:r>
          </a:p>
          <a:p>
            <a:pPr marL="0" indent="0">
              <a:buNone/>
            </a:pPr>
            <a:r>
              <a:rPr lang="fr-FR" dirty="0"/>
              <a:t>Lexique</a:t>
            </a:r>
          </a:p>
          <a:p>
            <a:pPr marL="0" indent="0">
              <a:buNone/>
            </a:pPr>
            <a:endParaRPr lang="fr-FR" altLang="fr-FR" dirty="0" smtClean="0"/>
          </a:p>
          <a:p>
            <a:pPr marL="0" indent="0">
              <a:buNone/>
            </a:pPr>
            <a:endParaRPr lang="fr-FR" altLang="fr-FR" dirty="0"/>
          </a:p>
          <a:p>
            <a:pPr marL="0" indent="0" algn="just">
              <a:buNone/>
            </a:pPr>
            <a:endParaRPr lang="fr-FR" altLang="fr-FR" sz="1400" dirty="0"/>
          </a:p>
        </p:txBody>
      </p:sp>
      <p:sp>
        <p:nvSpPr>
          <p:cNvPr id="12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3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64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Principe</a:t>
            </a:r>
            <a:endParaRPr lang="fr-FR" sz="4800" dirty="0"/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1534468" y="1953360"/>
            <a:ext cx="9946332" cy="4278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 smtClean="0"/>
              <a:t>Technique </a:t>
            </a:r>
            <a:r>
              <a:rPr lang="fr-FR" sz="2800" dirty="0"/>
              <a:t>utilisée pour étudier les températures caractéristiques d'un polymère. </a:t>
            </a:r>
          </a:p>
          <a:p>
            <a:endParaRPr lang="fr-FR" sz="28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fr-FR" sz="2800" dirty="0"/>
              <a:t>Manipulation = mesurer la quantité de chaleur à fournir au récipient témoin par rapport au récipient de référence</a:t>
            </a:r>
          </a:p>
        </p:txBody>
      </p:sp>
      <p:sp>
        <p:nvSpPr>
          <p:cNvPr id="14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4</a:t>
            </a:fld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697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Appareil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5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61163" y="2060848"/>
            <a:ext cx="6467559" cy="3041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ZoneTexte 30"/>
          <p:cNvSpPr txBox="1"/>
          <p:nvPr/>
        </p:nvSpPr>
        <p:spPr>
          <a:xfrm>
            <a:off x="1918078" y="5505213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Utilisation de l’Indium en témoin -&gt; corps pur</a:t>
            </a:r>
          </a:p>
        </p:txBody>
      </p:sp>
    </p:spTree>
    <p:extLst>
      <p:ext uri="{BB962C8B-B14F-4D97-AF65-F5344CB8AC3E}">
        <p14:creationId xmlns:p14="http://schemas.microsoft.com/office/powerpoint/2010/main" xmlns="" val="23197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Analyse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6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51834" y="1688338"/>
            <a:ext cx="6707155" cy="441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666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Transitions thermiques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7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2822" y="1608647"/>
            <a:ext cx="3312368" cy="2589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Espace réservé du contenu 2"/>
          <p:cNvSpPr txBox="1">
            <a:spLocks/>
          </p:cNvSpPr>
          <p:nvPr/>
        </p:nvSpPr>
        <p:spPr>
          <a:xfrm>
            <a:off x="1593273" y="4310149"/>
            <a:ext cx="7467600" cy="3188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u="sng" dirty="0" smtClean="0"/>
              <a:t>Température de transition vitreuse (Tg)</a:t>
            </a:r>
            <a:r>
              <a:rPr lang="fr-FR" dirty="0" smtClean="0"/>
              <a:t> :</a:t>
            </a:r>
          </a:p>
          <a:p>
            <a:pPr algn="l"/>
            <a:endParaRPr lang="fr-FR" sz="3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Rupture des liaisons secondaires de la phase amorphe</a:t>
            </a:r>
          </a:p>
          <a:p>
            <a:pPr lvl="1"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Réaction endothermique</a:t>
            </a:r>
          </a:p>
          <a:p>
            <a:pPr lvl="1"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Passage de l’état vitreux à l’état </a:t>
            </a:r>
            <a:r>
              <a:rPr lang="fr-FR" dirty="0" err="1" smtClean="0"/>
              <a:t>caoutchoutique</a:t>
            </a:r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84579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Transitions thermiques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8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3832" y="1710377"/>
            <a:ext cx="26955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2017048" y="3720849"/>
            <a:ext cx="7467600" cy="31169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u="sng" dirty="0" smtClean="0"/>
              <a:t>Température de cristallisation (Tc)</a:t>
            </a:r>
            <a:r>
              <a:rPr lang="fr-FR" dirty="0" smtClean="0"/>
              <a:t> : </a:t>
            </a:r>
          </a:p>
          <a:p>
            <a:pPr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Réarrangement très ordonnés du polymère en cristaux</a:t>
            </a:r>
          </a:p>
          <a:p>
            <a:pPr lvl="1" algn="l"/>
            <a:endParaRPr lang="fr-FR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Réaction exothermique</a:t>
            </a:r>
          </a:p>
          <a:p>
            <a:pPr lvl="1" algn="l"/>
            <a:endParaRPr lang="fr-FR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Pas de Tc pour les polymère 100% amorphe</a:t>
            </a:r>
          </a:p>
          <a:p>
            <a:endParaRPr lang="fr-FR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82578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1909309" y="3162302"/>
            <a:ext cx="5735639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D S C</a:t>
            </a:r>
            <a:endParaRPr lang="fr-FR" sz="3200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398331" y="6277781"/>
            <a:ext cx="4405742" cy="40011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Maria </a:t>
            </a:r>
            <a:r>
              <a:rPr lang="fr-FR" sz="2000" b="1" dirty="0" err="1" smtClean="0">
                <a:solidFill>
                  <a:srgbClr val="10069F"/>
                </a:solidFill>
              </a:rPr>
              <a:t>Aguila</a:t>
            </a:r>
            <a:r>
              <a:rPr lang="fr-FR" sz="2000" b="1" dirty="0" smtClean="0">
                <a:solidFill>
                  <a:srgbClr val="10069F"/>
                </a:solidFill>
              </a:rPr>
              <a:t> – Anaïs </a:t>
            </a:r>
            <a:r>
              <a:rPr lang="fr-FR" sz="2000" b="1" dirty="0" err="1" smtClean="0">
                <a:solidFill>
                  <a:srgbClr val="10069F"/>
                </a:solidFill>
              </a:rPr>
              <a:t>Aymont</a:t>
            </a:r>
            <a:r>
              <a:rPr lang="fr-FR" sz="2000" b="1" dirty="0" smtClean="0">
                <a:solidFill>
                  <a:srgbClr val="10069F"/>
                </a:solidFill>
              </a:rPr>
              <a:t> </a:t>
            </a:r>
            <a:endParaRPr lang="fr-FR" sz="600" b="1" dirty="0" smtClean="0">
              <a:solidFill>
                <a:srgbClr val="10069F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smtClean="0"/>
              <a:t>Transitions thermiques</a:t>
            </a:r>
            <a:endParaRPr lang="fr-FR" sz="4800" dirty="0"/>
          </a:p>
        </p:txBody>
      </p:sp>
      <p:sp>
        <p:nvSpPr>
          <p:cNvPr id="33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9</a:t>
            </a:fld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42393" y="1616659"/>
            <a:ext cx="27051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Espace réservé du contenu 2"/>
          <p:cNvSpPr txBox="1">
            <a:spLocks/>
          </p:cNvSpPr>
          <p:nvPr/>
        </p:nvSpPr>
        <p:spPr>
          <a:xfrm>
            <a:off x="1981200" y="4149080"/>
            <a:ext cx="7467600" cy="2828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u="sng" dirty="0" smtClean="0"/>
              <a:t>Température de fusion (Tf)</a:t>
            </a:r>
            <a:r>
              <a:rPr lang="fr-FR" dirty="0" smtClean="0"/>
              <a:t> : </a:t>
            </a:r>
          </a:p>
          <a:p>
            <a:pPr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Rupture des liaisons secondaires dans la phase cristalline</a:t>
            </a:r>
          </a:p>
          <a:p>
            <a:pPr lvl="1"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Réaction endothermique</a:t>
            </a:r>
          </a:p>
          <a:p>
            <a:pPr lvl="1" algn="l"/>
            <a:endParaRPr lang="fr-FR" sz="1200" dirty="0" smtClean="0"/>
          </a:p>
          <a:p>
            <a:pPr marL="800100" lvl="1" indent="-342900" algn="l">
              <a:buFont typeface="Courier New" panose="02070309020205020404" pitchFamily="49" charset="0"/>
              <a:buChar char="o"/>
            </a:pPr>
            <a:r>
              <a:rPr lang="fr-FR" dirty="0" smtClean="0"/>
              <a:t>Pas de Tf pour les polymères 100% amorphe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525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</TotalTime>
  <Words>471</Words>
  <Application>Microsoft Office PowerPoint</Application>
  <PresentationFormat>Personnalisé</PresentationFormat>
  <Paragraphs>140</Paragraphs>
  <Slides>15</Slides>
  <Notes>15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Calorimétrie différentielle à balayage  DSC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Chromatographie   d’exclusion stérique (SEC)</dc:title>
  <dc:creator>Isabelle</dc:creator>
  <cp:lastModifiedBy>aaymont</cp:lastModifiedBy>
  <cp:revision>68</cp:revision>
  <dcterms:created xsi:type="dcterms:W3CDTF">2016-01-11T20:37:43Z</dcterms:created>
  <dcterms:modified xsi:type="dcterms:W3CDTF">2016-06-14T10:10:39Z</dcterms:modified>
</cp:coreProperties>
</file>