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58" r:id="rId4"/>
    <p:sldId id="259" r:id="rId5"/>
    <p:sldId id="260" r:id="rId6"/>
    <p:sldId id="262" r:id="rId7"/>
    <p:sldId id="263" r:id="rId8"/>
    <p:sldId id="261" r:id="rId9"/>
    <p:sldId id="267" r:id="rId10"/>
    <p:sldId id="264" r:id="rId11"/>
    <p:sldId id="265" r:id="rId12"/>
    <p:sldId id="266" r:id="rId13"/>
    <p:sldId id="268" r:id="rId14"/>
    <p:sldId id="269" r:id="rId15"/>
    <p:sldId id="270" r:id="rId16"/>
    <p:sldId id="272"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069F"/>
    <a:srgbClr val="9395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autoAdjust="0"/>
  </p:normalViewPr>
  <p:slideViewPr>
    <p:cSldViewPr snapToGrid="0">
      <p:cViewPr>
        <p:scale>
          <a:sx n="66" d="100"/>
          <a:sy n="66" d="100"/>
        </p:scale>
        <p:origin x="900" y="25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32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625D87-EBBE-45F6-9280-F673CD5E30AF}" type="datetimeFigureOut">
              <a:rPr lang="fr-FR" smtClean="0"/>
              <a:pPr/>
              <a:t>09/05/2016</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C3204E-AD81-45AF-B330-C7284304A747}" type="slidenum">
              <a:rPr lang="fr-FR" smtClean="0"/>
              <a:pPr/>
              <a:t>‹Nº›</a:t>
            </a:fld>
            <a:endParaRPr lang="fr-FR" dirty="0"/>
          </a:p>
        </p:txBody>
      </p:sp>
    </p:spTree>
    <p:extLst>
      <p:ext uri="{BB962C8B-B14F-4D97-AF65-F5344CB8AC3E}">
        <p14:creationId xmlns:p14="http://schemas.microsoft.com/office/powerpoint/2010/main" val="4078200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AC3204E-AD81-45AF-B330-C7284304A747}" type="slidenum">
              <a:rPr lang="fr-FR" smtClean="0"/>
              <a:pPr/>
              <a:t>1</a:t>
            </a:fld>
            <a:endParaRPr lang="fr-FR" dirty="0"/>
          </a:p>
        </p:txBody>
      </p:sp>
    </p:spTree>
    <p:extLst>
      <p:ext uri="{BB962C8B-B14F-4D97-AF65-F5344CB8AC3E}">
        <p14:creationId xmlns:p14="http://schemas.microsoft.com/office/powerpoint/2010/main" val="3716939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AC3204E-AD81-45AF-B330-C7284304A747}" type="slidenum">
              <a:rPr lang="fr-FR" smtClean="0"/>
              <a:pPr/>
              <a:t>2</a:t>
            </a:fld>
            <a:endParaRPr lang="fr-FR" dirty="0"/>
          </a:p>
        </p:txBody>
      </p:sp>
    </p:spTree>
    <p:extLst>
      <p:ext uri="{BB962C8B-B14F-4D97-AF65-F5344CB8AC3E}">
        <p14:creationId xmlns:p14="http://schemas.microsoft.com/office/powerpoint/2010/main" val="616656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AC3204E-AD81-45AF-B330-C7284304A747}" type="slidenum">
              <a:rPr lang="fr-FR" smtClean="0"/>
              <a:pPr/>
              <a:t>3</a:t>
            </a:fld>
            <a:endParaRPr lang="fr-FR" dirty="0"/>
          </a:p>
        </p:txBody>
      </p:sp>
    </p:spTree>
    <p:extLst>
      <p:ext uri="{BB962C8B-B14F-4D97-AF65-F5344CB8AC3E}">
        <p14:creationId xmlns:p14="http://schemas.microsoft.com/office/powerpoint/2010/main" val="4150838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AC3204E-AD81-45AF-B330-C7284304A747}" type="slidenum">
              <a:rPr lang="fr-FR" smtClean="0"/>
              <a:pPr/>
              <a:t>4</a:t>
            </a:fld>
            <a:endParaRPr lang="fr-FR" dirty="0"/>
          </a:p>
        </p:txBody>
      </p:sp>
    </p:spTree>
    <p:extLst>
      <p:ext uri="{BB962C8B-B14F-4D97-AF65-F5344CB8AC3E}">
        <p14:creationId xmlns:p14="http://schemas.microsoft.com/office/powerpoint/2010/main" val="3814170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AC3204E-AD81-45AF-B330-C7284304A747}" type="slidenum">
              <a:rPr lang="fr-FR" smtClean="0"/>
              <a:pPr/>
              <a:t>5</a:t>
            </a:fld>
            <a:endParaRPr lang="fr-FR" dirty="0"/>
          </a:p>
        </p:txBody>
      </p:sp>
    </p:spTree>
    <p:extLst>
      <p:ext uri="{BB962C8B-B14F-4D97-AF65-F5344CB8AC3E}">
        <p14:creationId xmlns:p14="http://schemas.microsoft.com/office/powerpoint/2010/main" val="2144292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8825BEE-F25C-4FE5-8620-D2DD7010568C}" type="datetime1">
              <a:rPr lang="fr-FR" smtClean="0"/>
              <a:pPr/>
              <a:t>09/05/2016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9164C0E-5842-43BF-BCC1-810351AC69BF}" type="slidenum">
              <a:rPr lang="fr-FR" smtClean="0"/>
              <a:pPr/>
              <a:t>‹Nº›</a:t>
            </a:fld>
            <a:endParaRPr lang="fr-FR" dirty="0"/>
          </a:p>
        </p:txBody>
      </p:sp>
    </p:spTree>
    <p:extLst>
      <p:ext uri="{BB962C8B-B14F-4D97-AF65-F5344CB8AC3E}">
        <p14:creationId xmlns:p14="http://schemas.microsoft.com/office/powerpoint/2010/main" val="100243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4AE56B-E5F1-4ADA-8439-0B4CBD093491}" type="datetime1">
              <a:rPr lang="fr-FR" smtClean="0"/>
              <a:pPr/>
              <a:t>09/05/2016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9164C0E-5842-43BF-BCC1-810351AC69BF}" type="slidenum">
              <a:rPr lang="fr-FR" smtClean="0"/>
              <a:pPr/>
              <a:t>‹Nº›</a:t>
            </a:fld>
            <a:endParaRPr lang="fr-FR" dirty="0"/>
          </a:p>
        </p:txBody>
      </p:sp>
    </p:spTree>
    <p:extLst>
      <p:ext uri="{BB962C8B-B14F-4D97-AF65-F5344CB8AC3E}">
        <p14:creationId xmlns:p14="http://schemas.microsoft.com/office/powerpoint/2010/main" val="221916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D08D830-A8AA-4B94-B7C9-C36CDAC6DC6B}" type="datetime1">
              <a:rPr lang="fr-FR" smtClean="0"/>
              <a:pPr/>
              <a:t>09/05/2016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9164C0E-5842-43BF-BCC1-810351AC69BF}" type="slidenum">
              <a:rPr lang="fr-FR" smtClean="0"/>
              <a:pPr/>
              <a:t>‹Nº›</a:t>
            </a:fld>
            <a:endParaRPr lang="fr-FR" dirty="0"/>
          </a:p>
        </p:txBody>
      </p:sp>
    </p:spTree>
    <p:extLst>
      <p:ext uri="{BB962C8B-B14F-4D97-AF65-F5344CB8AC3E}">
        <p14:creationId xmlns:p14="http://schemas.microsoft.com/office/powerpoint/2010/main" val="259480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E8A2A84-EC23-43AB-BE80-1A532FAF5894}" type="datetime1">
              <a:rPr lang="fr-FR" smtClean="0"/>
              <a:pPr/>
              <a:t>09/05/2016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9164C0E-5842-43BF-BCC1-810351AC69BF}" type="slidenum">
              <a:rPr lang="fr-FR" smtClean="0"/>
              <a:pPr/>
              <a:t>‹Nº›</a:t>
            </a:fld>
            <a:endParaRPr lang="fr-FR" dirty="0"/>
          </a:p>
        </p:txBody>
      </p:sp>
    </p:spTree>
    <p:extLst>
      <p:ext uri="{BB962C8B-B14F-4D97-AF65-F5344CB8AC3E}">
        <p14:creationId xmlns:p14="http://schemas.microsoft.com/office/powerpoint/2010/main" val="2287249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37C98B4-F6F8-47CB-90A0-CDE4CA3709F1}" type="datetime1">
              <a:rPr lang="fr-FR" smtClean="0"/>
              <a:pPr/>
              <a:t>09/05/2016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9164C0E-5842-43BF-BCC1-810351AC69BF}" type="slidenum">
              <a:rPr lang="fr-FR" smtClean="0"/>
              <a:pPr/>
              <a:t>‹Nº›</a:t>
            </a:fld>
            <a:endParaRPr lang="fr-FR" dirty="0"/>
          </a:p>
        </p:txBody>
      </p:sp>
    </p:spTree>
    <p:extLst>
      <p:ext uri="{BB962C8B-B14F-4D97-AF65-F5344CB8AC3E}">
        <p14:creationId xmlns:p14="http://schemas.microsoft.com/office/powerpoint/2010/main" val="1396339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163A8F4-8E6C-40FB-8E78-1E4ECE11C218}" type="datetime1">
              <a:rPr lang="fr-FR" smtClean="0"/>
              <a:pPr/>
              <a:t>09/05/2016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9164C0E-5842-43BF-BCC1-810351AC69BF}" type="slidenum">
              <a:rPr lang="fr-FR" smtClean="0"/>
              <a:pPr/>
              <a:t>‹Nº›</a:t>
            </a:fld>
            <a:endParaRPr lang="fr-FR" dirty="0"/>
          </a:p>
        </p:txBody>
      </p:sp>
    </p:spTree>
    <p:extLst>
      <p:ext uri="{BB962C8B-B14F-4D97-AF65-F5344CB8AC3E}">
        <p14:creationId xmlns:p14="http://schemas.microsoft.com/office/powerpoint/2010/main" val="201363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8EADE13-89DF-44B4-B324-56169540DE54}" type="datetime1">
              <a:rPr lang="fr-FR" smtClean="0"/>
              <a:pPr/>
              <a:t>09/05/2016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19164C0E-5842-43BF-BCC1-810351AC69BF}" type="slidenum">
              <a:rPr lang="fr-FR" smtClean="0"/>
              <a:pPr/>
              <a:t>‹Nº›</a:t>
            </a:fld>
            <a:endParaRPr lang="fr-FR" dirty="0"/>
          </a:p>
        </p:txBody>
      </p:sp>
    </p:spTree>
    <p:extLst>
      <p:ext uri="{BB962C8B-B14F-4D97-AF65-F5344CB8AC3E}">
        <p14:creationId xmlns:p14="http://schemas.microsoft.com/office/powerpoint/2010/main" val="648779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1CB76B8-F287-4CC7-BD42-513B788C5D15}" type="datetime1">
              <a:rPr lang="fr-FR" smtClean="0"/>
              <a:pPr/>
              <a:t>09/05/2016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19164C0E-5842-43BF-BCC1-810351AC69BF}" type="slidenum">
              <a:rPr lang="fr-FR" smtClean="0"/>
              <a:pPr/>
              <a:t>‹Nº›</a:t>
            </a:fld>
            <a:endParaRPr lang="fr-FR" dirty="0"/>
          </a:p>
        </p:txBody>
      </p:sp>
    </p:spTree>
    <p:extLst>
      <p:ext uri="{BB962C8B-B14F-4D97-AF65-F5344CB8AC3E}">
        <p14:creationId xmlns:p14="http://schemas.microsoft.com/office/powerpoint/2010/main" val="759203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F1E9250-26F4-4AF3-BC8C-259679B700DC}" type="datetime1">
              <a:rPr lang="fr-FR" smtClean="0"/>
              <a:pPr/>
              <a:t>09/05/2016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9164C0E-5842-43BF-BCC1-810351AC69BF}" type="slidenum">
              <a:rPr lang="fr-FR" smtClean="0"/>
              <a:pPr/>
              <a:t>‹Nº›</a:t>
            </a:fld>
            <a:endParaRPr lang="fr-FR" dirty="0"/>
          </a:p>
        </p:txBody>
      </p:sp>
    </p:spTree>
    <p:extLst>
      <p:ext uri="{BB962C8B-B14F-4D97-AF65-F5344CB8AC3E}">
        <p14:creationId xmlns:p14="http://schemas.microsoft.com/office/powerpoint/2010/main" val="2199310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48D090F-C02C-4C32-9948-D9F40CE0CE99}" type="datetime1">
              <a:rPr lang="fr-FR" smtClean="0"/>
              <a:pPr/>
              <a:t>09/05/2016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9164C0E-5842-43BF-BCC1-810351AC69BF}" type="slidenum">
              <a:rPr lang="fr-FR" smtClean="0"/>
              <a:pPr/>
              <a:t>‹Nº›</a:t>
            </a:fld>
            <a:endParaRPr lang="fr-FR" dirty="0"/>
          </a:p>
        </p:txBody>
      </p:sp>
    </p:spTree>
    <p:extLst>
      <p:ext uri="{BB962C8B-B14F-4D97-AF65-F5344CB8AC3E}">
        <p14:creationId xmlns:p14="http://schemas.microsoft.com/office/powerpoint/2010/main" val="3795427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A95BD66-BEF8-4039-BD4E-42D6E709C9A4}" type="datetime1">
              <a:rPr lang="fr-FR" smtClean="0"/>
              <a:pPr/>
              <a:t>09/05/2016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9164C0E-5842-43BF-BCC1-810351AC69BF}" type="slidenum">
              <a:rPr lang="fr-FR" smtClean="0"/>
              <a:pPr/>
              <a:t>‹Nº›</a:t>
            </a:fld>
            <a:endParaRPr lang="fr-FR" dirty="0"/>
          </a:p>
        </p:txBody>
      </p:sp>
    </p:spTree>
    <p:extLst>
      <p:ext uri="{BB962C8B-B14F-4D97-AF65-F5344CB8AC3E}">
        <p14:creationId xmlns:p14="http://schemas.microsoft.com/office/powerpoint/2010/main" val="26605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38476-1342-47B4-BD8F-0FB5C62F6598}" type="datetime1">
              <a:rPr lang="fr-FR" smtClean="0"/>
              <a:pPr/>
              <a:t>09/05/2016</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64C0E-5842-43BF-BCC1-810351AC69BF}" type="slidenum">
              <a:rPr lang="fr-FR" smtClean="0"/>
              <a:pPr/>
              <a:t>‹Nº›</a:t>
            </a:fld>
            <a:endParaRPr lang="fr-FR" dirty="0"/>
          </a:p>
        </p:txBody>
      </p:sp>
    </p:spTree>
    <p:extLst>
      <p:ext uri="{BB962C8B-B14F-4D97-AF65-F5344CB8AC3E}">
        <p14:creationId xmlns:p14="http://schemas.microsoft.com/office/powerpoint/2010/main" val="2506082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planet-vie.ens.fr/content/centrifugation"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fr.wikipedia.org/wiki/Centrifugation" TargetMode="External"/><Relationship Id="rId4" Type="http://schemas.openxmlformats.org/officeDocument/2006/relationships/hyperlink" Target="http://www8.umoncton.ca/umcm-gauthier_didier/siitub/centrifugation.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Lionel.Flandin@univ-savoie.fr?subject=Probl%E8me%20sur%20le%20site%20web%20LP%20-%20Caract&#233;risation&amp;Body=Bonjour%20Monsieu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ctrTitle"/>
          </p:nvPr>
        </p:nvSpPr>
        <p:spPr>
          <a:xfrm>
            <a:off x="1524000" y="1848124"/>
            <a:ext cx="9144000" cy="3612517"/>
          </a:xfrm>
        </p:spPr>
        <p:txBody>
          <a:bodyPr anchor="ctr">
            <a:noAutofit/>
          </a:bodyPr>
          <a:lstStyle/>
          <a:p>
            <a:r>
              <a:rPr lang="fr-FR" sz="8800" dirty="0" smtClean="0">
                <a:solidFill>
                  <a:schemeClr val="accent6">
                    <a:lumMod val="50000"/>
                  </a:schemeClr>
                </a:solidFill>
                <a:latin typeface="Arial" panose="020B0604020202020204" pitchFamily="34" charset="0"/>
                <a:cs typeface="Arial" panose="020B0604020202020204" pitchFamily="34" charset="0"/>
              </a:rPr>
              <a:t>Technique </a:t>
            </a:r>
            <a:br>
              <a:rPr lang="fr-FR" sz="8800" dirty="0" smtClean="0">
                <a:solidFill>
                  <a:schemeClr val="accent6">
                    <a:lumMod val="50000"/>
                  </a:schemeClr>
                </a:solidFill>
                <a:latin typeface="Arial" panose="020B0604020202020204" pitchFamily="34" charset="0"/>
                <a:cs typeface="Arial" panose="020B0604020202020204" pitchFamily="34" charset="0"/>
              </a:rPr>
            </a:br>
            <a:r>
              <a:rPr lang="fr-FR" sz="8800" dirty="0" smtClean="0">
                <a:solidFill>
                  <a:schemeClr val="accent6">
                    <a:lumMod val="50000"/>
                  </a:schemeClr>
                </a:solidFill>
                <a:latin typeface="Arial" panose="020B0604020202020204" pitchFamily="34" charset="0"/>
                <a:cs typeface="Arial" panose="020B0604020202020204" pitchFamily="34" charset="0"/>
              </a:rPr>
              <a:t>de centrifugation </a:t>
            </a:r>
            <a:endParaRPr lang="fr-FR" sz="8800" dirty="0">
              <a:solidFill>
                <a:schemeClr val="accent6">
                  <a:lumMod val="50000"/>
                </a:schemeClr>
              </a:solidFill>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rot="16200000">
            <a:off x="-1909309" y="3162302"/>
            <a:ext cx="5735639" cy="1655762"/>
          </a:xfrm>
        </p:spPr>
        <p:txBody>
          <a:bodyPr>
            <a:normAutofit/>
          </a:bodyPr>
          <a:lstStyle/>
          <a:p>
            <a:r>
              <a:rPr lang="fr-FR" sz="3200" b="1" dirty="0" smtClean="0">
                <a:solidFill>
                  <a:schemeClr val="bg1">
                    <a:lumMod val="65000"/>
                  </a:schemeClr>
                </a:solidFill>
              </a:rPr>
              <a:t>CENTRIFUGATION</a:t>
            </a:r>
            <a:endParaRPr lang="fr-FR" sz="3200" dirty="0">
              <a:solidFill>
                <a:schemeClr val="bg1">
                  <a:lumMod val="65000"/>
                </a:schemeClr>
              </a:solidFill>
            </a:endParaRP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sp>
        <p:nvSpPr>
          <p:cNvPr id="8" name="ZoneTexte 7"/>
          <p:cNvSpPr txBox="1"/>
          <p:nvPr/>
        </p:nvSpPr>
        <p:spPr>
          <a:xfrm>
            <a:off x="-3" y="5750007"/>
            <a:ext cx="12192000" cy="1107996"/>
          </a:xfrm>
          <a:prstGeom prst="rect">
            <a:avLst/>
          </a:prstGeom>
          <a:noFill/>
          <a:ln w="12700">
            <a:noFill/>
          </a:ln>
        </p:spPr>
        <p:txBody>
          <a:bodyPr wrap="square" rtlCol="0">
            <a:spAutoFit/>
          </a:bodyPr>
          <a:lstStyle/>
          <a:p>
            <a:pPr algn="ctr"/>
            <a:r>
              <a:rPr lang="fr-FR" sz="2000" b="1" dirty="0" smtClean="0">
                <a:solidFill>
                  <a:srgbClr val="10069F"/>
                </a:solidFill>
              </a:rPr>
              <a:t>Maria AGUILA – Anaïs AYMONT </a:t>
            </a:r>
            <a:endParaRPr lang="fr-FR" sz="2000" b="1" dirty="0" smtClean="0">
              <a:solidFill>
                <a:srgbClr val="10069F"/>
              </a:solidFill>
            </a:endParaRPr>
          </a:p>
          <a:p>
            <a:pPr algn="ctr"/>
            <a:endParaRPr lang="fr-FR" sz="600" b="1" dirty="0" smtClean="0">
              <a:solidFill>
                <a:srgbClr val="10069F"/>
              </a:solidFill>
            </a:endParaRPr>
          </a:p>
          <a:p>
            <a:pPr algn="ctr"/>
            <a:r>
              <a:rPr lang="fr-FR" sz="2000" b="1" dirty="0" smtClean="0">
                <a:solidFill>
                  <a:srgbClr val="10069F"/>
                </a:solidFill>
              </a:rPr>
              <a:t>Licence professionnelle Polymer Engineering – 2015-2016</a:t>
            </a:r>
          </a:p>
          <a:p>
            <a:pPr algn="ctr"/>
            <a:endParaRPr lang="fr-FR" sz="2000" b="1" dirty="0" smtClean="0">
              <a:solidFill>
                <a:srgbClr val="10069F"/>
              </a:solidFill>
            </a:endParaRPr>
          </a:p>
        </p:txBody>
      </p:sp>
    </p:spTree>
    <p:extLst>
      <p:ext uri="{BB962C8B-B14F-4D97-AF65-F5344CB8AC3E}">
        <p14:creationId xmlns:p14="http://schemas.microsoft.com/office/powerpoint/2010/main" val="1335650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txBox="1">
            <a:spLocks/>
          </p:cNvSpPr>
          <p:nvPr/>
        </p:nvSpPr>
        <p:spPr>
          <a:xfrm>
            <a:off x="11710556" y="6487373"/>
            <a:ext cx="481444"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000" dirty="0" smtClean="0">
                <a:solidFill>
                  <a:schemeClr val="tx1"/>
                </a:solidFill>
              </a:rPr>
              <a:t>10</a:t>
            </a:r>
            <a:endParaRPr lang="fr-FR" sz="2000" dirty="0">
              <a:solidFill>
                <a:schemeClr val="tx1"/>
              </a:solidFill>
            </a:endParaRPr>
          </a:p>
        </p:txBody>
      </p:sp>
      <p:sp>
        <p:nvSpPr>
          <p:cNvPr id="12" name="Rectangle 3"/>
          <p:cNvSpPr txBox="1">
            <a:spLocks noChangeArrowheads="1"/>
          </p:cNvSpPr>
          <p:nvPr/>
        </p:nvSpPr>
        <p:spPr>
          <a:xfrm>
            <a:off x="1172585" y="1722286"/>
            <a:ext cx="10670936" cy="45508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endParaRPr lang="fr-FR" sz="1600" b="1" dirty="0" smtClean="0"/>
          </a:p>
        </p:txBody>
      </p:sp>
      <p:sp>
        <p:nvSpPr>
          <p:cNvPr id="9"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0" name="Sous-titre 2"/>
          <p:cNvSpPr txBox="1">
            <a:spLocks/>
          </p:cNvSpPr>
          <p:nvPr/>
        </p:nvSpPr>
        <p:spPr>
          <a:xfrm rot="16200000">
            <a:off x="-1909309" y="3162302"/>
            <a:ext cx="573563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a:solidFill>
                  <a:schemeClr val="bg1">
                    <a:lumMod val="65000"/>
                  </a:schemeClr>
                </a:solidFill>
              </a:rPr>
              <a:t>CENTRIFUGATION</a:t>
            </a:r>
            <a:endParaRPr lang="fr-FR" sz="3200" dirty="0">
              <a:solidFill>
                <a:schemeClr val="bg1">
                  <a:lumMod val="65000"/>
                </a:schemeClr>
              </a:solidFill>
            </a:endParaRPr>
          </a:p>
        </p:txBody>
      </p:sp>
      <p:pic>
        <p:nvPicPr>
          <p:cNvPr id="11"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sp>
        <p:nvSpPr>
          <p:cNvPr id="14" name="ZoneTexte 8"/>
          <p:cNvSpPr txBox="1"/>
          <p:nvPr/>
        </p:nvSpPr>
        <p:spPr>
          <a:xfrm>
            <a:off x="7398331" y="6277781"/>
            <a:ext cx="4405742" cy="400110"/>
          </a:xfrm>
          <a:prstGeom prst="rect">
            <a:avLst/>
          </a:prstGeom>
          <a:noFill/>
          <a:ln w="12700">
            <a:noFill/>
          </a:ln>
        </p:spPr>
        <p:txBody>
          <a:bodyPr wrap="square" rtlCol="0">
            <a:spAutoFit/>
          </a:bodyPr>
          <a:lstStyle/>
          <a:p>
            <a:pPr algn="ctr"/>
            <a:r>
              <a:rPr lang="fr-FR" sz="2000" b="1" dirty="0" smtClean="0">
                <a:solidFill>
                  <a:srgbClr val="10069F"/>
                </a:solidFill>
              </a:rPr>
              <a:t>AGUILA – AYMONT </a:t>
            </a:r>
            <a:endParaRPr lang="fr-FR" sz="600" b="1" dirty="0" smtClean="0">
              <a:solidFill>
                <a:srgbClr val="10069F"/>
              </a:solidFill>
            </a:endParaRPr>
          </a:p>
        </p:txBody>
      </p:sp>
      <p:sp>
        <p:nvSpPr>
          <p:cNvPr id="13" name="Marcador de contenido 2"/>
          <p:cNvSpPr txBox="1">
            <a:spLocks/>
          </p:cNvSpPr>
          <p:nvPr/>
        </p:nvSpPr>
        <p:spPr>
          <a:xfrm>
            <a:off x="1960219" y="1508050"/>
            <a:ext cx="6120000" cy="4680000"/>
          </a:xfrm>
          <a:prstGeom prst="rect">
            <a:avLst/>
          </a:prstGeom>
        </p:spPr>
        <p:txBody>
          <a:bodyPr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fr-FR" sz="20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fr-FR" sz="2000" dirty="0" smtClean="0">
                <a:latin typeface="Arial" panose="020B0604020202020204" pitchFamily="34" charset="0"/>
                <a:cs typeface="Arial" panose="020B0604020202020204" pitchFamily="34" charset="0"/>
              </a:rPr>
              <a:t>Rotor à godets oscillants </a:t>
            </a:r>
            <a:endParaRPr lang="fr-FR" sz="2000" dirty="0">
              <a:latin typeface="Arial" panose="020B0604020202020204" pitchFamily="34" charset="0"/>
              <a:cs typeface="Arial" panose="020B0604020202020204" pitchFamily="34" charset="0"/>
            </a:endParaRPr>
          </a:p>
        </p:txBody>
      </p:sp>
      <p:pic>
        <p:nvPicPr>
          <p:cNvPr id="15" name="Imagen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9689" y="2799494"/>
            <a:ext cx="2741061" cy="2097111"/>
          </a:xfrm>
          <a:prstGeom prst="rect">
            <a:avLst/>
          </a:prstGeom>
        </p:spPr>
      </p:pic>
      <p:pic>
        <p:nvPicPr>
          <p:cNvPr id="17" name="Imagen 16"/>
          <p:cNvPicPr>
            <a:picLocks noChangeAspect="1"/>
          </p:cNvPicPr>
          <p:nvPr/>
        </p:nvPicPr>
        <p:blipFill rotWithShape="1">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4216" t="-4423" r="-4323" b="-5248"/>
          <a:stretch/>
        </p:blipFill>
        <p:spPr>
          <a:xfrm>
            <a:off x="3040219" y="1508050"/>
            <a:ext cx="3600000" cy="3970093"/>
          </a:xfrm>
          <a:prstGeom prst="rect">
            <a:avLst/>
          </a:prstGeom>
          <a:ln>
            <a:solidFill>
              <a:schemeClr val="tx1"/>
            </a:solidFill>
          </a:ln>
          <a:effectLst>
            <a:softEdge rad="112500"/>
          </a:effectLst>
        </p:spPr>
      </p:pic>
    </p:spTree>
    <p:extLst>
      <p:ext uri="{BB962C8B-B14F-4D97-AF65-F5344CB8AC3E}">
        <p14:creationId xmlns:p14="http://schemas.microsoft.com/office/powerpoint/2010/main" val="3219438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txBox="1">
            <a:spLocks/>
          </p:cNvSpPr>
          <p:nvPr/>
        </p:nvSpPr>
        <p:spPr>
          <a:xfrm>
            <a:off x="11720946" y="6487373"/>
            <a:ext cx="471054"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000" dirty="0" smtClean="0">
                <a:solidFill>
                  <a:schemeClr val="tx1"/>
                </a:solidFill>
              </a:rPr>
              <a:t>11</a:t>
            </a:r>
            <a:endParaRPr lang="fr-FR" sz="2000" dirty="0">
              <a:solidFill>
                <a:schemeClr val="tx1"/>
              </a:solidFill>
            </a:endParaRPr>
          </a:p>
        </p:txBody>
      </p:sp>
      <p:sp>
        <p:nvSpPr>
          <p:cNvPr id="9"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Sous-titre 2"/>
          <p:cNvSpPr txBox="1">
            <a:spLocks/>
          </p:cNvSpPr>
          <p:nvPr/>
        </p:nvSpPr>
        <p:spPr>
          <a:xfrm rot="16200000">
            <a:off x="-1936907" y="3002413"/>
            <a:ext cx="573563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a:solidFill>
                  <a:schemeClr val="bg1">
                    <a:lumMod val="65000"/>
                  </a:schemeClr>
                </a:solidFill>
              </a:rPr>
              <a:t>CENTRIFUGATION</a:t>
            </a:r>
            <a:endParaRPr lang="fr-FR" sz="3200" dirty="0">
              <a:solidFill>
                <a:schemeClr val="bg1">
                  <a:lumMod val="65000"/>
                </a:schemeClr>
              </a:solidFill>
            </a:endParaRPr>
          </a:p>
        </p:txBody>
      </p:sp>
      <p:pic>
        <p:nvPicPr>
          <p:cNvPr id="13"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sp>
        <p:nvSpPr>
          <p:cNvPr id="14" name="ZoneTexte 8"/>
          <p:cNvSpPr txBox="1"/>
          <p:nvPr/>
        </p:nvSpPr>
        <p:spPr>
          <a:xfrm>
            <a:off x="7398331" y="6277781"/>
            <a:ext cx="4405742" cy="400110"/>
          </a:xfrm>
          <a:prstGeom prst="rect">
            <a:avLst/>
          </a:prstGeom>
          <a:noFill/>
          <a:ln w="12700">
            <a:noFill/>
          </a:ln>
        </p:spPr>
        <p:txBody>
          <a:bodyPr wrap="square" rtlCol="0">
            <a:spAutoFit/>
          </a:bodyPr>
          <a:lstStyle/>
          <a:p>
            <a:pPr algn="ctr"/>
            <a:r>
              <a:rPr lang="fr-FR" sz="2000" b="1" dirty="0" smtClean="0">
                <a:solidFill>
                  <a:srgbClr val="10069F"/>
                </a:solidFill>
              </a:rPr>
              <a:t>AGUILA – AYMONT </a:t>
            </a:r>
            <a:endParaRPr lang="fr-FR" sz="600" b="1" dirty="0" smtClean="0">
              <a:solidFill>
                <a:srgbClr val="10069F"/>
              </a:solidFill>
            </a:endParaRPr>
          </a:p>
        </p:txBody>
      </p:sp>
      <p:sp>
        <p:nvSpPr>
          <p:cNvPr id="11" name="Título 1"/>
          <p:cNvSpPr txBox="1">
            <a:spLocks/>
          </p:cNvSpPr>
          <p:nvPr/>
        </p:nvSpPr>
        <p:spPr>
          <a:xfrm>
            <a:off x="2970750" y="656043"/>
            <a:ext cx="6840000" cy="108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3000" dirty="0" smtClean="0">
                <a:latin typeface="Times New Roman" panose="02020603050405020304" pitchFamily="18" charset="0"/>
                <a:cs typeface="Times New Roman" panose="02020603050405020304" pitchFamily="18" charset="0"/>
              </a:rPr>
              <a:t>Rotor analyste </a:t>
            </a:r>
            <a:endParaRPr lang="fr-FR" sz="3000" dirty="0">
              <a:latin typeface="Times New Roman" panose="02020603050405020304" pitchFamily="18" charset="0"/>
              <a:cs typeface="Times New Roman" panose="02020603050405020304" pitchFamily="18" charset="0"/>
            </a:endParaRPr>
          </a:p>
        </p:txBody>
      </p:sp>
      <p:sp>
        <p:nvSpPr>
          <p:cNvPr id="19" name="Marcador de contenido 2"/>
          <p:cNvSpPr txBox="1">
            <a:spLocks/>
          </p:cNvSpPr>
          <p:nvPr/>
        </p:nvSpPr>
        <p:spPr>
          <a:xfrm>
            <a:off x="1056000" y="1422128"/>
            <a:ext cx="7611482" cy="4680000"/>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2000" dirty="0" smtClean="0">
                <a:latin typeface="Arial" panose="020B0604020202020204" pitchFamily="34" charset="0"/>
                <a:cs typeface="Arial" panose="020B0604020202020204" pitchFamily="34" charset="0"/>
              </a:rPr>
              <a:t>Ils sont </a:t>
            </a:r>
            <a:r>
              <a:rPr lang="fr-FR" sz="2000" dirty="0">
                <a:latin typeface="Arial" panose="020B0604020202020204" pitchFamily="34" charset="0"/>
                <a:cs typeface="Arial" panose="020B0604020202020204" pitchFamily="34" charset="0"/>
              </a:rPr>
              <a:t>utilisés pour une mesure très précise des coefficients de sédimentation. </a:t>
            </a:r>
            <a:r>
              <a:rPr lang="fr-FR" sz="2000" dirty="0" smtClean="0">
                <a:latin typeface="Arial" panose="020B0604020202020204" pitchFamily="34" charset="0"/>
                <a:cs typeface="Arial" panose="020B0604020202020204" pitchFamily="34" charset="0"/>
              </a:rPr>
              <a:t>  </a:t>
            </a:r>
            <a:endParaRPr lang="fr-FR" sz="2000" dirty="0" smtClean="0">
              <a:latin typeface="Arial" panose="020B0604020202020204" pitchFamily="34" charset="0"/>
              <a:cs typeface="Arial" panose="020B0604020202020204" pitchFamily="34" charset="0"/>
            </a:endParaRPr>
          </a:p>
          <a:p>
            <a:pPr marL="0" indent="0" algn="just">
              <a:buNone/>
            </a:pPr>
            <a:endParaRPr lang="fr-FR" sz="2000" dirty="0" smtClean="0">
              <a:latin typeface="Arial" panose="020B0604020202020204" pitchFamily="34" charset="0"/>
              <a:cs typeface="Arial" panose="020B0604020202020204" pitchFamily="34" charset="0"/>
            </a:endParaRPr>
          </a:p>
          <a:p>
            <a:pPr marL="0" indent="0" algn="just">
              <a:buNone/>
            </a:pPr>
            <a:r>
              <a:rPr lang="fr-FR" sz="2000" dirty="0">
                <a:latin typeface="Arial" panose="020B0604020202020204" pitchFamily="34" charset="0"/>
                <a:cs typeface="Arial" panose="020B0604020202020204" pitchFamily="34" charset="0"/>
              </a:rPr>
              <a:t>Une cellule est remplie généralement avec une concentration homogène de </a:t>
            </a:r>
            <a:r>
              <a:rPr lang="fr-FR" sz="2000" dirty="0" smtClean="0">
                <a:latin typeface="Arial" panose="020B0604020202020204" pitchFamily="34" charset="0"/>
                <a:cs typeface="Arial" panose="020B0604020202020204" pitchFamily="34" charset="0"/>
              </a:rPr>
              <a:t>particules. </a:t>
            </a:r>
            <a:endParaRPr lang="fr-FR" sz="2000" dirty="0" smtClean="0">
              <a:latin typeface="Arial" panose="020B0604020202020204" pitchFamily="34" charset="0"/>
              <a:cs typeface="Arial" panose="020B0604020202020204" pitchFamily="34" charset="0"/>
            </a:endParaRPr>
          </a:p>
          <a:p>
            <a:pPr marL="0" indent="0" algn="just">
              <a:buNone/>
            </a:pPr>
            <a:endParaRPr lang="fr-FR" sz="2000" dirty="0" smtClean="0">
              <a:latin typeface="Arial" panose="020B0604020202020204" pitchFamily="34" charset="0"/>
              <a:cs typeface="Arial" panose="020B0604020202020204" pitchFamily="34" charset="0"/>
            </a:endParaRPr>
          </a:p>
          <a:p>
            <a:pPr marL="0" indent="0" algn="just">
              <a:buNone/>
            </a:pPr>
            <a:r>
              <a:rPr lang="fr-FR" sz="2000" dirty="0">
                <a:latin typeface="Arial" panose="020B0604020202020204" pitchFamily="34" charset="0"/>
                <a:cs typeface="Arial" panose="020B0604020202020204" pitchFamily="34" charset="0"/>
              </a:rPr>
              <a:t>On observe le déplacement de la frontière de sédimentation au cours de l'expérience (à l'aide d'une mesure optique de la concentration (absorbance) ou d'une variation de concentration (différence d'indice de </a:t>
            </a:r>
            <a:r>
              <a:rPr lang="fr-FR" sz="2000" dirty="0" smtClean="0">
                <a:latin typeface="Arial" panose="020B0604020202020204" pitchFamily="34" charset="0"/>
                <a:cs typeface="Arial" panose="020B0604020202020204" pitchFamily="34" charset="0"/>
              </a:rPr>
              <a:t>réfraction).</a:t>
            </a:r>
          </a:p>
          <a:p>
            <a:pPr marL="0" indent="0" algn="just">
              <a:buNone/>
            </a:pPr>
            <a:endParaRPr lang="fr-FR" sz="2000" dirty="0" smtClean="0">
              <a:latin typeface="Arial" panose="020B0604020202020204" pitchFamily="34" charset="0"/>
              <a:cs typeface="Arial" panose="020B0604020202020204" pitchFamily="34" charset="0"/>
            </a:endParaRPr>
          </a:p>
          <a:p>
            <a:pPr marL="0" indent="0" algn="just">
              <a:buNone/>
            </a:pPr>
            <a:r>
              <a:rPr lang="fr-FR" sz="2000" dirty="0" smtClean="0">
                <a:latin typeface="Arial" panose="020B0604020202020204" pitchFamily="34" charset="0"/>
                <a:cs typeface="Arial" panose="020B0604020202020204" pitchFamily="34" charset="0"/>
              </a:rPr>
              <a:t>S</a:t>
            </a:r>
            <a:r>
              <a:rPr lang="fr-FR" sz="2000" dirty="0" smtClean="0">
                <a:latin typeface="Arial" panose="020B0604020202020204" pitchFamily="34" charset="0"/>
                <a:cs typeface="Arial" panose="020B0604020202020204" pitchFamily="34" charset="0"/>
              </a:rPr>
              <a:t>= constante de sédimentation.</a:t>
            </a:r>
            <a:endParaRPr lang="fr-FR" sz="2000" dirty="0">
              <a:latin typeface="Arial" panose="020B0604020202020204" pitchFamily="34" charset="0"/>
              <a:cs typeface="Arial" panose="020B0604020202020204" pitchFamily="34" charset="0"/>
            </a:endParaRPr>
          </a:p>
        </p:txBody>
      </p:sp>
      <p:pic>
        <p:nvPicPr>
          <p:cNvPr id="20" name="Imagen 19"/>
          <p:cNvPicPr>
            <a:picLocks noChangeAspect="1"/>
          </p:cNvPicPr>
          <p:nvPr/>
        </p:nvPicPr>
        <p:blipFill>
          <a:blip r:embed="rId3"/>
          <a:stretch>
            <a:fillRect/>
          </a:stretch>
        </p:blipFill>
        <p:spPr>
          <a:xfrm>
            <a:off x="8843149" y="2326820"/>
            <a:ext cx="2960924" cy="2870617"/>
          </a:xfrm>
          <a:prstGeom prst="rect">
            <a:avLst/>
          </a:prstGeom>
        </p:spPr>
      </p:pic>
    </p:spTree>
    <p:extLst>
      <p:ext uri="{BB962C8B-B14F-4D97-AF65-F5344CB8AC3E}">
        <p14:creationId xmlns:p14="http://schemas.microsoft.com/office/powerpoint/2010/main" val="35760408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7"/>
          <p:cNvSpPr txBox="1">
            <a:spLocks/>
          </p:cNvSpPr>
          <p:nvPr/>
        </p:nvSpPr>
        <p:spPr>
          <a:xfrm>
            <a:off x="11710556" y="6487373"/>
            <a:ext cx="481444"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000" dirty="0" smtClean="0">
                <a:solidFill>
                  <a:schemeClr val="tx1"/>
                </a:solidFill>
              </a:rPr>
              <a:t>12</a:t>
            </a:r>
            <a:endParaRPr lang="fr-FR" sz="2000" dirty="0">
              <a:solidFill>
                <a:schemeClr val="tx1"/>
              </a:solidFill>
            </a:endParaRPr>
          </a:p>
        </p:txBody>
      </p:sp>
      <p:sp>
        <p:nvSpPr>
          <p:cNvPr id="11"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Sous-titre 2"/>
          <p:cNvSpPr txBox="1">
            <a:spLocks/>
          </p:cNvSpPr>
          <p:nvPr/>
        </p:nvSpPr>
        <p:spPr>
          <a:xfrm rot="16200000">
            <a:off x="-1909309" y="3162302"/>
            <a:ext cx="573563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a:solidFill>
                  <a:schemeClr val="bg1">
                    <a:lumMod val="65000"/>
                  </a:schemeClr>
                </a:solidFill>
              </a:rPr>
              <a:t>CENTRIFUGATION</a:t>
            </a:r>
            <a:endParaRPr lang="fr-FR" sz="3200" dirty="0">
              <a:solidFill>
                <a:schemeClr val="bg1">
                  <a:lumMod val="65000"/>
                </a:schemeClr>
              </a:solidFill>
            </a:endParaRPr>
          </a:p>
        </p:txBody>
      </p:sp>
      <p:pic>
        <p:nvPicPr>
          <p:cNvPr id="13"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sp>
        <p:nvSpPr>
          <p:cNvPr id="14" name="ZoneTexte 8"/>
          <p:cNvSpPr txBox="1"/>
          <p:nvPr/>
        </p:nvSpPr>
        <p:spPr>
          <a:xfrm>
            <a:off x="7398331" y="6277781"/>
            <a:ext cx="4405742" cy="400110"/>
          </a:xfrm>
          <a:prstGeom prst="rect">
            <a:avLst/>
          </a:prstGeom>
          <a:noFill/>
          <a:ln w="12700">
            <a:noFill/>
          </a:ln>
        </p:spPr>
        <p:txBody>
          <a:bodyPr wrap="square" rtlCol="0">
            <a:spAutoFit/>
          </a:bodyPr>
          <a:lstStyle/>
          <a:p>
            <a:pPr algn="ctr"/>
            <a:r>
              <a:rPr lang="fr-FR" sz="2000" b="1" dirty="0" smtClean="0">
                <a:solidFill>
                  <a:srgbClr val="10069F"/>
                </a:solidFill>
              </a:rPr>
              <a:t>AGUILA – AYMONT </a:t>
            </a:r>
            <a:endParaRPr lang="fr-FR" sz="600" b="1" dirty="0" smtClean="0">
              <a:solidFill>
                <a:srgbClr val="10069F"/>
              </a:solidFill>
            </a:endParaRPr>
          </a:p>
        </p:txBody>
      </p:sp>
      <p:sp>
        <p:nvSpPr>
          <p:cNvPr id="18" name="Título 1"/>
          <p:cNvSpPr txBox="1">
            <a:spLocks/>
          </p:cNvSpPr>
          <p:nvPr/>
        </p:nvSpPr>
        <p:spPr>
          <a:xfrm>
            <a:off x="2970750" y="706477"/>
            <a:ext cx="6840000" cy="108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3000" dirty="0" smtClean="0">
                <a:latin typeface="Times New Roman" panose="02020603050405020304" pitchFamily="18" charset="0"/>
                <a:cs typeface="Times New Roman" panose="02020603050405020304" pitchFamily="18" charset="0"/>
              </a:rPr>
              <a:t>DONNEES EXTRAITES</a:t>
            </a:r>
            <a:endParaRPr lang="fr-FR" sz="3000" dirty="0">
              <a:latin typeface="Times New Roman" panose="02020603050405020304" pitchFamily="18" charset="0"/>
              <a:cs typeface="Times New Roman" panose="02020603050405020304" pitchFamily="18" charset="0"/>
            </a:endParaRPr>
          </a:p>
        </p:txBody>
      </p:sp>
      <p:sp>
        <p:nvSpPr>
          <p:cNvPr id="19" name="Marcador de contenido 2"/>
          <p:cNvSpPr txBox="1">
            <a:spLocks/>
          </p:cNvSpPr>
          <p:nvPr/>
        </p:nvSpPr>
        <p:spPr>
          <a:xfrm>
            <a:off x="1090435" y="1358449"/>
            <a:ext cx="7126286" cy="5319441"/>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sz="2000" i="1" u="sng" dirty="0" smtClean="0">
                <a:latin typeface="Arial" panose="020B0604020202020204" pitchFamily="34" charset="0"/>
                <a:cs typeface="Arial" panose="020B0604020202020204" pitchFamily="34" charset="0"/>
              </a:rPr>
              <a:t>Échantillon </a:t>
            </a:r>
            <a:endParaRPr lang="fr-FR" sz="2000" dirty="0"/>
          </a:p>
          <a:p>
            <a:pPr marL="0" indent="0" algn="just">
              <a:buNone/>
            </a:pPr>
            <a:r>
              <a:rPr lang="fr-FR" sz="2000" dirty="0" smtClean="0"/>
              <a:t>Pour </a:t>
            </a:r>
            <a:r>
              <a:rPr lang="fr-FR" sz="2000" dirty="0"/>
              <a:t>que la décantation centrifuge industrielle soit efficace, les mélanges à traiter doivent remplir certaines conditions </a:t>
            </a:r>
            <a:r>
              <a:rPr lang="fr-FR" sz="2000" dirty="0" smtClean="0"/>
              <a:t>et </a:t>
            </a:r>
            <a:r>
              <a:rPr lang="fr-FR" sz="2000" dirty="0"/>
              <a:t>en particulier:</a:t>
            </a:r>
          </a:p>
          <a:p>
            <a:pPr algn="just"/>
            <a:r>
              <a:rPr lang="fr-FR" sz="2000" dirty="0"/>
              <a:t>Les masses volumiques des phases à séparer doivent différer d’au moins 2% et, si possible, de plus de 10%.</a:t>
            </a:r>
          </a:p>
          <a:p>
            <a:pPr algn="just"/>
            <a:r>
              <a:rPr lang="fr-FR" sz="2000" dirty="0"/>
              <a:t>La viscosité cinématique des phases liquides doit être inférieur à 1,5</a:t>
            </a:r>
            <a:r>
              <a:rPr lang="fr-FR" sz="2000" baseline="30000" dirty="0"/>
              <a:t>E</a:t>
            </a:r>
            <a:r>
              <a:rPr lang="fr-FR" sz="2000" dirty="0"/>
              <a:t>-4 m2/s .</a:t>
            </a:r>
          </a:p>
          <a:p>
            <a:pPr algn="just"/>
            <a:r>
              <a:rPr lang="fr-FR" sz="2000" dirty="0" smtClean="0"/>
              <a:t>Le </a:t>
            </a:r>
            <a:r>
              <a:rPr lang="fr-FR" sz="2000" dirty="0"/>
              <a:t>diamètre des particules de la phase dispersée doit être supérieur à 0,5 mm </a:t>
            </a:r>
            <a:endParaRPr lang="fr-FR" sz="2000" dirty="0" smtClean="0"/>
          </a:p>
          <a:p>
            <a:pPr algn="just"/>
            <a:r>
              <a:rPr lang="fr-FR" sz="2000" dirty="0"/>
              <a:t>Il en résulte que les émulsions colloïdales ne peuvent être séparées par les centrifugeuses industrielles </a:t>
            </a:r>
          </a:p>
          <a:p>
            <a:pPr algn="just"/>
            <a:endParaRPr lang="fr-FR" sz="2000" dirty="0">
              <a:latin typeface="Arial" panose="020B0604020202020204" pitchFamily="34" charset="0"/>
              <a:cs typeface="Arial" panose="020B0604020202020204" pitchFamily="34" charset="0"/>
            </a:endParaRPr>
          </a:p>
        </p:txBody>
      </p:sp>
      <p:pic>
        <p:nvPicPr>
          <p:cNvPr id="20" name="Imagen 19"/>
          <p:cNvPicPr>
            <a:picLocks noChangeAspect="1"/>
          </p:cNvPicPr>
          <p:nvPr/>
        </p:nvPicPr>
        <p:blipFill rotWithShape="1">
          <a:blip r:embed="rId3"/>
          <a:srcRect l="21933" t="29020" r="42733" b="27360"/>
          <a:stretch/>
        </p:blipFill>
        <p:spPr>
          <a:xfrm>
            <a:off x="8536959" y="2311029"/>
            <a:ext cx="3403600" cy="2362200"/>
          </a:xfrm>
          <a:prstGeom prst="rect">
            <a:avLst/>
          </a:prstGeom>
          <a:ln>
            <a:noFill/>
          </a:ln>
          <a:effectLst>
            <a:softEdge rad="112500"/>
          </a:effectLst>
        </p:spPr>
      </p:pic>
      <p:sp>
        <p:nvSpPr>
          <p:cNvPr id="21" name="CuadroTexto 20"/>
          <p:cNvSpPr txBox="1"/>
          <p:nvPr/>
        </p:nvSpPr>
        <p:spPr>
          <a:xfrm>
            <a:off x="9589809" y="4278821"/>
            <a:ext cx="2254486" cy="307777"/>
          </a:xfrm>
          <a:prstGeom prst="rect">
            <a:avLst/>
          </a:prstGeom>
          <a:noFill/>
        </p:spPr>
        <p:txBody>
          <a:bodyPr wrap="square" rtlCol="0">
            <a:spAutoFit/>
          </a:bodyPr>
          <a:lstStyle/>
          <a:p>
            <a:pPr algn="r"/>
            <a:r>
              <a:rPr lang="fr-FR" sz="1400" i="1" dirty="0" smtClean="0">
                <a:solidFill>
                  <a:schemeClr val="bg1">
                    <a:lumMod val="50000"/>
                  </a:schemeClr>
                </a:solidFill>
              </a:rPr>
              <a:t>Références du fournisseur </a:t>
            </a:r>
            <a:endParaRPr lang="fr-FR" sz="1400" i="1" dirty="0">
              <a:solidFill>
                <a:schemeClr val="bg1">
                  <a:lumMod val="50000"/>
                </a:schemeClr>
              </a:solidFill>
            </a:endParaRPr>
          </a:p>
        </p:txBody>
      </p:sp>
    </p:spTree>
    <p:extLst>
      <p:ext uri="{BB962C8B-B14F-4D97-AF65-F5344CB8AC3E}">
        <p14:creationId xmlns:p14="http://schemas.microsoft.com/office/powerpoint/2010/main" val="99338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19164C0E-5842-43BF-BCC1-810351AC69BF}" type="slidenum">
              <a:rPr lang="fr-FR" smtClean="0"/>
              <a:pPr/>
              <a:t>13</a:t>
            </a:fld>
            <a:endParaRPr lang="fr-FR" dirty="0"/>
          </a:p>
        </p:txBody>
      </p:sp>
      <p:sp>
        <p:nvSpPr>
          <p:cNvPr id="7"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Sous-titre 2"/>
          <p:cNvSpPr txBox="1">
            <a:spLocks/>
          </p:cNvSpPr>
          <p:nvPr/>
        </p:nvSpPr>
        <p:spPr>
          <a:xfrm rot="16200000">
            <a:off x="-1909309" y="3162302"/>
            <a:ext cx="573563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a:solidFill>
                  <a:schemeClr val="bg1">
                    <a:lumMod val="65000"/>
                  </a:schemeClr>
                </a:solidFill>
              </a:rPr>
              <a:t>CENTRIFUGATION</a:t>
            </a:r>
            <a:endParaRPr lang="fr-FR" sz="3200" dirty="0">
              <a:solidFill>
                <a:schemeClr val="bg1">
                  <a:lumMod val="65000"/>
                </a:schemeClr>
              </a:solidFill>
            </a:endParaRPr>
          </a:p>
        </p:txBody>
      </p:sp>
      <p:pic>
        <p:nvPicPr>
          <p:cNvPr id="9"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sp>
        <p:nvSpPr>
          <p:cNvPr id="10" name="ZoneTexte 8"/>
          <p:cNvSpPr txBox="1"/>
          <p:nvPr/>
        </p:nvSpPr>
        <p:spPr>
          <a:xfrm>
            <a:off x="7398331" y="6277781"/>
            <a:ext cx="4405742" cy="400110"/>
          </a:xfrm>
          <a:prstGeom prst="rect">
            <a:avLst/>
          </a:prstGeom>
          <a:noFill/>
          <a:ln w="12700">
            <a:noFill/>
          </a:ln>
        </p:spPr>
        <p:txBody>
          <a:bodyPr wrap="square" rtlCol="0">
            <a:spAutoFit/>
          </a:bodyPr>
          <a:lstStyle/>
          <a:p>
            <a:pPr algn="ctr"/>
            <a:r>
              <a:rPr lang="fr-FR" sz="2000" b="1" dirty="0" smtClean="0">
                <a:solidFill>
                  <a:srgbClr val="10069F"/>
                </a:solidFill>
              </a:rPr>
              <a:t>AGUILA – AYMONT </a:t>
            </a:r>
            <a:endParaRPr lang="fr-FR" sz="600" b="1" dirty="0" smtClean="0">
              <a:solidFill>
                <a:srgbClr val="10069F"/>
              </a:solidFill>
            </a:endParaRPr>
          </a:p>
        </p:txBody>
      </p:sp>
      <p:sp>
        <p:nvSpPr>
          <p:cNvPr id="14" name="Título 1"/>
          <p:cNvSpPr txBox="1">
            <a:spLocks/>
          </p:cNvSpPr>
          <p:nvPr/>
        </p:nvSpPr>
        <p:spPr>
          <a:xfrm>
            <a:off x="2970750" y="582363"/>
            <a:ext cx="6840000" cy="108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3000" dirty="0" smtClean="0">
                <a:latin typeface="Times New Roman" panose="02020603050405020304" pitchFamily="18" charset="0"/>
                <a:cs typeface="Times New Roman" panose="02020603050405020304" pitchFamily="18" charset="0"/>
              </a:rPr>
              <a:t>APPLICATIONS </a:t>
            </a:r>
            <a:endParaRPr lang="fr-FR" sz="3000" dirty="0">
              <a:latin typeface="Times New Roman" panose="02020603050405020304" pitchFamily="18" charset="0"/>
              <a:cs typeface="Times New Roman" panose="02020603050405020304" pitchFamily="18" charset="0"/>
            </a:endParaRPr>
          </a:p>
        </p:txBody>
      </p:sp>
      <p:sp>
        <p:nvSpPr>
          <p:cNvPr id="15" name="Marcador de contenido 2"/>
          <p:cNvSpPr txBox="1">
            <a:spLocks/>
          </p:cNvSpPr>
          <p:nvPr/>
        </p:nvSpPr>
        <p:spPr>
          <a:xfrm>
            <a:off x="1127436" y="1246476"/>
            <a:ext cx="8683314" cy="4864037"/>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i="1" dirty="0" smtClean="0">
                <a:latin typeface="Arial" panose="020B0604020202020204" pitchFamily="34" charset="0"/>
                <a:cs typeface="Arial" panose="020B0604020202020204" pitchFamily="34" charset="0"/>
              </a:rPr>
              <a:t>La </a:t>
            </a:r>
            <a:r>
              <a:rPr lang="fr-FR" sz="2000" i="1" dirty="0">
                <a:latin typeface="Arial" panose="020B0604020202020204" pitchFamily="34" charset="0"/>
                <a:cs typeface="Arial" panose="020B0604020202020204" pitchFamily="34" charset="0"/>
              </a:rPr>
              <a:t>décantation centrifuge sera ainsi avantageusement préférée à la décantation statique</a:t>
            </a:r>
            <a:r>
              <a:rPr lang="fr-FR" sz="2000" i="1" dirty="0" smtClean="0">
                <a:latin typeface="Arial" panose="020B0604020202020204" pitchFamily="34" charset="0"/>
                <a:cs typeface="Arial" panose="020B0604020202020204" pitchFamily="34" charset="0"/>
              </a:rPr>
              <a:t>:</a:t>
            </a:r>
          </a:p>
          <a:p>
            <a:pPr marL="0" indent="0" algn="ctr">
              <a:buNone/>
            </a:pPr>
            <a:endParaRPr lang="fr-FR" sz="1700" dirty="0">
              <a:latin typeface="Arial" panose="020B0604020202020204" pitchFamily="34" charset="0"/>
              <a:cs typeface="Arial" panose="020B0604020202020204" pitchFamily="34" charset="0"/>
            </a:endParaRPr>
          </a:p>
          <a:p>
            <a:pPr algn="just"/>
            <a:r>
              <a:rPr lang="fr-FR" sz="1700" dirty="0" smtClean="0">
                <a:latin typeface="Arial" panose="020B0604020202020204" pitchFamily="34" charset="0"/>
                <a:cs typeface="Arial" panose="020B0604020202020204" pitchFamily="34" charset="0"/>
              </a:rPr>
              <a:t>Lorsqu’on </a:t>
            </a:r>
            <a:r>
              <a:rPr lang="fr-FR" sz="1700" dirty="0">
                <a:latin typeface="Arial" panose="020B0604020202020204" pitchFamily="34" charset="0"/>
                <a:cs typeface="Arial" panose="020B0604020202020204" pitchFamily="34" charset="0"/>
              </a:rPr>
              <a:t>souhaite arrêter ou limiter une transformation physico-chimique ou biologique dans l’une ou plusieurs des phases en présence</a:t>
            </a:r>
            <a:r>
              <a:rPr lang="fr-FR" sz="1700" dirty="0" smtClean="0">
                <a:latin typeface="Arial" panose="020B0604020202020204" pitchFamily="34" charset="0"/>
                <a:cs typeface="Arial" panose="020B0604020202020204" pitchFamily="34" charset="0"/>
              </a:rPr>
              <a:t>.</a:t>
            </a:r>
          </a:p>
          <a:p>
            <a:pPr algn="just"/>
            <a:endParaRPr lang="fr-FR" sz="1700" dirty="0">
              <a:latin typeface="Arial" panose="020B0604020202020204" pitchFamily="34" charset="0"/>
              <a:cs typeface="Arial" panose="020B0604020202020204" pitchFamily="34" charset="0"/>
            </a:endParaRPr>
          </a:p>
          <a:p>
            <a:pPr algn="just"/>
            <a:r>
              <a:rPr lang="fr-FR" sz="1700" dirty="0" smtClean="0">
                <a:latin typeface="Arial" panose="020B0604020202020204" pitchFamily="34" charset="0"/>
                <a:cs typeface="Arial" panose="020B0604020202020204" pitchFamily="34" charset="0"/>
              </a:rPr>
              <a:t>Lorsqu’on </a:t>
            </a:r>
            <a:r>
              <a:rPr lang="fr-FR" sz="1700" dirty="0">
                <a:latin typeface="Arial" panose="020B0604020202020204" pitchFamily="34" charset="0"/>
                <a:cs typeface="Arial" panose="020B0604020202020204" pitchFamily="34" charset="0"/>
              </a:rPr>
              <a:t>cherche à réaliser une installation </a:t>
            </a:r>
            <a:r>
              <a:rPr lang="fr-FR" sz="1700" dirty="0" smtClean="0">
                <a:latin typeface="Arial" panose="020B0604020202020204" pitchFamily="34" charset="0"/>
                <a:cs typeface="Arial" panose="020B0604020202020204" pitchFamily="34" charset="0"/>
              </a:rPr>
              <a:t>compacte</a:t>
            </a:r>
          </a:p>
          <a:p>
            <a:pPr algn="just"/>
            <a:endParaRPr lang="fr-FR" sz="1700" dirty="0">
              <a:latin typeface="Arial" panose="020B0604020202020204" pitchFamily="34" charset="0"/>
              <a:cs typeface="Arial" panose="020B0604020202020204" pitchFamily="34" charset="0"/>
            </a:endParaRPr>
          </a:p>
          <a:p>
            <a:pPr algn="just"/>
            <a:r>
              <a:rPr lang="fr-FR" sz="1700" dirty="0">
                <a:latin typeface="Arial" panose="020B0604020202020204" pitchFamily="34" charset="0"/>
                <a:cs typeface="Arial" panose="020B0604020202020204" pitchFamily="34" charset="0"/>
              </a:rPr>
              <a:t>Lorsque la faible vitesse de sédimentation de la phase solide conduirait à des décanteurs statiques de volume excessif</a:t>
            </a:r>
            <a:r>
              <a:rPr lang="fr-FR" sz="1700" dirty="0" smtClean="0">
                <a:latin typeface="Arial" panose="020B0604020202020204" pitchFamily="34" charset="0"/>
                <a:cs typeface="Arial" panose="020B0604020202020204" pitchFamily="34" charset="0"/>
              </a:rPr>
              <a:t>.</a:t>
            </a:r>
          </a:p>
          <a:p>
            <a:pPr algn="just"/>
            <a:endParaRPr lang="fr-FR" sz="1700" dirty="0" smtClean="0">
              <a:latin typeface="Arial" panose="020B0604020202020204" pitchFamily="34" charset="0"/>
              <a:cs typeface="Arial" panose="020B0604020202020204" pitchFamily="34" charset="0"/>
            </a:endParaRPr>
          </a:p>
          <a:p>
            <a:pPr algn="just"/>
            <a:r>
              <a:rPr lang="fr-FR" sz="1700" dirty="0">
                <a:latin typeface="Arial" panose="020B0604020202020204" pitchFamily="34" charset="0"/>
                <a:cs typeface="Arial" panose="020B0604020202020204" pitchFamily="34" charset="0"/>
              </a:rPr>
              <a:t>Lorsque la séparation implique le respect de conditions de température ou de pression très strictes ou lorsque les produits traités possèdent un coût élevé</a:t>
            </a:r>
            <a:r>
              <a:rPr lang="fr-FR" sz="1700" dirty="0" smtClean="0">
                <a:latin typeface="Arial" panose="020B0604020202020204" pitchFamily="34" charset="0"/>
                <a:cs typeface="Arial" panose="020B0604020202020204" pitchFamily="34" charset="0"/>
              </a:rPr>
              <a:t>.</a:t>
            </a:r>
            <a:endParaRPr lang="fr-FR"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6593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19164C0E-5842-43BF-BCC1-810351AC69BF}" type="slidenum">
              <a:rPr lang="fr-FR" smtClean="0"/>
              <a:pPr/>
              <a:t>14</a:t>
            </a:fld>
            <a:endParaRPr lang="fr-FR" dirty="0"/>
          </a:p>
        </p:txBody>
      </p:sp>
      <p:sp>
        <p:nvSpPr>
          <p:cNvPr id="5"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Sous-titre 2"/>
          <p:cNvSpPr txBox="1">
            <a:spLocks/>
          </p:cNvSpPr>
          <p:nvPr/>
        </p:nvSpPr>
        <p:spPr>
          <a:xfrm rot="16200000">
            <a:off x="-1909309" y="3162302"/>
            <a:ext cx="573563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a:solidFill>
                  <a:schemeClr val="bg1">
                    <a:lumMod val="65000"/>
                  </a:schemeClr>
                </a:solidFill>
              </a:rPr>
              <a:t>CENTRIFUGATION</a:t>
            </a:r>
            <a:endParaRPr lang="fr-FR" sz="3200" dirty="0">
              <a:solidFill>
                <a:schemeClr val="bg1">
                  <a:lumMod val="65000"/>
                </a:schemeClr>
              </a:solidFill>
            </a:endParaRPr>
          </a:p>
        </p:txBody>
      </p:sp>
      <p:pic>
        <p:nvPicPr>
          <p:cNvPr id="7"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sp>
        <p:nvSpPr>
          <p:cNvPr id="8" name="ZoneTexte 8"/>
          <p:cNvSpPr txBox="1"/>
          <p:nvPr/>
        </p:nvSpPr>
        <p:spPr>
          <a:xfrm>
            <a:off x="7398331" y="6277781"/>
            <a:ext cx="4405742" cy="400110"/>
          </a:xfrm>
          <a:prstGeom prst="rect">
            <a:avLst/>
          </a:prstGeom>
          <a:noFill/>
          <a:ln w="12700">
            <a:noFill/>
          </a:ln>
        </p:spPr>
        <p:txBody>
          <a:bodyPr wrap="square" rtlCol="0">
            <a:spAutoFit/>
          </a:bodyPr>
          <a:lstStyle/>
          <a:p>
            <a:pPr algn="ctr"/>
            <a:r>
              <a:rPr lang="fr-FR" sz="2000" b="1" dirty="0" smtClean="0">
                <a:solidFill>
                  <a:srgbClr val="10069F"/>
                </a:solidFill>
              </a:rPr>
              <a:t>AGUILA – AYMONT </a:t>
            </a:r>
            <a:endParaRPr lang="fr-FR" sz="600" b="1" dirty="0" smtClean="0">
              <a:solidFill>
                <a:srgbClr val="10069F"/>
              </a:solidFill>
            </a:endParaRPr>
          </a:p>
        </p:txBody>
      </p:sp>
      <p:sp>
        <p:nvSpPr>
          <p:cNvPr id="10" name="Título 1"/>
          <p:cNvSpPr txBox="1">
            <a:spLocks/>
          </p:cNvSpPr>
          <p:nvPr/>
        </p:nvSpPr>
        <p:spPr>
          <a:xfrm>
            <a:off x="2970750" y="706477"/>
            <a:ext cx="6840000" cy="108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3000" dirty="0" smtClean="0">
                <a:latin typeface="Times New Roman" panose="02020603050405020304" pitchFamily="18" charset="0"/>
                <a:cs typeface="Times New Roman" panose="02020603050405020304" pitchFamily="18" charset="0"/>
              </a:rPr>
              <a:t>INTERRELATION</a:t>
            </a:r>
            <a:endParaRPr lang="fr-FR" sz="3000" dirty="0">
              <a:latin typeface="Times New Roman" panose="02020603050405020304" pitchFamily="18" charset="0"/>
              <a:cs typeface="Times New Roman" panose="02020603050405020304" pitchFamily="18" charset="0"/>
            </a:endParaRPr>
          </a:p>
        </p:txBody>
      </p:sp>
      <p:sp>
        <p:nvSpPr>
          <p:cNvPr id="11" name="Marcador de contenido 2"/>
          <p:cNvSpPr txBox="1">
            <a:spLocks/>
          </p:cNvSpPr>
          <p:nvPr/>
        </p:nvSpPr>
        <p:spPr>
          <a:xfrm>
            <a:off x="1069378" y="1650183"/>
            <a:ext cx="7541222" cy="4680000"/>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2500" dirty="0">
                <a:latin typeface="Arial" panose="020B0604020202020204" pitchFamily="34" charset="0"/>
                <a:cs typeface="Arial" panose="020B0604020202020204" pitchFamily="34" charset="0"/>
              </a:rPr>
              <a:t>Technique chimique (réaction de </a:t>
            </a:r>
            <a:r>
              <a:rPr lang="fr-FR" sz="2500" dirty="0" smtClean="0">
                <a:latin typeface="Arial" panose="020B0604020202020204" pitchFamily="34" charset="0"/>
                <a:cs typeface="Arial" panose="020B0604020202020204" pitchFamily="34" charset="0"/>
              </a:rPr>
              <a:t>précipitation, </a:t>
            </a:r>
            <a:r>
              <a:rPr lang="fr-FR" sz="2500" dirty="0">
                <a:latin typeface="Arial" panose="020B0604020202020204" pitchFamily="34" charset="0"/>
                <a:cs typeface="Arial" panose="020B0604020202020204" pitchFamily="34" charset="0"/>
              </a:rPr>
              <a:t>ampoule à décanter)</a:t>
            </a:r>
          </a:p>
          <a:p>
            <a:pPr algn="just"/>
            <a:r>
              <a:rPr lang="fr-FR" sz="2500" dirty="0" smtClean="0">
                <a:latin typeface="Arial" panose="020B0604020202020204" pitchFamily="34" charset="0"/>
                <a:cs typeface="Arial" panose="020B0604020202020204" pitchFamily="34" charset="0"/>
              </a:rPr>
              <a:t>Calcul de la force gravitationnelle relative</a:t>
            </a:r>
          </a:p>
          <a:p>
            <a:pPr algn="just"/>
            <a:r>
              <a:rPr lang="fr-FR" sz="2500" dirty="0" smtClean="0">
                <a:latin typeface="Arial" panose="020B0604020202020204" pitchFamily="34" charset="0"/>
                <a:cs typeface="Arial" panose="020B0604020202020204" pitchFamily="34" charset="0"/>
              </a:rPr>
              <a:t>La poussée d’Archimède </a:t>
            </a:r>
          </a:p>
        </p:txBody>
      </p:sp>
    </p:spTree>
    <p:extLst>
      <p:ext uri="{BB962C8B-B14F-4D97-AF65-F5344CB8AC3E}">
        <p14:creationId xmlns:p14="http://schemas.microsoft.com/office/powerpoint/2010/main" val="117492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19164C0E-5842-43BF-BCC1-810351AC69BF}" type="slidenum">
              <a:rPr lang="fr-FR" smtClean="0"/>
              <a:pPr/>
              <a:t>15</a:t>
            </a:fld>
            <a:endParaRPr lang="fr-FR" dirty="0"/>
          </a:p>
        </p:txBody>
      </p:sp>
      <p:sp>
        <p:nvSpPr>
          <p:cNvPr id="5"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Sous-titre 2"/>
          <p:cNvSpPr txBox="1">
            <a:spLocks/>
          </p:cNvSpPr>
          <p:nvPr/>
        </p:nvSpPr>
        <p:spPr>
          <a:xfrm rot="16200000">
            <a:off x="-1909309" y="3162302"/>
            <a:ext cx="573563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a:solidFill>
                  <a:schemeClr val="bg1">
                    <a:lumMod val="65000"/>
                  </a:schemeClr>
                </a:solidFill>
              </a:rPr>
              <a:t>CENTRIFUGATION</a:t>
            </a:r>
            <a:endParaRPr lang="fr-FR" sz="3200" dirty="0">
              <a:solidFill>
                <a:schemeClr val="bg1">
                  <a:lumMod val="65000"/>
                </a:schemeClr>
              </a:solidFill>
            </a:endParaRPr>
          </a:p>
        </p:txBody>
      </p:sp>
      <p:pic>
        <p:nvPicPr>
          <p:cNvPr id="7"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sp>
        <p:nvSpPr>
          <p:cNvPr id="8" name="ZoneTexte 8"/>
          <p:cNvSpPr txBox="1"/>
          <p:nvPr/>
        </p:nvSpPr>
        <p:spPr>
          <a:xfrm>
            <a:off x="7398331" y="6277781"/>
            <a:ext cx="4405742" cy="400110"/>
          </a:xfrm>
          <a:prstGeom prst="rect">
            <a:avLst/>
          </a:prstGeom>
          <a:noFill/>
          <a:ln w="12700">
            <a:noFill/>
          </a:ln>
        </p:spPr>
        <p:txBody>
          <a:bodyPr wrap="square" rtlCol="0">
            <a:spAutoFit/>
          </a:bodyPr>
          <a:lstStyle/>
          <a:p>
            <a:pPr algn="ctr"/>
            <a:r>
              <a:rPr lang="fr-FR" sz="2000" b="1" dirty="0" smtClean="0">
                <a:solidFill>
                  <a:srgbClr val="10069F"/>
                </a:solidFill>
              </a:rPr>
              <a:t>AGUILA – AYMONT </a:t>
            </a:r>
            <a:endParaRPr lang="fr-FR" sz="600" b="1" dirty="0" smtClean="0">
              <a:solidFill>
                <a:srgbClr val="10069F"/>
              </a:solidFill>
            </a:endParaRPr>
          </a:p>
        </p:txBody>
      </p:sp>
      <p:sp>
        <p:nvSpPr>
          <p:cNvPr id="11" name="Título 1"/>
          <p:cNvSpPr txBox="1">
            <a:spLocks/>
          </p:cNvSpPr>
          <p:nvPr/>
        </p:nvSpPr>
        <p:spPr>
          <a:xfrm>
            <a:off x="2970750" y="706477"/>
            <a:ext cx="6840000" cy="108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3000" dirty="0" smtClean="0">
                <a:latin typeface="Times New Roman" panose="02020603050405020304" pitchFamily="18" charset="0"/>
                <a:cs typeface="Times New Roman" panose="02020603050405020304" pitchFamily="18" charset="0"/>
              </a:rPr>
              <a:t>LEXIQUE </a:t>
            </a:r>
            <a:endParaRPr lang="fr-FR" sz="3000" dirty="0">
              <a:latin typeface="Times New Roman" panose="02020603050405020304" pitchFamily="18" charset="0"/>
              <a:cs typeface="Times New Roman" panose="02020603050405020304" pitchFamily="18" charset="0"/>
            </a:endParaRPr>
          </a:p>
        </p:txBody>
      </p:sp>
      <p:graphicFrame>
        <p:nvGraphicFramePr>
          <p:cNvPr id="12" name="Tabla 11"/>
          <p:cNvGraphicFramePr>
            <a:graphicFrameLocks noGrp="1"/>
          </p:cNvGraphicFramePr>
          <p:nvPr>
            <p:extLst>
              <p:ext uri="{D42A27DB-BD31-4B8C-83A1-F6EECF244321}">
                <p14:modId xmlns:p14="http://schemas.microsoft.com/office/powerpoint/2010/main" val="2593995165"/>
              </p:ext>
            </p:extLst>
          </p:nvPr>
        </p:nvGraphicFramePr>
        <p:xfrm>
          <a:off x="1914121" y="2661129"/>
          <a:ext cx="8363758" cy="2658108"/>
        </p:xfrm>
        <a:graphic>
          <a:graphicData uri="http://schemas.openxmlformats.org/drawingml/2006/table">
            <a:tbl>
              <a:tblPr firstRow="1" bandRow="1">
                <a:tableStyleId>{5940675A-B579-460E-94D1-54222C63F5DA}</a:tableStyleId>
              </a:tblPr>
              <a:tblGrid>
                <a:gridCol w="4181879"/>
                <a:gridCol w="4181879"/>
              </a:tblGrid>
              <a:tr h="349118">
                <a:tc>
                  <a:txBody>
                    <a:bodyPr/>
                    <a:lstStyle/>
                    <a:p>
                      <a:pPr algn="l"/>
                      <a:r>
                        <a:rPr lang="fr-FR" sz="2000" b="1" dirty="0" smtClean="0">
                          <a:latin typeface="Arial" panose="020B0604020202020204" pitchFamily="34" charset="0"/>
                          <a:cs typeface="Arial" panose="020B0604020202020204" pitchFamily="34" charset="0"/>
                        </a:rPr>
                        <a:t>Français</a:t>
                      </a:r>
                      <a:r>
                        <a:rPr lang="fr-FR" sz="2000" dirty="0" smtClean="0">
                          <a:latin typeface="Arial" panose="020B0604020202020204" pitchFamily="34" charset="0"/>
                          <a:cs typeface="Arial" panose="020B0604020202020204" pitchFamily="34" charset="0"/>
                        </a:rPr>
                        <a:t> </a:t>
                      </a:r>
                    </a:p>
                    <a:p>
                      <a:pPr algn="ctr"/>
                      <a:endParaRPr lang="fr-FR"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fr-FR" sz="2000" b="1" dirty="0" smtClean="0">
                          <a:solidFill>
                            <a:schemeClr val="tx1"/>
                          </a:solidFill>
                          <a:latin typeface="Arial" panose="020B0604020202020204" pitchFamily="34" charset="0"/>
                          <a:cs typeface="Arial" panose="020B0604020202020204" pitchFamily="34" charset="0"/>
                        </a:rPr>
                        <a:t>Anglais </a:t>
                      </a:r>
                    </a:p>
                    <a:p>
                      <a:pPr algn="ctr"/>
                      <a:endParaRPr lang="fr-FR" sz="2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63959">
                <a:tc>
                  <a:txBody>
                    <a:bodyPr/>
                    <a:lstStyle/>
                    <a:p>
                      <a:pPr algn="just"/>
                      <a:r>
                        <a:rPr lang="fr-FR" dirty="0" smtClean="0">
                          <a:latin typeface="Arial" panose="020B0604020202020204" pitchFamily="34" charset="0"/>
                          <a:cs typeface="Arial" panose="020B0604020202020204" pitchFamily="34" charset="0"/>
                        </a:rPr>
                        <a:t>Rotor</a:t>
                      </a:r>
                      <a:r>
                        <a:rPr lang="fr-FR" baseline="0" dirty="0" smtClean="0">
                          <a:latin typeface="Arial" panose="020B0604020202020204" pitchFamily="34" charset="0"/>
                          <a:cs typeface="Arial" panose="020B0604020202020204" pitchFamily="34" charset="0"/>
                        </a:rPr>
                        <a:t> à angle fixe </a:t>
                      </a:r>
                    </a:p>
                    <a:p>
                      <a:pPr algn="just"/>
                      <a:endParaRPr lang="fr-FR"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fr-FR" dirty="0" smtClean="0">
                          <a:latin typeface="Arial" panose="020B0604020202020204" pitchFamily="34" charset="0"/>
                          <a:cs typeface="Arial" panose="020B0604020202020204" pitchFamily="34" charset="0"/>
                        </a:rPr>
                        <a:t>Fixe</a:t>
                      </a:r>
                      <a:r>
                        <a:rPr lang="fr-FR" baseline="0" dirty="0" smtClean="0">
                          <a:latin typeface="Arial" panose="020B0604020202020204" pitchFamily="34" charset="0"/>
                          <a:cs typeface="Arial" panose="020B0604020202020204" pitchFamily="34" charset="0"/>
                        </a:rPr>
                        <a:t> angle </a:t>
                      </a:r>
                    </a:p>
                    <a:p>
                      <a:pPr algn="just"/>
                      <a:endParaRPr lang="fr-FR"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63959">
                <a:tc>
                  <a:txBody>
                    <a:bodyPr/>
                    <a:lstStyle/>
                    <a:p>
                      <a:pPr algn="just"/>
                      <a:r>
                        <a:rPr lang="fr-FR" dirty="0" smtClean="0">
                          <a:latin typeface="Arial" panose="020B0604020202020204" pitchFamily="34" charset="0"/>
                          <a:cs typeface="Arial" panose="020B0604020202020204" pitchFamily="34" charset="0"/>
                        </a:rPr>
                        <a:t>Rotor à</a:t>
                      </a:r>
                      <a:r>
                        <a:rPr lang="fr-FR" baseline="0" dirty="0" smtClean="0">
                          <a:latin typeface="Arial" panose="020B0604020202020204" pitchFamily="34" charset="0"/>
                          <a:cs typeface="Arial" panose="020B0604020202020204" pitchFamily="34" charset="0"/>
                        </a:rPr>
                        <a:t> godets oscillants </a:t>
                      </a:r>
                      <a:endParaRPr lang="fr-FR"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fr-FR" dirty="0" smtClean="0">
                          <a:latin typeface="Arial" panose="020B0604020202020204" pitchFamily="34" charset="0"/>
                          <a:cs typeface="Arial" panose="020B0604020202020204" pitchFamily="34" charset="0"/>
                        </a:rPr>
                        <a:t>Swinging</a:t>
                      </a:r>
                      <a:r>
                        <a:rPr lang="fr-FR" baseline="0" dirty="0" smtClean="0">
                          <a:latin typeface="Arial" panose="020B0604020202020204" pitchFamily="34" charset="0"/>
                          <a:cs typeface="Arial" panose="020B0604020202020204" pitchFamily="34" charset="0"/>
                        </a:rPr>
                        <a:t> buckets</a:t>
                      </a:r>
                    </a:p>
                    <a:p>
                      <a:pPr algn="just"/>
                      <a:endParaRPr lang="fr-FR"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676908">
                <a:tc>
                  <a:txBody>
                    <a:bodyPr/>
                    <a:lstStyle/>
                    <a:p>
                      <a:pPr algn="just"/>
                      <a:r>
                        <a:rPr lang="fr-FR" dirty="0" smtClean="0">
                          <a:latin typeface="Arial" panose="020B0604020202020204" pitchFamily="34" charset="0"/>
                          <a:cs typeface="Arial" panose="020B0604020202020204" pitchFamily="34" charset="0"/>
                        </a:rPr>
                        <a:t>La poussée</a:t>
                      </a:r>
                      <a:r>
                        <a:rPr lang="fr-FR" baseline="0" dirty="0" smtClean="0">
                          <a:latin typeface="Arial" panose="020B0604020202020204" pitchFamily="34" charset="0"/>
                          <a:cs typeface="Arial" panose="020B0604020202020204" pitchFamily="34" charset="0"/>
                        </a:rPr>
                        <a:t> d’Archimède </a:t>
                      </a:r>
                      <a:endParaRPr lang="fr-FR"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fr-FR" dirty="0" smtClean="0">
                          <a:latin typeface="Arial" panose="020B0604020202020204" pitchFamily="34" charset="0"/>
                          <a:cs typeface="Arial" panose="020B0604020202020204" pitchFamily="34" charset="0"/>
                        </a:rPr>
                        <a:t>Archimedes principe</a:t>
                      </a:r>
                      <a:r>
                        <a:rPr lang="fr-FR" baseline="0" dirty="0" smtClean="0">
                          <a:latin typeface="Arial" panose="020B0604020202020204" pitchFamily="34" charset="0"/>
                          <a:cs typeface="Arial" panose="020B0604020202020204" pitchFamily="34" charset="0"/>
                        </a:rPr>
                        <a:t> upward power</a:t>
                      </a:r>
                      <a:endParaRPr lang="fr-FR"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946619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19164C0E-5842-43BF-BCC1-810351AC69BF}" type="slidenum">
              <a:rPr lang="fr-FR" smtClean="0"/>
              <a:pPr/>
              <a:t>16</a:t>
            </a:fld>
            <a:endParaRPr lang="fr-FR" dirty="0"/>
          </a:p>
        </p:txBody>
      </p:sp>
      <p:sp>
        <p:nvSpPr>
          <p:cNvPr id="5"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Sous-titre 2"/>
          <p:cNvSpPr txBox="1">
            <a:spLocks/>
          </p:cNvSpPr>
          <p:nvPr/>
        </p:nvSpPr>
        <p:spPr>
          <a:xfrm rot="16200000">
            <a:off x="-1909309" y="3162302"/>
            <a:ext cx="573563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a:solidFill>
                  <a:schemeClr val="bg1">
                    <a:lumMod val="65000"/>
                  </a:schemeClr>
                </a:solidFill>
              </a:rPr>
              <a:t>CENTRIFUGATION</a:t>
            </a:r>
            <a:endParaRPr lang="fr-FR" sz="3200" dirty="0">
              <a:solidFill>
                <a:schemeClr val="bg1">
                  <a:lumMod val="65000"/>
                </a:schemeClr>
              </a:solidFill>
            </a:endParaRPr>
          </a:p>
        </p:txBody>
      </p:sp>
      <p:pic>
        <p:nvPicPr>
          <p:cNvPr id="7"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sp>
        <p:nvSpPr>
          <p:cNvPr id="8" name="ZoneTexte 8"/>
          <p:cNvSpPr txBox="1"/>
          <p:nvPr/>
        </p:nvSpPr>
        <p:spPr>
          <a:xfrm>
            <a:off x="7398331" y="6277781"/>
            <a:ext cx="4405742" cy="400110"/>
          </a:xfrm>
          <a:prstGeom prst="rect">
            <a:avLst/>
          </a:prstGeom>
          <a:noFill/>
          <a:ln w="12700">
            <a:noFill/>
          </a:ln>
        </p:spPr>
        <p:txBody>
          <a:bodyPr wrap="square" rtlCol="0">
            <a:spAutoFit/>
          </a:bodyPr>
          <a:lstStyle/>
          <a:p>
            <a:pPr algn="ctr"/>
            <a:r>
              <a:rPr lang="fr-FR" sz="2000" b="1" dirty="0" smtClean="0">
                <a:solidFill>
                  <a:srgbClr val="10069F"/>
                </a:solidFill>
              </a:rPr>
              <a:t>AGUILA – AYMONT </a:t>
            </a:r>
            <a:endParaRPr lang="fr-FR" sz="600" b="1" dirty="0" smtClean="0">
              <a:solidFill>
                <a:srgbClr val="10069F"/>
              </a:solidFill>
            </a:endParaRPr>
          </a:p>
        </p:txBody>
      </p:sp>
      <p:sp>
        <p:nvSpPr>
          <p:cNvPr id="9" name="Título 1"/>
          <p:cNvSpPr txBox="1">
            <a:spLocks/>
          </p:cNvSpPr>
          <p:nvPr/>
        </p:nvSpPr>
        <p:spPr>
          <a:xfrm>
            <a:off x="103030" y="745625"/>
            <a:ext cx="9707719" cy="108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3000" dirty="0" smtClean="0">
                <a:latin typeface="Times New Roman" panose="02020603050405020304" pitchFamily="18" charset="0"/>
                <a:cs typeface="Times New Roman" panose="02020603050405020304" pitchFamily="18" charset="0"/>
              </a:rPr>
              <a:t>RESSOURCES  </a:t>
            </a:r>
            <a:endParaRPr lang="fr-FR" sz="3000" dirty="0">
              <a:latin typeface="Times New Roman" panose="02020603050405020304" pitchFamily="18" charset="0"/>
              <a:cs typeface="Times New Roman" panose="02020603050405020304" pitchFamily="18" charset="0"/>
            </a:endParaRPr>
          </a:p>
        </p:txBody>
      </p:sp>
      <p:sp>
        <p:nvSpPr>
          <p:cNvPr id="11" name="Marcador de contenido 2"/>
          <p:cNvSpPr txBox="1">
            <a:spLocks/>
          </p:cNvSpPr>
          <p:nvPr/>
        </p:nvSpPr>
        <p:spPr>
          <a:xfrm>
            <a:off x="1273757" y="1650183"/>
            <a:ext cx="7492872" cy="4680000"/>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fr-FR" sz="2000" dirty="0">
              <a:latin typeface="Arial" panose="020B0604020202020204" pitchFamily="34" charset="0"/>
              <a:cs typeface="Arial" panose="020B0604020202020204" pitchFamily="34" charset="0"/>
              <a:hlinkClick r:id="rId3"/>
            </a:endParaRPr>
          </a:p>
          <a:p>
            <a:pPr marL="0" indent="0" algn="just">
              <a:buNone/>
            </a:pPr>
            <a:r>
              <a:rPr lang="fr-FR" sz="2000" u="sng" dirty="0" smtClean="0">
                <a:latin typeface="Arial" panose="020B0604020202020204" pitchFamily="34" charset="0"/>
                <a:cs typeface="Arial" panose="020B0604020202020204" pitchFamily="34" charset="0"/>
                <a:hlinkClick r:id="rId3"/>
              </a:rPr>
              <a:t>Site SGM:</a:t>
            </a:r>
          </a:p>
          <a:p>
            <a:pPr marL="0" indent="0" algn="just">
              <a:buNone/>
            </a:pPr>
            <a:r>
              <a:rPr lang="fr-FR" sz="2000" dirty="0" smtClean="0">
                <a:latin typeface="Arial" panose="020B0604020202020204" pitchFamily="34" charset="0"/>
                <a:cs typeface="Arial" panose="020B0604020202020204" pitchFamily="34" charset="0"/>
                <a:hlinkClick r:id="rId3"/>
              </a:rPr>
              <a:t>http</a:t>
            </a:r>
            <a:r>
              <a:rPr lang="fr-FR" sz="2000" dirty="0">
                <a:latin typeface="Arial" panose="020B0604020202020204" pitchFamily="34" charset="0"/>
                <a:cs typeface="Arial" panose="020B0604020202020204" pitchFamily="34" charset="0"/>
                <a:hlinkClick r:id="rId3"/>
              </a:rPr>
              <a:t>://</a:t>
            </a:r>
            <a:r>
              <a:rPr lang="fr-FR" sz="2000" dirty="0" smtClean="0">
                <a:latin typeface="Arial" panose="020B0604020202020204" pitchFamily="34" charset="0"/>
                <a:cs typeface="Arial" panose="020B0604020202020204" pitchFamily="34" charset="0"/>
                <a:hlinkClick r:id="rId3"/>
              </a:rPr>
              <a:t>www.sgm.univ-savoie.fr/LP/caractirasation.html</a:t>
            </a:r>
            <a:endParaRPr lang="fr-FR" sz="2000" dirty="0">
              <a:latin typeface="Arial" panose="020B0604020202020204" pitchFamily="34" charset="0"/>
              <a:cs typeface="Arial" panose="020B0604020202020204" pitchFamily="34" charset="0"/>
              <a:hlinkClick r:id="rId3"/>
            </a:endParaRPr>
          </a:p>
          <a:p>
            <a:pPr marL="0" indent="0" algn="just">
              <a:buNone/>
            </a:pPr>
            <a:endParaRPr lang="fr-FR" sz="2000" dirty="0" smtClean="0">
              <a:latin typeface="Arial" panose="020B0604020202020204" pitchFamily="34" charset="0"/>
              <a:cs typeface="Arial" panose="020B0604020202020204" pitchFamily="34" charset="0"/>
              <a:hlinkClick r:id="rId3"/>
            </a:endParaRPr>
          </a:p>
          <a:p>
            <a:pPr marL="0" indent="0" algn="just">
              <a:buNone/>
            </a:pPr>
            <a:r>
              <a:rPr lang="fr-FR" sz="2000" dirty="0" smtClean="0">
                <a:latin typeface="Arial" panose="020B0604020202020204" pitchFamily="34" charset="0"/>
                <a:cs typeface="Arial" panose="020B0604020202020204" pitchFamily="34" charset="0"/>
                <a:hlinkClick r:id="rId3"/>
              </a:rPr>
              <a:t>http</a:t>
            </a:r>
            <a:r>
              <a:rPr lang="fr-FR" sz="2000" dirty="0">
                <a:latin typeface="Arial" panose="020B0604020202020204" pitchFamily="34" charset="0"/>
                <a:cs typeface="Arial" panose="020B0604020202020204" pitchFamily="34" charset="0"/>
                <a:hlinkClick r:id="rId3"/>
              </a:rPr>
              <a:t>://</a:t>
            </a:r>
            <a:r>
              <a:rPr lang="fr-FR" sz="2000" dirty="0" smtClean="0">
                <a:latin typeface="Arial" panose="020B0604020202020204" pitchFamily="34" charset="0"/>
                <a:cs typeface="Arial" panose="020B0604020202020204" pitchFamily="34" charset="0"/>
                <a:hlinkClick r:id="rId3"/>
              </a:rPr>
              <a:t>planet-vie.ens.fr/content/centrifugation</a:t>
            </a:r>
            <a:endParaRPr lang="fr-FR" sz="2000" dirty="0" smtClean="0">
              <a:latin typeface="Arial" panose="020B0604020202020204" pitchFamily="34" charset="0"/>
              <a:cs typeface="Arial" panose="020B0604020202020204" pitchFamily="34" charset="0"/>
            </a:endParaRPr>
          </a:p>
          <a:p>
            <a:pPr marL="0" indent="0" algn="just">
              <a:buNone/>
            </a:pPr>
            <a:endParaRPr lang="fr-FR" sz="2000" dirty="0" smtClean="0">
              <a:latin typeface="Arial" panose="020B0604020202020204" pitchFamily="34" charset="0"/>
              <a:cs typeface="Arial" panose="020B0604020202020204" pitchFamily="34" charset="0"/>
            </a:endParaRPr>
          </a:p>
          <a:p>
            <a:pPr marL="0" indent="0" algn="just">
              <a:buNone/>
            </a:pPr>
            <a:r>
              <a:rPr lang="fr-FR" sz="2000" dirty="0">
                <a:latin typeface="Arial" panose="020B0604020202020204" pitchFamily="34" charset="0"/>
                <a:cs typeface="Arial" panose="020B0604020202020204" pitchFamily="34" charset="0"/>
                <a:hlinkClick r:id="rId4"/>
              </a:rPr>
              <a:t>http://</a:t>
            </a:r>
            <a:r>
              <a:rPr lang="fr-FR" sz="2000" dirty="0" smtClean="0">
                <a:latin typeface="Arial" panose="020B0604020202020204" pitchFamily="34" charset="0"/>
                <a:cs typeface="Arial" panose="020B0604020202020204" pitchFamily="34" charset="0"/>
                <a:hlinkClick r:id="rId4"/>
              </a:rPr>
              <a:t>www8.umoncton.ca/umcm-gauthier_didier/siitub/centrifugation.html</a:t>
            </a:r>
            <a:r>
              <a:rPr lang="fr-FR" sz="2000" dirty="0" smtClean="0">
                <a:latin typeface="Arial" panose="020B0604020202020204" pitchFamily="34" charset="0"/>
                <a:cs typeface="Arial" panose="020B0604020202020204" pitchFamily="34" charset="0"/>
              </a:rPr>
              <a:t> </a:t>
            </a:r>
          </a:p>
          <a:p>
            <a:pPr marL="0" indent="0" algn="just">
              <a:buNone/>
            </a:pPr>
            <a:endParaRPr lang="fr-FR" sz="2000" dirty="0">
              <a:latin typeface="Arial" panose="020B0604020202020204" pitchFamily="34" charset="0"/>
              <a:cs typeface="Arial" panose="020B0604020202020204" pitchFamily="34" charset="0"/>
            </a:endParaRPr>
          </a:p>
          <a:p>
            <a:pPr marL="0" indent="0" algn="just">
              <a:buNone/>
            </a:pPr>
            <a:r>
              <a:rPr lang="fr-FR" sz="2000" dirty="0">
                <a:latin typeface="Arial" panose="020B0604020202020204" pitchFamily="34" charset="0"/>
                <a:cs typeface="Arial" panose="020B0604020202020204" pitchFamily="34" charset="0"/>
                <a:hlinkClick r:id="rId5"/>
              </a:rPr>
              <a:t>https://</a:t>
            </a:r>
            <a:r>
              <a:rPr lang="fr-FR" sz="2000" dirty="0" smtClean="0">
                <a:latin typeface="Arial" panose="020B0604020202020204" pitchFamily="34" charset="0"/>
                <a:cs typeface="Arial" panose="020B0604020202020204" pitchFamily="34" charset="0"/>
                <a:hlinkClick r:id="rId5"/>
              </a:rPr>
              <a:t>fr.wikipedia.org/wiki/Centrifugation</a:t>
            </a:r>
            <a:r>
              <a:rPr lang="fr-FR" sz="2000" dirty="0" smtClean="0">
                <a:latin typeface="Arial" panose="020B0604020202020204" pitchFamily="34" charset="0"/>
                <a:cs typeface="Arial" panose="020B0604020202020204" pitchFamily="34" charset="0"/>
              </a:rPr>
              <a:t> </a:t>
            </a:r>
          </a:p>
          <a:p>
            <a:pPr marL="0" indent="0" algn="just">
              <a:buNone/>
            </a:pPr>
            <a:endParaRPr lang="fr-FR" sz="2000" dirty="0">
              <a:latin typeface="Arial" panose="020B0604020202020204" pitchFamily="34" charset="0"/>
              <a:cs typeface="Arial" panose="020B0604020202020204" pitchFamily="34" charset="0"/>
            </a:endParaRPr>
          </a:p>
          <a:p>
            <a:pPr marL="0" indent="0" algn="just">
              <a:buNone/>
            </a:pPr>
            <a:endParaRPr lang="fr-FR" sz="2000" dirty="0" smtClean="0">
              <a:latin typeface="Arial" panose="020B0604020202020204" pitchFamily="34" charset="0"/>
              <a:cs typeface="Arial" panose="020B0604020202020204" pitchFamily="34" charset="0"/>
            </a:endParaRPr>
          </a:p>
          <a:p>
            <a:pPr marL="0" indent="0" algn="just">
              <a:buNone/>
            </a:pP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1306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a:xfrm>
            <a:off x="9448800" y="6487373"/>
            <a:ext cx="2743200" cy="365125"/>
          </a:xfrm>
        </p:spPr>
        <p:txBody>
          <a:bodyPr/>
          <a:lstStyle/>
          <a:p>
            <a:fld id="{19164C0E-5842-43BF-BCC1-810351AC69BF}" type="slidenum">
              <a:rPr lang="fr-FR" sz="2000" smtClean="0">
                <a:solidFill>
                  <a:schemeClr val="tx1"/>
                </a:solidFill>
              </a:rPr>
              <a:pPr/>
              <a:t>2</a:t>
            </a:fld>
            <a:endParaRPr lang="fr-FR" sz="2000" dirty="0">
              <a:solidFill>
                <a:schemeClr val="tx1"/>
              </a:solidFill>
            </a:endParaRPr>
          </a:p>
        </p:txBody>
      </p:sp>
      <p:sp>
        <p:nvSpPr>
          <p:cNvPr id="9" name="ZoneTexte 8"/>
          <p:cNvSpPr txBox="1"/>
          <p:nvPr/>
        </p:nvSpPr>
        <p:spPr>
          <a:xfrm>
            <a:off x="-1057" y="777650"/>
            <a:ext cx="12192000" cy="830997"/>
          </a:xfrm>
          <a:prstGeom prst="rect">
            <a:avLst/>
          </a:prstGeom>
          <a:noFill/>
        </p:spPr>
        <p:txBody>
          <a:bodyPr wrap="square" rtlCol="0">
            <a:spAutoFit/>
          </a:bodyPr>
          <a:lstStyle/>
          <a:p>
            <a:r>
              <a:rPr lang="fr-FR" sz="4800" dirty="0" smtClean="0"/>
              <a:t>			Mise en garde</a:t>
            </a:r>
            <a:endParaRPr lang="fr-FR" sz="4800" dirty="0"/>
          </a:p>
        </p:txBody>
      </p:sp>
      <p:sp>
        <p:nvSpPr>
          <p:cNvPr id="10" name="Rectangle 3"/>
          <p:cNvSpPr txBox="1">
            <a:spLocks noChangeArrowheads="1"/>
          </p:cNvSpPr>
          <p:nvPr/>
        </p:nvSpPr>
        <p:spPr>
          <a:xfrm>
            <a:off x="5965598" y="1729269"/>
            <a:ext cx="4644344" cy="506128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altLang="fr-FR" sz="1600" dirty="0" smtClean="0"/>
              <a:t>Cette présentation à été réalisée dans le cadre de notre formation en licence professionnelle plasturgie ; elle résulte de la synthèse des sources (Cf. fin de présentation) que nous avons pu trouver, et nous ne pouvons en aucun cas être tenu responsable des éventuelles erreurs techniques.</a:t>
            </a:r>
          </a:p>
          <a:p>
            <a:pPr algn="just"/>
            <a:r>
              <a:rPr lang="fr-FR" altLang="fr-FR" sz="1600" dirty="0" smtClean="0"/>
              <a:t>Vous devrez être critique quand à l’utilisation de ce support, et nous vous invitons à vous référer directement aux sources citées.	</a:t>
            </a:r>
          </a:p>
          <a:p>
            <a:r>
              <a:rPr lang="fr-FR" altLang="fr-FR" sz="1600" dirty="0" smtClean="0"/>
              <a:t>Si ... </a:t>
            </a:r>
            <a:br>
              <a:rPr lang="fr-FR" altLang="fr-FR" sz="1600" dirty="0" smtClean="0"/>
            </a:br>
            <a:r>
              <a:rPr lang="fr-FR" altLang="fr-FR" sz="1600" dirty="0" smtClean="0"/>
              <a:t> </a:t>
            </a:r>
            <a:r>
              <a:rPr lang="fr-FR" altLang="fr-FR" sz="1600" b="1" dirty="0" smtClean="0">
                <a:solidFill>
                  <a:srgbClr val="CC6600"/>
                </a:solidFill>
              </a:rPr>
              <a:t>- vous rencontrez un problème de navigation (type error 404),</a:t>
            </a:r>
            <a:br>
              <a:rPr lang="fr-FR" altLang="fr-FR" sz="1600" b="1" dirty="0" smtClean="0">
                <a:solidFill>
                  <a:srgbClr val="CC6600"/>
                </a:solidFill>
              </a:rPr>
            </a:br>
            <a:r>
              <a:rPr lang="fr-FR" altLang="fr-FR" sz="1600" b="1" dirty="0" smtClean="0">
                <a:solidFill>
                  <a:srgbClr val="CC6600"/>
                </a:solidFill>
              </a:rPr>
              <a:t> - vous tombez sur une faute ... de frappe,</a:t>
            </a:r>
            <a:br>
              <a:rPr lang="fr-FR" altLang="fr-FR" sz="1600" b="1" dirty="0" smtClean="0">
                <a:solidFill>
                  <a:srgbClr val="CC6600"/>
                </a:solidFill>
              </a:rPr>
            </a:br>
            <a:r>
              <a:rPr lang="fr-FR" altLang="fr-FR" sz="1600" b="1" dirty="0" smtClean="0">
                <a:solidFill>
                  <a:srgbClr val="CC6600"/>
                </a:solidFill>
              </a:rPr>
              <a:t>  - vous pensez que des choses manques ou sont en trop,</a:t>
            </a:r>
            <a:br>
              <a:rPr lang="fr-FR" altLang="fr-FR" sz="1600" b="1" dirty="0" smtClean="0">
                <a:solidFill>
                  <a:srgbClr val="CC6600"/>
                </a:solidFill>
              </a:rPr>
            </a:br>
            <a:r>
              <a:rPr lang="fr-FR" altLang="fr-FR" sz="1600" b="1" dirty="0" smtClean="0">
                <a:solidFill>
                  <a:srgbClr val="CC6600"/>
                </a:solidFill>
              </a:rPr>
              <a:t>  - vous pensez que nous ne respectons pas vos droits d'auteur,</a:t>
            </a:r>
            <a:br>
              <a:rPr lang="fr-FR" altLang="fr-FR" sz="1600" b="1" dirty="0" smtClean="0">
                <a:solidFill>
                  <a:srgbClr val="CC6600"/>
                </a:solidFill>
              </a:rPr>
            </a:br>
            <a:r>
              <a:rPr lang="fr-FR" altLang="fr-FR" sz="1600" dirty="0" smtClean="0"/>
              <a:t/>
            </a:r>
            <a:br>
              <a:rPr lang="fr-FR" altLang="fr-FR" sz="1600" dirty="0" smtClean="0"/>
            </a:br>
            <a:r>
              <a:rPr lang="fr-FR" altLang="fr-FR" sz="1600" dirty="0" smtClean="0"/>
              <a:t>en d'autres termes si vous pensez que ce site doit être modifié.</a:t>
            </a:r>
            <a:br>
              <a:rPr lang="fr-FR" altLang="fr-FR" sz="1600" dirty="0" smtClean="0"/>
            </a:br>
            <a:r>
              <a:rPr lang="fr-FR" altLang="fr-FR" sz="1600" dirty="0" smtClean="0"/>
              <a:t/>
            </a:r>
            <a:br>
              <a:rPr lang="fr-FR" altLang="fr-FR" sz="1600" dirty="0" smtClean="0"/>
            </a:br>
            <a:r>
              <a:rPr lang="fr-FR" altLang="fr-FR" sz="1600" dirty="0" smtClean="0"/>
              <a:t>Merci de </a:t>
            </a:r>
            <a:r>
              <a:rPr lang="fr-FR" altLang="fr-FR" sz="1600" dirty="0" smtClean="0">
                <a:hlinkClick r:id="rId3"/>
              </a:rPr>
              <a:t>nous contacter </a:t>
            </a:r>
            <a:r>
              <a:rPr lang="fr-FR" altLang="fr-FR" sz="1600" dirty="0" smtClean="0"/>
              <a:t>pour nous suggérer vos modifications, nous corrigerons ...</a:t>
            </a:r>
          </a:p>
          <a:p>
            <a:pPr algn="just"/>
            <a:endParaRPr lang="fr-FR" altLang="fr-FR" sz="1400" dirty="0"/>
          </a:p>
        </p:txBody>
      </p:sp>
      <p:sp>
        <p:nvSpPr>
          <p:cNvPr id="11"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13"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pic>
        <p:nvPicPr>
          <p:cNvPr id="14" name="Imagen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3540" y="1792967"/>
            <a:ext cx="2880000" cy="4571490"/>
          </a:xfrm>
          <a:prstGeom prst="rect">
            <a:avLst/>
          </a:prstGeom>
        </p:spPr>
      </p:pic>
      <p:sp>
        <p:nvSpPr>
          <p:cNvPr id="15" name="Sous-titre 2"/>
          <p:cNvSpPr txBox="1">
            <a:spLocks/>
          </p:cNvSpPr>
          <p:nvPr/>
        </p:nvSpPr>
        <p:spPr>
          <a:xfrm rot="16200000">
            <a:off x="-1909309" y="3162302"/>
            <a:ext cx="573563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smtClean="0">
                <a:solidFill>
                  <a:schemeClr val="bg1">
                    <a:lumMod val="65000"/>
                  </a:schemeClr>
                </a:solidFill>
              </a:rPr>
              <a:t>CENTRIFUGATION</a:t>
            </a:r>
            <a:endParaRPr lang="fr-FR" sz="3200" dirty="0">
              <a:solidFill>
                <a:schemeClr val="bg1">
                  <a:lumMod val="65000"/>
                </a:schemeClr>
              </a:solidFill>
            </a:endParaRPr>
          </a:p>
        </p:txBody>
      </p:sp>
    </p:spTree>
    <p:extLst>
      <p:ext uri="{BB962C8B-B14F-4D97-AF65-F5344CB8AC3E}">
        <p14:creationId xmlns:p14="http://schemas.microsoft.com/office/powerpoint/2010/main" val="3327850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a:xfrm>
            <a:off x="9448800" y="6487373"/>
            <a:ext cx="2743200" cy="365125"/>
          </a:xfrm>
        </p:spPr>
        <p:txBody>
          <a:bodyPr/>
          <a:lstStyle/>
          <a:p>
            <a:fld id="{19164C0E-5842-43BF-BCC1-810351AC69BF}" type="slidenum">
              <a:rPr lang="fr-FR" sz="2000" smtClean="0">
                <a:solidFill>
                  <a:schemeClr val="tx1"/>
                </a:solidFill>
              </a:rPr>
              <a:pPr/>
              <a:t>3</a:t>
            </a:fld>
            <a:endParaRPr lang="fr-FR" sz="2000" dirty="0">
              <a:solidFill>
                <a:schemeClr val="tx1"/>
              </a:solidFill>
            </a:endParaRPr>
          </a:p>
        </p:txBody>
      </p:sp>
      <p:sp>
        <p:nvSpPr>
          <p:cNvPr id="4" name="ZoneTexte 3"/>
          <p:cNvSpPr txBox="1"/>
          <p:nvPr/>
        </p:nvSpPr>
        <p:spPr>
          <a:xfrm>
            <a:off x="-1057" y="777650"/>
            <a:ext cx="12192000" cy="830997"/>
          </a:xfrm>
          <a:prstGeom prst="rect">
            <a:avLst/>
          </a:prstGeom>
          <a:noFill/>
        </p:spPr>
        <p:txBody>
          <a:bodyPr wrap="square" rtlCol="0">
            <a:spAutoFit/>
          </a:bodyPr>
          <a:lstStyle/>
          <a:p>
            <a:r>
              <a:rPr lang="fr-FR" sz="4800" dirty="0" smtClean="0"/>
              <a:t>			Sommaire</a:t>
            </a:r>
            <a:endParaRPr lang="fr-FR" sz="4800" dirty="0"/>
          </a:p>
        </p:txBody>
      </p:sp>
      <p:sp>
        <p:nvSpPr>
          <p:cNvPr id="5" name="Rectangle 3"/>
          <p:cNvSpPr txBox="1">
            <a:spLocks noChangeArrowheads="1"/>
          </p:cNvSpPr>
          <p:nvPr/>
        </p:nvSpPr>
        <p:spPr>
          <a:xfrm>
            <a:off x="1319644" y="2005445"/>
            <a:ext cx="10525991" cy="48470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dirty="0">
                <a:latin typeface="Arial" panose="020B0604020202020204" pitchFamily="34" charset="0"/>
                <a:cs typeface="Arial" panose="020B0604020202020204" pitchFamily="34" charset="0"/>
              </a:rPr>
              <a:t>Définition </a:t>
            </a:r>
          </a:p>
          <a:p>
            <a:pPr algn="just"/>
            <a:r>
              <a:rPr lang="fr-FR" dirty="0">
                <a:latin typeface="Arial" panose="020B0604020202020204" pitchFamily="34" charset="0"/>
                <a:cs typeface="Arial" panose="020B0604020202020204" pitchFamily="34" charset="0"/>
              </a:rPr>
              <a:t>Principe </a:t>
            </a:r>
          </a:p>
          <a:p>
            <a:pPr algn="just"/>
            <a:r>
              <a:rPr lang="fr-FR" dirty="0">
                <a:latin typeface="Arial" panose="020B0604020202020204" pitchFamily="34" charset="0"/>
                <a:cs typeface="Arial" panose="020B0604020202020204" pitchFamily="34" charset="0"/>
              </a:rPr>
              <a:t>Appareil </a:t>
            </a:r>
          </a:p>
          <a:p>
            <a:pPr algn="just"/>
            <a:r>
              <a:rPr lang="fr-FR" dirty="0">
                <a:latin typeface="Arial" panose="020B0604020202020204" pitchFamily="34" charset="0"/>
                <a:cs typeface="Arial" panose="020B0604020202020204" pitchFamily="34" charset="0"/>
              </a:rPr>
              <a:t>Données extraites </a:t>
            </a:r>
          </a:p>
          <a:p>
            <a:pPr algn="just"/>
            <a:r>
              <a:rPr lang="fr-FR" dirty="0">
                <a:latin typeface="Arial" panose="020B0604020202020204" pitchFamily="34" charset="0"/>
                <a:cs typeface="Arial" panose="020B0604020202020204" pitchFamily="34" charset="0"/>
              </a:rPr>
              <a:t>Applications</a:t>
            </a:r>
          </a:p>
          <a:p>
            <a:pPr algn="just"/>
            <a:r>
              <a:rPr lang="fr-FR" dirty="0">
                <a:latin typeface="Arial" panose="020B0604020202020204" pitchFamily="34" charset="0"/>
                <a:cs typeface="Arial" panose="020B0604020202020204" pitchFamily="34" charset="0"/>
              </a:rPr>
              <a:t>Interrelation </a:t>
            </a:r>
          </a:p>
          <a:p>
            <a:pPr algn="just"/>
            <a:r>
              <a:rPr lang="fr-FR" dirty="0">
                <a:latin typeface="Arial" panose="020B0604020202020204" pitchFamily="34" charset="0"/>
                <a:cs typeface="Arial" panose="020B0604020202020204" pitchFamily="34" charset="0"/>
              </a:rPr>
              <a:t>Lexique </a:t>
            </a:r>
          </a:p>
          <a:p>
            <a:pPr algn="just"/>
            <a:r>
              <a:rPr lang="fr-FR" dirty="0">
                <a:latin typeface="Arial" panose="020B0604020202020204" pitchFamily="34" charset="0"/>
                <a:cs typeface="Arial" panose="020B0604020202020204" pitchFamily="34" charset="0"/>
              </a:rPr>
              <a:t>Ressources </a:t>
            </a:r>
          </a:p>
          <a:p>
            <a:pPr marL="0" indent="0" algn="just">
              <a:buNone/>
            </a:pPr>
            <a:endParaRPr lang="fr-FR" altLang="fr-FR" sz="1400" dirty="0"/>
          </a:p>
        </p:txBody>
      </p:sp>
      <p:sp>
        <p:nvSpPr>
          <p:cNvPr id="9" name="ZoneTexte 8"/>
          <p:cNvSpPr txBox="1"/>
          <p:nvPr/>
        </p:nvSpPr>
        <p:spPr>
          <a:xfrm>
            <a:off x="7398331" y="6277781"/>
            <a:ext cx="4405742" cy="400110"/>
          </a:xfrm>
          <a:prstGeom prst="rect">
            <a:avLst/>
          </a:prstGeom>
          <a:noFill/>
          <a:ln w="12700">
            <a:noFill/>
          </a:ln>
        </p:spPr>
        <p:txBody>
          <a:bodyPr wrap="square" rtlCol="0">
            <a:spAutoFit/>
          </a:bodyPr>
          <a:lstStyle/>
          <a:p>
            <a:pPr algn="ctr"/>
            <a:r>
              <a:rPr lang="fr-FR" sz="2000" b="1" dirty="0" smtClean="0">
                <a:solidFill>
                  <a:srgbClr val="10069F"/>
                </a:solidFill>
              </a:rPr>
              <a:t>AGUILA – AYMONT </a:t>
            </a:r>
            <a:endParaRPr lang="fr-FR" sz="600" b="1" dirty="0" smtClean="0">
              <a:solidFill>
                <a:srgbClr val="10069F"/>
              </a:solidFill>
            </a:endParaRPr>
          </a:p>
        </p:txBody>
      </p:sp>
      <p:sp>
        <p:nvSpPr>
          <p:cNvPr id="10"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Sous-titre 2"/>
          <p:cNvSpPr txBox="1">
            <a:spLocks/>
          </p:cNvSpPr>
          <p:nvPr/>
        </p:nvSpPr>
        <p:spPr>
          <a:xfrm rot="16200000">
            <a:off x="-1909309" y="3162302"/>
            <a:ext cx="573563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a:solidFill>
                  <a:schemeClr val="bg1">
                    <a:lumMod val="65000"/>
                  </a:schemeClr>
                </a:solidFill>
              </a:rPr>
              <a:t>CENTRIFUGATION</a:t>
            </a:r>
            <a:endParaRPr lang="fr-FR" sz="3200" dirty="0">
              <a:solidFill>
                <a:schemeClr val="bg1">
                  <a:lumMod val="65000"/>
                </a:schemeClr>
              </a:solidFill>
            </a:endParaRPr>
          </a:p>
        </p:txBody>
      </p:sp>
      <p:pic>
        <p:nvPicPr>
          <p:cNvPr id="12"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spTree>
    <p:extLst>
      <p:ext uri="{BB962C8B-B14F-4D97-AF65-F5344CB8AC3E}">
        <p14:creationId xmlns:p14="http://schemas.microsoft.com/office/powerpoint/2010/main" val="1051888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a:xfrm>
            <a:off x="9448800" y="6487373"/>
            <a:ext cx="2743200" cy="365125"/>
          </a:xfrm>
        </p:spPr>
        <p:txBody>
          <a:bodyPr/>
          <a:lstStyle/>
          <a:p>
            <a:fld id="{19164C0E-5842-43BF-BCC1-810351AC69BF}" type="slidenum">
              <a:rPr lang="fr-FR" sz="2000" smtClean="0">
                <a:solidFill>
                  <a:schemeClr val="tx1"/>
                </a:solidFill>
              </a:rPr>
              <a:pPr/>
              <a:t>4</a:t>
            </a:fld>
            <a:endParaRPr lang="fr-FR" sz="2000" dirty="0">
              <a:solidFill>
                <a:schemeClr val="tx1"/>
              </a:solidFill>
            </a:endParaRPr>
          </a:p>
        </p:txBody>
      </p:sp>
      <p:sp>
        <p:nvSpPr>
          <p:cNvPr id="10"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Sous-titre 2"/>
          <p:cNvSpPr txBox="1">
            <a:spLocks/>
          </p:cNvSpPr>
          <p:nvPr/>
        </p:nvSpPr>
        <p:spPr>
          <a:xfrm rot="16200000">
            <a:off x="-1909309" y="3162302"/>
            <a:ext cx="573563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a:solidFill>
                  <a:schemeClr val="bg1">
                    <a:lumMod val="65000"/>
                  </a:schemeClr>
                </a:solidFill>
              </a:rPr>
              <a:t>CENTRIFUGATION</a:t>
            </a:r>
            <a:endParaRPr lang="fr-FR" sz="3200" dirty="0">
              <a:solidFill>
                <a:schemeClr val="bg1">
                  <a:lumMod val="65000"/>
                </a:schemeClr>
              </a:solidFill>
            </a:endParaRPr>
          </a:p>
        </p:txBody>
      </p:sp>
      <p:pic>
        <p:nvPicPr>
          <p:cNvPr id="12"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sp>
        <p:nvSpPr>
          <p:cNvPr id="13" name="ZoneTexte 8"/>
          <p:cNvSpPr txBox="1"/>
          <p:nvPr/>
        </p:nvSpPr>
        <p:spPr>
          <a:xfrm>
            <a:off x="7398331" y="6277781"/>
            <a:ext cx="4405742" cy="400110"/>
          </a:xfrm>
          <a:prstGeom prst="rect">
            <a:avLst/>
          </a:prstGeom>
          <a:noFill/>
          <a:ln w="12700">
            <a:noFill/>
          </a:ln>
        </p:spPr>
        <p:txBody>
          <a:bodyPr wrap="square" rtlCol="0">
            <a:spAutoFit/>
          </a:bodyPr>
          <a:lstStyle/>
          <a:p>
            <a:pPr algn="ctr"/>
            <a:r>
              <a:rPr lang="fr-FR" sz="2000" b="1" dirty="0" smtClean="0">
                <a:solidFill>
                  <a:srgbClr val="10069F"/>
                </a:solidFill>
              </a:rPr>
              <a:t>AGUILA – AYMONT </a:t>
            </a:r>
            <a:endParaRPr lang="fr-FR" sz="600" b="1" dirty="0" smtClean="0">
              <a:solidFill>
                <a:srgbClr val="10069F"/>
              </a:solidFill>
            </a:endParaRPr>
          </a:p>
        </p:txBody>
      </p:sp>
      <p:sp>
        <p:nvSpPr>
          <p:cNvPr id="14" name="Título 1"/>
          <p:cNvSpPr txBox="1">
            <a:spLocks/>
          </p:cNvSpPr>
          <p:nvPr/>
        </p:nvSpPr>
        <p:spPr>
          <a:xfrm>
            <a:off x="1015567" y="852977"/>
            <a:ext cx="8633399" cy="108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3000" dirty="0" smtClean="0">
                <a:latin typeface="Times New Roman" panose="02020603050405020304" pitchFamily="18" charset="0"/>
                <a:cs typeface="Times New Roman" panose="02020603050405020304" pitchFamily="18" charset="0"/>
              </a:rPr>
              <a:t>DEFINITION</a:t>
            </a:r>
            <a:endParaRPr lang="fr-FR" sz="3000" dirty="0">
              <a:latin typeface="Times New Roman" panose="02020603050405020304" pitchFamily="18" charset="0"/>
              <a:cs typeface="Times New Roman" panose="02020603050405020304" pitchFamily="18" charset="0"/>
            </a:endParaRPr>
          </a:p>
        </p:txBody>
      </p:sp>
      <p:sp>
        <p:nvSpPr>
          <p:cNvPr id="16" name="Marcador de contenido 2"/>
          <p:cNvSpPr txBox="1">
            <a:spLocks/>
          </p:cNvSpPr>
          <p:nvPr/>
        </p:nvSpPr>
        <p:spPr>
          <a:xfrm>
            <a:off x="1278331" y="1246477"/>
            <a:ext cx="6120000" cy="4680000"/>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2000" dirty="0" smtClean="0">
                <a:latin typeface="Arial" panose="020B0604020202020204" pitchFamily="34" charset="0"/>
                <a:cs typeface="Arial" panose="020B0604020202020204" pitchFamily="34" charset="0"/>
              </a:rPr>
              <a:t>La centrifugation est une opération de séparation mécanique, par action de la force centrifuge, de deux à trois phases entraînées dans un mouvement de rotation. </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7271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a:spLocks noGrp="1"/>
          </p:cNvSpPr>
          <p:nvPr>
            <p:ph type="sldNum" sz="quarter" idx="12"/>
          </p:nvPr>
        </p:nvSpPr>
        <p:spPr>
          <a:xfrm>
            <a:off x="9448800" y="6487373"/>
            <a:ext cx="2743200" cy="365125"/>
          </a:xfrm>
        </p:spPr>
        <p:txBody>
          <a:bodyPr/>
          <a:lstStyle/>
          <a:p>
            <a:fld id="{19164C0E-5842-43BF-BCC1-810351AC69BF}" type="slidenum">
              <a:rPr lang="fr-FR" sz="2000" smtClean="0">
                <a:solidFill>
                  <a:schemeClr val="tx1"/>
                </a:solidFill>
              </a:rPr>
              <a:pPr/>
              <a:t>5</a:t>
            </a:fld>
            <a:endParaRPr lang="fr-FR" sz="2000" dirty="0">
              <a:solidFill>
                <a:schemeClr val="tx1"/>
              </a:solidFill>
            </a:endParaRPr>
          </a:p>
        </p:txBody>
      </p:sp>
      <p:sp>
        <p:nvSpPr>
          <p:cNvPr id="10"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Sous-titre 2"/>
          <p:cNvSpPr txBox="1">
            <a:spLocks/>
          </p:cNvSpPr>
          <p:nvPr/>
        </p:nvSpPr>
        <p:spPr>
          <a:xfrm rot="16200000">
            <a:off x="-1909309" y="3162302"/>
            <a:ext cx="573563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a:solidFill>
                  <a:schemeClr val="bg1">
                    <a:lumMod val="65000"/>
                  </a:schemeClr>
                </a:solidFill>
              </a:rPr>
              <a:t>CENTRIFUGATION</a:t>
            </a:r>
            <a:endParaRPr lang="fr-FR" sz="3200" dirty="0">
              <a:solidFill>
                <a:schemeClr val="bg1">
                  <a:lumMod val="65000"/>
                </a:schemeClr>
              </a:solidFill>
            </a:endParaRPr>
          </a:p>
        </p:txBody>
      </p:sp>
      <p:pic>
        <p:nvPicPr>
          <p:cNvPr id="12"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sp>
        <p:nvSpPr>
          <p:cNvPr id="13" name="ZoneTexte 8"/>
          <p:cNvSpPr txBox="1"/>
          <p:nvPr/>
        </p:nvSpPr>
        <p:spPr>
          <a:xfrm>
            <a:off x="7398331" y="6277781"/>
            <a:ext cx="4405742" cy="400110"/>
          </a:xfrm>
          <a:prstGeom prst="rect">
            <a:avLst/>
          </a:prstGeom>
          <a:noFill/>
          <a:ln w="12700">
            <a:noFill/>
          </a:ln>
        </p:spPr>
        <p:txBody>
          <a:bodyPr wrap="square" rtlCol="0">
            <a:spAutoFit/>
          </a:bodyPr>
          <a:lstStyle/>
          <a:p>
            <a:pPr algn="ctr"/>
            <a:r>
              <a:rPr lang="fr-FR" sz="2000" b="1" dirty="0" smtClean="0">
                <a:solidFill>
                  <a:srgbClr val="10069F"/>
                </a:solidFill>
              </a:rPr>
              <a:t>AGUILA – AYMONT </a:t>
            </a:r>
            <a:endParaRPr lang="fr-FR" sz="600" b="1" dirty="0" smtClean="0">
              <a:solidFill>
                <a:srgbClr val="10069F"/>
              </a:solidFill>
            </a:endParaRPr>
          </a:p>
        </p:txBody>
      </p:sp>
      <p:sp>
        <p:nvSpPr>
          <p:cNvPr id="14" name="Título 1"/>
          <p:cNvSpPr txBox="1">
            <a:spLocks/>
          </p:cNvSpPr>
          <p:nvPr/>
        </p:nvSpPr>
        <p:spPr>
          <a:xfrm>
            <a:off x="103030" y="745625"/>
            <a:ext cx="9707719" cy="108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3000" dirty="0" smtClean="0">
                <a:latin typeface="Times New Roman" panose="02020603050405020304" pitchFamily="18" charset="0"/>
                <a:cs typeface="Times New Roman" panose="02020603050405020304" pitchFamily="18" charset="0"/>
              </a:rPr>
              <a:t>PRINCIPE </a:t>
            </a:r>
            <a:endParaRPr lang="fr-FR" sz="3000" dirty="0">
              <a:latin typeface="Times New Roman" panose="02020603050405020304" pitchFamily="18" charset="0"/>
              <a:cs typeface="Times New Roman" panose="02020603050405020304" pitchFamily="18" charset="0"/>
            </a:endParaRPr>
          </a:p>
        </p:txBody>
      </p:sp>
      <p:sp>
        <p:nvSpPr>
          <p:cNvPr id="9" name="Marcador de contenido 2"/>
          <p:cNvSpPr txBox="1">
            <a:spLocks/>
          </p:cNvSpPr>
          <p:nvPr/>
        </p:nvSpPr>
        <p:spPr>
          <a:xfrm>
            <a:off x="1896889" y="1246477"/>
            <a:ext cx="7913860" cy="5031304"/>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2000" dirty="0" smtClean="0">
                <a:latin typeface="Arial" panose="020B0604020202020204" pitchFamily="34" charset="0"/>
                <a:cs typeface="Arial" panose="020B0604020202020204" pitchFamily="34" charset="0"/>
              </a:rPr>
              <a:t>Dans la décantation (ou sédimentation) centrifuge, la séparation des phases est due à la différence de densité des constituants soumis au champ centrifuge</a:t>
            </a:r>
            <a:r>
              <a:rPr lang="fr-FR" sz="2000" dirty="0" smtClean="0">
                <a:latin typeface="Arial" panose="020B0604020202020204" pitchFamily="34" charset="0"/>
                <a:cs typeface="Arial" panose="020B0604020202020204" pitchFamily="34" charset="0"/>
              </a:rPr>
              <a:t>.</a:t>
            </a:r>
          </a:p>
          <a:p>
            <a:pPr marL="0" indent="0" algn="just">
              <a:buFont typeface="Arial" panose="020B0604020202020204" pitchFamily="34" charset="0"/>
              <a:buNone/>
            </a:pPr>
            <a:endParaRPr lang="fr-FR" sz="20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r>
              <a:rPr lang="fr-FR" sz="2000" dirty="0">
                <a:latin typeface="Arial" panose="020B0604020202020204" pitchFamily="34" charset="0"/>
                <a:cs typeface="Arial" panose="020B0604020202020204" pitchFamily="34" charset="0"/>
              </a:rPr>
              <a:t>C</a:t>
            </a:r>
            <a:r>
              <a:rPr lang="fr-FR" sz="2000" dirty="0" smtClean="0">
                <a:latin typeface="Arial" panose="020B0604020202020204" pitchFamily="34" charset="0"/>
                <a:cs typeface="Arial" panose="020B0604020202020204" pitchFamily="34" charset="0"/>
              </a:rPr>
              <a:t>ependant, le champ de la pesanteur est remplacé par un champ de forces beaucoup plus intenses, ce qui permet de réduire la durée de la séparation, le volume des appareils et d’augmenter le rendement de l’opération. </a:t>
            </a:r>
          </a:p>
          <a:p>
            <a:pPr marL="0" indent="0" algn="just">
              <a:buFont typeface="Arial" panose="020B0604020202020204" pitchFamily="34" charset="0"/>
              <a:buNone/>
            </a:pP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5230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7"/>
          <p:cNvSpPr txBox="1">
            <a:spLocks/>
          </p:cNvSpPr>
          <p:nvPr/>
        </p:nvSpPr>
        <p:spPr>
          <a:xfrm>
            <a:off x="11843520" y="6487373"/>
            <a:ext cx="348479"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000" dirty="0" smtClean="0">
                <a:solidFill>
                  <a:schemeClr val="tx1"/>
                </a:solidFill>
              </a:rPr>
              <a:t>6</a:t>
            </a:r>
            <a:endParaRPr lang="fr-FR" sz="2000" dirty="0">
              <a:solidFill>
                <a:schemeClr val="tx1"/>
              </a:solidFill>
            </a:endParaRPr>
          </a:p>
        </p:txBody>
      </p:sp>
      <p:sp>
        <p:nvSpPr>
          <p:cNvPr id="12"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3" name="Sous-titre 2"/>
          <p:cNvSpPr txBox="1">
            <a:spLocks/>
          </p:cNvSpPr>
          <p:nvPr/>
        </p:nvSpPr>
        <p:spPr>
          <a:xfrm rot="16200000">
            <a:off x="-1909309" y="3162302"/>
            <a:ext cx="573563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a:solidFill>
                  <a:schemeClr val="bg1">
                    <a:lumMod val="65000"/>
                  </a:schemeClr>
                </a:solidFill>
              </a:rPr>
              <a:t>CENTRIFUGATION</a:t>
            </a:r>
            <a:endParaRPr lang="fr-FR" sz="3200" dirty="0">
              <a:solidFill>
                <a:schemeClr val="bg1">
                  <a:lumMod val="65000"/>
                </a:schemeClr>
              </a:solidFill>
            </a:endParaRPr>
          </a:p>
        </p:txBody>
      </p:sp>
      <p:pic>
        <p:nvPicPr>
          <p:cNvPr id="1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sp>
        <p:nvSpPr>
          <p:cNvPr id="15" name="ZoneTexte 8"/>
          <p:cNvSpPr txBox="1"/>
          <p:nvPr/>
        </p:nvSpPr>
        <p:spPr>
          <a:xfrm>
            <a:off x="7398331" y="6277781"/>
            <a:ext cx="4405742" cy="400110"/>
          </a:xfrm>
          <a:prstGeom prst="rect">
            <a:avLst/>
          </a:prstGeom>
          <a:noFill/>
          <a:ln w="12700">
            <a:noFill/>
          </a:ln>
        </p:spPr>
        <p:txBody>
          <a:bodyPr wrap="square" rtlCol="0">
            <a:spAutoFit/>
          </a:bodyPr>
          <a:lstStyle/>
          <a:p>
            <a:pPr algn="ctr"/>
            <a:r>
              <a:rPr lang="fr-FR" sz="2000" b="1" dirty="0" smtClean="0">
                <a:solidFill>
                  <a:srgbClr val="10069F"/>
                </a:solidFill>
              </a:rPr>
              <a:t>AGUILA – AYMONT </a:t>
            </a:r>
            <a:endParaRPr lang="fr-FR" sz="600" b="1" dirty="0" smtClean="0">
              <a:solidFill>
                <a:srgbClr val="10069F"/>
              </a:solidFill>
            </a:endParaRPr>
          </a:p>
        </p:txBody>
      </p:sp>
      <p:sp>
        <p:nvSpPr>
          <p:cNvPr id="9" name="Marcador de contenido 2"/>
          <p:cNvSpPr txBox="1">
            <a:spLocks/>
          </p:cNvSpPr>
          <p:nvPr/>
        </p:nvSpPr>
        <p:spPr>
          <a:xfrm>
            <a:off x="2427131" y="1422129"/>
            <a:ext cx="6120000" cy="4680000"/>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2000" dirty="0" smtClean="0">
                <a:latin typeface="Arial" panose="020B0604020202020204" pitchFamily="34" charset="0"/>
                <a:cs typeface="Arial" panose="020B0604020202020204" pitchFamily="34" charset="0"/>
              </a:rPr>
              <a:t>Au cours de cette opération de séparation, les composés dans le fluide situés à une distance « r » de l’axe de rotation sont soumis à différentes forces. </a:t>
            </a:r>
          </a:p>
          <a:p>
            <a:pPr marL="0" indent="0" algn="just">
              <a:buNone/>
            </a:pPr>
            <a:endParaRPr lang="fr-FR" sz="1800" dirty="0" smtClean="0">
              <a:latin typeface="Arial" panose="020B0604020202020204" pitchFamily="34" charset="0"/>
              <a:cs typeface="Arial" panose="020B0604020202020204" pitchFamily="34" charset="0"/>
            </a:endParaRPr>
          </a:p>
          <a:p>
            <a:pPr algn="just"/>
            <a:r>
              <a:rPr lang="fr-FR" sz="1600" dirty="0" smtClean="0">
                <a:latin typeface="Arial" panose="020B0604020202020204" pitchFamily="34" charset="0"/>
                <a:cs typeface="Arial" panose="020B0604020202020204" pitchFamily="34" charset="0"/>
              </a:rPr>
              <a:t>La force de pesanteur descendante </a:t>
            </a:r>
            <a:r>
              <a:rPr lang="fr-FR" sz="1600" b="1" dirty="0" smtClean="0">
                <a:latin typeface="Arial" panose="020B0604020202020204" pitchFamily="34" charset="0"/>
                <a:cs typeface="Arial" panose="020B0604020202020204" pitchFamily="34" charset="0"/>
              </a:rPr>
              <a:t>Fp</a:t>
            </a:r>
          </a:p>
          <a:p>
            <a:pPr algn="just"/>
            <a:r>
              <a:rPr lang="fr-FR" sz="1600" dirty="0" smtClean="0">
                <a:latin typeface="Arial" panose="020B0604020202020204" pitchFamily="34" charset="0"/>
                <a:cs typeface="Arial" panose="020B0604020202020204" pitchFamily="34" charset="0"/>
              </a:rPr>
              <a:t>La poussée d’Archimède ascendante </a:t>
            </a:r>
            <a:r>
              <a:rPr lang="fr-FR" sz="1600" b="1" dirty="0" smtClean="0">
                <a:latin typeface="Arial" panose="020B0604020202020204" pitchFamily="34" charset="0"/>
                <a:cs typeface="Arial" panose="020B0604020202020204" pitchFamily="34" charset="0"/>
              </a:rPr>
              <a:t>Fa</a:t>
            </a:r>
          </a:p>
          <a:p>
            <a:pPr algn="just"/>
            <a:r>
              <a:rPr lang="fr-FR" sz="1600" dirty="0" smtClean="0">
                <a:latin typeface="Arial" panose="020B0604020202020204" pitchFamily="34" charset="0"/>
                <a:cs typeface="Arial" panose="020B0604020202020204" pitchFamily="34" charset="0"/>
              </a:rPr>
              <a:t>Une force de friction </a:t>
            </a:r>
            <a:r>
              <a:rPr lang="fr-FR" sz="1600" b="1" dirty="0" smtClean="0">
                <a:latin typeface="Arial" panose="020B0604020202020204" pitchFamily="34" charset="0"/>
                <a:cs typeface="Arial" panose="020B0604020202020204" pitchFamily="34" charset="0"/>
              </a:rPr>
              <a:t>Fv</a:t>
            </a:r>
          </a:p>
          <a:p>
            <a:pPr algn="just"/>
            <a:r>
              <a:rPr lang="fr-FR" sz="1600" dirty="0" smtClean="0">
                <a:latin typeface="Arial" panose="020B0604020202020204" pitchFamily="34" charset="0"/>
                <a:cs typeface="Arial" panose="020B0604020202020204" pitchFamily="34" charset="0"/>
              </a:rPr>
              <a:t>La force centripète </a:t>
            </a:r>
            <a:r>
              <a:rPr lang="fr-FR" sz="1600" b="1" dirty="0" smtClean="0">
                <a:latin typeface="Arial" panose="020B0604020202020204" pitchFamily="34" charset="0"/>
                <a:cs typeface="Arial" panose="020B0604020202020204" pitchFamily="34" charset="0"/>
              </a:rPr>
              <a:t>F’c </a:t>
            </a:r>
          </a:p>
          <a:p>
            <a:pPr algn="just"/>
            <a:r>
              <a:rPr lang="fr-FR" sz="1600" dirty="0" smtClean="0">
                <a:latin typeface="Arial" panose="020B0604020202020204" pitchFamily="34" charset="0"/>
                <a:cs typeface="Arial" panose="020B0604020202020204" pitchFamily="34" charset="0"/>
              </a:rPr>
              <a:t>La force centrifuge </a:t>
            </a:r>
            <a:r>
              <a:rPr lang="fr-FR" sz="1600" b="1" dirty="0" smtClean="0">
                <a:latin typeface="Arial" panose="020B0604020202020204" pitchFamily="34" charset="0"/>
                <a:cs typeface="Arial" panose="020B0604020202020204" pitchFamily="34" charset="0"/>
              </a:rPr>
              <a:t>Fc</a:t>
            </a:r>
          </a:p>
          <a:p>
            <a:pPr algn="just"/>
            <a:endParaRPr lang="fr-FR" sz="2000" b="1" dirty="0">
              <a:latin typeface="Arial" panose="020B0604020202020204" pitchFamily="34" charset="0"/>
              <a:cs typeface="Arial" panose="020B0604020202020204" pitchFamily="34" charset="0"/>
            </a:endParaRPr>
          </a:p>
          <a:p>
            <a:pPr marL="0" indent="0" algn="just">
              <a:buNone/>
            </a:pPr>
            <a:endParaRPr lang="fr-FR" sz="2000" b="1" dirty="0">
              <a:latin typeface="Arial" panose="020B0604020202020204" pitchFamily="34" charset="0"/>
              <a:cs typeface="Arial" panose="020B0604020202020204" pitchFamily="34" charset="0"/>
            </a:endParaRPr>
          </a:p>
          <a:p>
            <a:pPr algn="just"/>
            <a:endParaRPr lang="fr-FR" sz="2000" b="1" dirty="0" smtClean="0">
              <a:latin typeface="Arial" panose="020B0604020202020204" pitchFamily="34" charset="0"/>
              <a:cs typeface="Arial" panose="020B0604020202020204" pitchFamily="34" charset="0"/>
            </a:endParaRPr>
          </a:p>
        </p:txBody>
      </p:sp>
      <p:pic>
        <p:nvPicPr>
          <p:cNvPr id="10" name="Imagen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4175" y="2726949"/>
            <a:ext cx="3076575" cy="3181350"/>
          </a:xfrm>
          <a:prstGeom prst="rect">
            <a:avLst/>
          </a:prstGeom>
        </p:spPr>
      </p:pic>
    </p:spTree>
    <p:extLst>
      <p:ext uri="{BB962C8B-B14F-4D97-AF65-F5344CB8AC3E}">
        <p14:creationId xmlns:p14="http://schemas.microsoft.com/office/powerpoint/2010/main" val="215891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7"/>
          <p:cNvSpPr txBox="1">
            <a:spLocks/>
          </p:cNvSpPr>
          <p:nvPr/>
        </p:nvSpPr>
        <p:spPr>
          <a:xfrm>
            <a:off x="11843520" y="6487373"/>
            <a:ext cx="348479"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000" dirty="0" smtClean="0">
                <a:solidFill>
                  <a:schemeClr val="tx1"/>
                </a:solidFill>
              </a:rPr>
              <a:t>7</a:t>
            </a:r>
            <a:endParaRPr lang="fr-FR" sz="2000" dirty="0">
              <a:solidFill>
                <a:schemeClr val="tx1"/>
              </a:solidFill>
            </a:endParaRPr>
          </a:p>
        </p:txBody>
      </p:sp>
      <p:sp>
        <p:nvSpPr>
          <p:cNvPr id="11"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Sous-titre 2"/>
          <p:cNvSpPr txBox="1">
            <a:spLocks/>
          </p:cNvSpPr>
          <p:nvPr/>
        </p:nvSpPr>
        <p:spPr>
          <a:xfrm rot="16200000">
            <a:off x="-1909309" y="3162302"/>
            <a:ext cx="573563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a:solidFill>
                  <a:schemeClr val="bg1">
                    <a:lumMod val="65000"/>
                  </a:schemeClr>
                </a:solidFill>
              </a:rPr>
              <a:t>CENTRIFUGATION</a:t>
            </a:r>
            <a:endParaRPr lang="fr-FR" sz="3200" dirty="0">
              <a:solidFill>
                <a:schemeClr val="bg1">
                  <a:lumMod val="65000"/>
                </a:schemeClr>
              </a:solidFill>
            </a:endParaRPr>
          </a:p>
        </p:txBody>
      </p:sp>
      <p:pic>
        <p:nvPicPr>
          <p:cNvPr id="15"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sp>
        <p:nvSpPr>
          <p:cNvPr id="16" name="ZoneTexte 8"/>
          <p:cNvSpPr txBox="1"/>
          <p:nvPr/>
        </p:nvSpPr>
        <p:spPr>
          <a:xfrm>
            <a:off x="7398331" y="6277781"/>
            <a:ext cx="4405742" cy="400110"/>
          </a:xfrm>
          <a:prstGeom prst="rect">
            <a:avLst/>
          </a:prstGeom>
          <a:noFill/>
          <a:ln w="12700">
            <a:noFill/>
          </a:ln>
        </p:spPr>
        <p:txBody>
          <a:bodyPr wrap="square" rtlCol="0">
            <a:spAutoFit/>
          </a:bodyPr>
          <a:lstStyle/>
          <a:p>
            <a:pPr algn="ctr"/>
            <a:r>
              <a:rPr lang="fr-FR" sz="2000" b="1" dirty="0" smtClean="0">
                <a:solidFill>
                  <a:srgbClr val="10069F"/>
                </a:solidFill>
              </a:rPr>
              <a:t>AGUILA – AYMONT </a:t>
            </a:r>
            <a:endParaRPr lang="fr-FR" sz="600" b="1" dirty="0" smtClean="0">
              <a:solidFill>
                <a:srgbClr val="10069F"/>
              </a:solidFill>
            </a:endParaRPr>
          </a:p>
        </p:txBody>
      </p:sp>
      <p:sp>
        <p:nvSpPr>
          <p:cNvPr id="17" name="Título 1"/>
          <p:cNvSpPr txBox="1">
            <a:spLocks/>
          </p:cNvSpPr>
          <p:nvPr/>
        </p:nvSpPr>
        <p:spPr>
          <a:xfrm>
            <a:off x="130629" y="734996"/>
            <a:ext cx="9707719" cy="108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3000" dirty="0" smtClean="0">
                <a:latin typeface="Times New Roman" panose="02020603050405020304" pitchFamily="18" charset="0"/>
                <a:cs typeface="Times New Roman" panose="02020603050405020304" pitchFamily="18" charset="0"/>
              </a:rPr>
              <a:t>APPAREIL</a:t>
            </a:r>
            <a:endParaRPr lang="fr-FR" sz="3000" dirty="0">
              <a:latin typeface="Times New Roman" panose="02020603050405020304" pitchFamily="18" charset="0"/>
              <a:cs typeface="Times New Roman" panose="02020603050405020304" pitchFamily="18" charset="0"/>
            </a:endParaRPr>
          </a:p>
        </p:txBody>
      </p:sp>
      <p:sp>
        <p:nvSpPr>
          <p:cNvPr id="24" name="Marcador de contenido 2"/>
          <p:cNvSpPr txBox="1">
            <a:spLocks/>
          </p:cNvSpPr>
          <p:nvPr/>
        </p:nvSpPr>
        <p:spPr>
          <a:xfrm>
            <a:off x="1924488" y="1422129"/>
            <a:ext cx="6120000" cy="4680000"/>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2000" dirty="0"/>
              <a:t>Une centrifugeuse est une machine équipée d'un axe de rotation enfermé dans une </a:t>
            </a:r>
            <a:r>
              <a:rPr lang="fr-FR" sz="2000" dirty="0" smtClean="0"/>
              <a:t>enceinte. </a:t>
            </a:r>
          </a:p>
          <a:p>
            <a:pPr marL="0" indent="0" algn="just">
              <a:buNone/>
            </a:pPr>
            <a:endParaRPr lang="fr-FR" sz="2000" dirty="0" smtClean="0"/>
          </a:p>
          <a:p>
            <a:pPr marL="0" indent="0" algn="just">
              <a:buNone/>
            </a:pPr>
            <a:r>
              <a:rPr lang="fr-FR" sz="2000" dirty="0" smtClean="0"/>
              <a:t>	on trouve alors trois différents types de rotors:</a:t>
            </a:r>
          </a:p>
          <a:p>
            <a:pPr marL="0" indent="0" algn="just">
              <a:buNone/>
            </a:pPr>
            <a:endParaRPr lang="fr-FR" sz="2000" dirty="0" smtClean="0"/>
          </a:p>
          <a:p>
            <a:pPr algn="just"/>
            <a:r>
              <a:rPr lang="fr-FR" sz="2000" dirty="0" smtClean="0"/>
              <a:t>À angle fixe</a:t>
            </a:r>
          </a:p>
          <a:p>
            <a:pPr algn="just"/>
            <a:endParaRPr lang="fr-FR" sz="2000" dirty="0" smtClean="0"/>
          </a:p>
          <a:p>
            <a:pPr algn="just"/>
            <a:r>
              <a:rPr lang="fr-FR" sz="2000" dirty="0" smtClean="0"/>
              <a:t>À godets oscillants </a:t>
            </a:r>
          </a:p>
          <a:p>
            <a:pPr algn="just"/>
            <a:endParaRPr lang="fr-FR" sz="2000" dirty="0" smtClean="0"/>
          </a:p>
          <a:p>
            <a:pPr algn="just"/>
            <a:r>
              <a:rPr lang="fr-FR" sz="2000" dirty="0" smtClean="0"/>
              <a:t>Analytique </a:t>
            </a:r>
            <a:endParaRPr lang="fr-FR" sz="2000" dirty="0" smtClean="0">
              <a:latin typeface="Arial" panose="020B0604020202020204" pitchFamily="34" charset="0"/>
              <a:cs typeface="Arial" panose="020B0604020202020204" pitchFamily="34" charset="0"/>
            </a:endParaRPr>
          </a:p>
          <a:p>
            <a:pPr marL="0" indent="0" algn="just">
              <a:buNone/>
            </a:pPr>
            <a:endParaRPr lang="fr-FR" sz="2000" dirty="0">
              <a:latin typeface="Arial" panose="020B0604020202020204" pitchFamily="34" charset="0"/>
              <a:cs typeface="Arial" panose="020B0604020202020204" pitchFamily="34" charset="0"/>
            </a:endParaRPr>
          </a:p>
          <a:p>
            <a:pPr marL="0" indent="0" algn="just">
              <a:buNone/>
            </a:pPr>
            <a:endParaRPr lang="fr-FR" sz="2000" dirty="0">
              <a:latin typeface="Arial" panose="020B0604020202020204" pitchFamily="34" charset="0"/>
              <a:cs typeface="Arial" panose="020B0604020202020204" pitchFamily="34" charset="0"/>
            </a:endParaRPr>
          </a:p>
        </p:txBody>
      </p:sp>
      <p:pic>
        <p:nvPicPr>
          <p:cNvPr id="25" name="Imagen 24"/>
          <p:cNvPicPr>
            <a:picLocks noChangeAspect="1"/>
          </p:cNvPicPr>
          <p:nvPr/>
        </p:nvPicPr>
        <p:blipFill rotWithShape="1">
          <a:blip r:embed="rId3">
            <a:extLst>
              <a:ext uri="{28A0092B-C50C-407E-A947-70E740481C1C}">
                <a14:useLocalDpi xmlns:a14="http://schemas.microsoft.com/office/drawing/2010/main" val="0"/>
              </a:ext>
            </a:extLst>
          </a:blip>
          <a:srcRect r="68837" b="54559"/>
          <a:stretch/>
        </p:blipFill>
        <p:spPr>
          <a:xfrm>
            <a:off x="8582436" y="4170103"/>
            <a:ext cx="1302657" cy="1772023"/>
          </a:xfrm>
          <a:prstGeom prst="rect">
            <a:avLst/>
          </a:prstGeom>
        </p:spPr>
      </p:pic>
      <p:pic>
        <p:nvPicPr>
          <p:cNvPr id="26" name="Imagen 25"/>
          <p:cNvPicPr>
            <a:picLocks noChangeAspect="1"/>
          </p:cNvPicPr>
          <p:nvPr/>
        </p:nvPicPr>
        <p:blipFill rotWithShape="1">
          <a:blip r:embed="rId3">
            <a:extLst>
              <a:ext uri="{28A0092B-C50C-407E-A947-70E740481C1C}">
                <a14:useLocalDpi xmlns:a14="http://schemas.microsoft.com/office/drawing/2010/main" val="0"/>
              </a:ext>
            </a:extLst>
          </a:blip>
          <a:srcRect l="49392" r="9697" b="54234"/>
          <a:stretch/>
        </p:blipFill>
        <p:spPr>
          <a:xfrm>
            <a:off x="6603373" y="3053539"/>
            <a:ext cx="1710089" cy="1784723"/>
          </a:xfrm>
          <a:prstGeom prst="rect">
            <a:avLst/>
          </a:prstGeom>
        </p:spPr>
      </p:pic>
      <p:pic>
        <p:nvPicPr>
          <p:cNvPr id="27" name="Imagen 26"/>
          <p:cNvPicPr>
            <a:picLocks noChangeAspect="1"/>
          </p:cNvPicPr>
          <p:nvPr/>
        </p:nvPicPr>
        <p:blipFill rotWithShape="1">
          <a:blip r:embed="rId3">
            <a:extLst>
              <a:ext uri="{28A0092B-C50C-407E-A947-70E740481C1C}">
                <a14:useLocalDpi xmlns:a14="http://schemas.microsoft.com/office/drawing/2010/main" val="0"/>
              </a:ext>
            </a:extLst>
          </a:blip>
          <a:srcRect l="22352" t="47396" r="34809" b="1148"/>
          <a:stretch/>
        </p:blipFill>
        <p:spPr>
          <a:xfrm>
            <a:off x="8582436" y="1422129"/>
            <a:ext cx="1302657" cy="1772023"/>
          </a:xfrm>
          <a:prstGeom prst="rect">
            <a:avLst/>
          </a:prstGeom>
        </p:spPr>
      </p:pic>
    </p:spTree>
    <p:extLst>
      <p:ext uri="{BB962C8B-B14F-4D97-AF65-F5344CB8AC3E}">
        <p14:creationId xmlns:p14="http://schemas.microsoft.com/office/powerpoint/2010/main" val="394326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7"/>
          <p:cNvSpPr txBox="1">
            <a:spLocks/>
          </p:cNvSpPr>
          <p:nvPr/>
        </p:nvSpPr>
        <p:spPr>
          <a:xfrm>
            <a:off x="11843520" y="6487373"/>
            <a:ext cx="348479"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000" dirty="0">
                <a:solidFill>
                  <a:schemeClr val="tx1"/>
                </a:solidFill>
              </a:rPr>
              <a:t>8</a:t>
            </a:r>
          </a:p>
        </p:txBody>
      </p:sp>
      <p:sp>
        <p:nvSpPr>
          <p:cNvPr id="8"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Sous-titre 2"/>
          <p:cNvSpPr txBox="1">
            <a:spLocks/>
          </p:cNvSpPr>
          <p:nvPr/>
        </p:nvSpPr>
        <p:spPr>
          <a:xfrm rot="16200000">
            <a:off x="-1909309" y="3162302"/>
            <a:ext cx="573563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a:solidFill>
                  <a:schemeClr val="bg1">
                    <a:lumMod val="65000"/>
                  </a:schemeClr>
                </a:solidFill>
              </a:rPr>
              <a:t>CENTRIFUGATION</a:t>
            </a:r>
            <a:endParaRPr lang="fr-FR" sz="3200" dirty="0">
              <a:solidFill>
                <a:schemeClr val="bg1">
                  <a:lumMod val="65000"/>
                </a:schemeClr>
              </a:solidFill>
            </a:endParaRPr>
          </a:p>
        </p:txBody>
      </p:sp>
      <p:pic>
        <p:nvPicPr>
          <p:cNvPr id="12"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sp>
        <p:nvSpPr>
          <p:cNvPr id="13" name="ZoneTexte 8"/>
          <p:cNvSpPr txBox="1"/>
          <p:nvPr/>
        </p:nvSpPr>
        <p:spPr>
          <a:xfrm>
            <a:off x="7398331" y="6277781"/>
            <a:ext cx="4405742" cy="400110"/>
          </a:xfrm>
          <a:prstGeom prst="rect">
            <a:avLst/>
          </a:prstGeom>
          <a:noFill/>
          <a:ln w="12700">
            <a:noFill/>
          </a:ln>
        </p:spPr>
        <p:txBody>
          <a:bodyPr wrap="square" rtlCol="0">
            <a:spAutoFit/>
          </a:bodyPr>
          <a:lstStyle/>
          <a:p>
            <a:pPr algn="ctr"/>
            <a:r>
              <a:rPr lang="fr-FR" sz="2000" b="1" dirty="0" smtClean="0">
                <a:solidFill>
                  <a:srgbClr val="10069F"/>
                </a:solidFill>
              </a:rPr>
              <a:t>AGUILA – AYMONT </a:t>
            </a:r>
            <a:endParaRPr lang="fr-FR" sz="600" b="1" dirty="0" smtClean="0">
              <a:solidFill>
                <a:srgbClr val="10069F"/>
              </a:solidFill>
            </a:endParaRPr>
          </a:p>
        </p:txBody>
      </p:sp>
      <p:sp>
        <p:nvSpPr>
          <p:cNvPr id="9" name="Título 1"/>
          <p:cNvSpPr txBox="1">
            <a:spLocks/>
          </p:cNvSpPr>
          <p:nvPr/>
        </p:nvSpPr>
        <p:spPr>
          <a:xfrm>
            <a:off x="2930702" y="593330"/>
            <a:ext cx="6840000" cy="108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3000" dirty="0" smtClean="0">
                <a:latin typeface="Times New Roman" panose="02020603050405020304" pitchFamily="18" charset="0"/>
                <a:cs typeface="Times New Roman" panose="02020603050405020304" pitchFamily="18" charset="0"/>
              </a:rPr>
              <a:t>Rotor à angle fixe </a:t>
            </a:r>
            <a:endParaRPr lang="fr-FR" sz="3000" dirty="0">
              <a:latin typeface="Times New Roman" panose="02020603050405020304" pitchFamily="18" charset="0"/>
              <a:cs typeface="Times New Roman" panose="02020603050405020304" pitchFamily="18" charset="0"/>
            </a:endParaRPr>
          </a:p>
        </p:txBody>
      </p:sp>
      <p:sp>
        <p:nvSpPr>
          <p:cNvPr id="16" name="Marcador de contenido 2"/>
          <p:cNvSpPr txBox="1">
            <a:spLocks/>
          </p:cNvSpPr>
          <p:nvPr/>
        </p:nvSpPr>
        <p:spPr>
          <a:xfrm>
            <a:off x="1278331" y="1443939"/>
            <a:ext cx="6120000" cy="4680000"/>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2000" dirty="0" smtClean="0">
                <a:latin typeface="Arial" panose="020B0604020202020204" pitchFamily="34" charset="0"/>
                <a:cs typeface="Arial" panose="020B0604020202020204" pitchFamily="34" charset="0"/>
              </a:rPr>
              <a:t>Ce type de rotors sont relativement compacts alors ils peuvent être utilisés à vitesses moyennes et élevées, grâce à leur rayon relativement court. </a:t>
            </a:r>
          </a:p>
          <a:p>
            <a:pPr marL="0" indent="0" algn="just">
              <a:buFont typeface="Arial" panose="020B0604020202020204" pitchFamily="34" charset="0"/>
              <a:buNone/>
            </a:pPr>
            <a:r>
              <a:rPr lang="fr-FR" sz="2000" dirty="0" smtClean="0">
                <a:latin typeface="Arial" panose="020B0604020202020204" pitchFamily="34" charset="0"/>
                <a:cs typeface="Arial" panose="020B0604020202020204" pitchFamily="34" charset="0"/>
              </a:rPr>
              <a:t>Les particules sédimenteront surtout le long de la paroi du tube. En plus, elles s’accumulent plutôt sur les côtés au fond du tube à centrifuger. </a:t>
            </a:r>
          </a:p>
          <a:p>
            <a:pPr marL="0" indent="0" algn="just">
              <a:buFont typeface="Arial" panose="020B0604020202020204" pitchFamily="34" charset="0"/>
              <a:buNone/>
            </a:pPr>
            <a:endParaRPr lang="fr-FR" sz="2000" dirty="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smtClean="0">
              <a:latin typeface="Arial" panose="020B0604020202020204" pitchFamily="34" charset="0"/>
              <a:cs typeface="Arial" panose="020B0604020202020204" pitchFamily="34" charset="0"/>
            </a:endParaRPr>
          </a:p>
          <a:p>
            <a:pPr marL="0" indent="0" algn="just">
              <a:buFont typeface="Arial" panose="020B0604020202020204" pitchFamily="34" charset="0"/>
              <a:buNone/>
            </a:pPr>
            <a:endParaRPr lang="fr-FR" sz="2000" dirty="0">
              <a:latin typeface="Arial" panose="020B0604020202020204" pitchFamily="34" charset="0"/>
              <a:cs typeface="Arial" panose="020B0604020202020204" pitchFamily="34" charset="0"/>
            </a:endParaRPr>
          </a:p>
        </p:txBody>
      </p:sp>
      <p:pic>
        <p:nvPicPr>
          <p:cNvPr id="17" name="Imagen 16"/>
          <p:cNvPicPr>
            <a:picLocks noChangeAspect="1"/>
          </p:cNvPicPr>
          <p:nvPr/>
        </p:nvPicPr>
        <p:blipFill rotWithShape="1">
          <a:blip r:embed="rId3">
            <a:extLst>
              <a:ext uri="{28A0092B-C50C-407E-A947-70E740481C1C}">
                <a14:useLocalDpi xmlns:a14="http://schemas.microsoft.com/office/drawing/2010/main" val="0"/>
              </a:ext>
            </a:extLst>
          </a:blip>
          <a:srcRect l="28933" t="-3175" r="18677" b="85421"/>
          <a:stretch/>
        </p:blipFill>
        <p:spPr>
          <a:xfrm>
            <a:off x="2902883" y="3390239"/>
            <a:ext cx="2400300" cy="622300"/>
          </a:xfrm>
          <a:prstGeom prst="rect">
            <a:avLst/>
          </a:prstGeom>
        </p:spPr>
      </p:pic>
      <p:pic>
        <p:nvPicPr>
          <p:cNvPr id="18" name="Imagen 17"/>
          <p:cNvPicPr>
            <a:picLocks noChangeAspect="1"/>
          </p:cNvPicPr>
          <p:nvPr/>
        </p:nvPicPr>
        <p:blipFill rotWithShape="1">
          <a:blip r:embed="rId3">
            <a:extLst>
              <a:ext uri="{28A0092B-C50C-407E-A947-70E740481C1C}">
                <a14:useLocalDpi xmlns:a14="http://schemas.microsoft.com/office/drawing/2010/main" val="0"/>
              </a:ext>
            </a:extLst>
          </a:blip>
          <a:srcRect t="17391" r="74117" b="21739"/>
          <a:stretch/>
        </p:blipFill>
        <p:spPr>
          <a:xfrm>
            <a:off x="2233021" y="3898239"/>
            <a:ext cx="1185863" cy="2133600"/>
          </a:xfrm>
          <a:prstGeom prst="rect">
            <a:avLst/>
          </a:prstGeom>
        </p:spPr>
      </p:pic>
      <p:pic>
        <p:nvPicPr>
          <p:cNvPr id="19" name="Imagen 18"/>
          <p:cNvPicPr>
            <a:picLocks noChangeAspect="1"/>
          </p:cNvPicPr>
          <p:nvPr/>
        </p:nvPicPr>
        <p:blipFill rotWithShape="1">
          <a:blip r:embed="rId4">
            <a:extLst>
              <a:ext uri="{28A0092B-C50C-407E-A947-70E740481C1C}">
                <a14:useLocalDpi xmlns:a14="http://schemas.microsoft.com/office/drawing/2010/main" val="0"/>
              </a:ext>
            </a:extLst>
          </a:blip>
          <a:srcRect l="24497" t="45652" r="12855"/>
          <a:stretch/>
        </p:blipFill>
        <p:spPr>
          <a:xfrm>
            <a:off x="3418884" y="4218939"/>
            <a:ext cx="2870200" cy="1905000"/>
          </a:xfrm>
          <a:prstGeom prst="rect">
            <a:avLst/>
          </a:prstGeom>
        </p:spPr>
      </p:pic>
      <p:pic>
        <p:nvPicPr>
          <p:cNvPr id="20" name="Imagen 19"/>
          <p:cNvPicPr>
            <a:picLocks noChangeAspect="1"/>
          </p:cNvPicPr>
          <p:nvPr/>
        </p:nvPicPr>
        <p:blipFill rotWithShape="1">
          <a:blip r:embed="rId5">
            <a:extLst>
              <a:ext uri="{BEBA8EAE-BF5A-486C-A8C5-ECC9F3942E4B}">
                <a14:imgProps xmlns:a14="http://schemas.microsoft.com/office/drawing/2010/main">
                  <a14:imgLayer r:embed="rId6">
                    <a14:imgEffect>
                      <a14:backgroundRemoval t="0" b="100000" l="0" r="100000">
                        <a14:foregroundMark x1="38150" y1="83740" x2="37572" y2="61789"/>
                        <a14:foregroundMark x1="68208" y1="29268" x2="95376" y2="28455"/>
                        <a14:foregroundMark x1="66474" y1="25203" x2="95954" y2="25203"/>
                        <a14:foregroundMark x1="69364" y1="36585" x2="97688" y2="35772"/>
                        <a14:foregroundMark x1="75723" y1="57724" x2="98266" y2="56911"/>
                        <a14:foregroundMark x1="41040" y1="78862" x2="82659" y2="75610"/>
                        <a14:foregroundMark x1="6358" y1="77236" x2="39884" y2="74797"/>
                        <a14:foregroundMark x1="9249" y1="9756" x2="39884" y2="12195"/>
                        <a14:foregroundMark x1="3468" y1="47154" x2="2890" y2="1626"/>
                        <a14:foregroundMark x1="12717" y1="9756" x2="0" y2="40650"/>
                        <a14:foregroundMark x1="5780" y1="22764" x2="5780" y2="22764"/>
                        <a14:foregroundMark x1="6358" y1="9756" x2="6358" y2="21138"/>
                        <a14:foregroundMark x1="9249" y1="10569" x2="3468" y2="25203"/>
                        <a14:foregroundMark x1="3468" y1="45528" x2="12717" y2="8943"/>
                        <a14:foregroundMark x1="5202" y1="36585" x2="6936" y2="2439"/>
                        <a14:foregroundMark x1="1156" y1="56911" x2="4624" y2="69106"/>
                        <a14:backgroundMark x1="4624" y1="39837" x2="7514" y2="5691"/>
                        <a14:backgroundMark x1="1156" y1="4065" x2="0" y2="93496"/>
                      </a14:backgroundRemoval>
                    </a14:imgEffect>
                    <a14:imgEffect>
                      <a14:sharpenSoften amount="50000"/>
                    </a14:imgEffect>
                  </a14:imgLayer>
                </a14:imgProps>
              </a:ext>
            </a:extLst>
          </a:blip>
          <a:srcRect l="-2003"/>
          <a:stretch/>
        </p:blipFill>
        <p:spPr>
          <a:xfrm>
            <a:off x="7844960" y="2471800"/>
            <a:ext cx="3512483" cy="2448272"/>
          </a:xfrm>
          <a:prstGeom prst="rect">
            <a:avLst/>
          </a:prstGeom>
        </p:spPr>
      </p:pic>
    </p:spTree>
    <p:extLst>
      <p:ext uri="{BB962C8B-B14F-4D97-AF65-F5344CB8AC3E}">
        <p14:creationId xmlns:p14="http://schemas.microsoft.com/office/powerpoint/2010/main" val="1639828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7"/>
          <p:cNvSpPr txBox="1">
            <a:spLocks/>
          </p:cNvSpPr>
          <p:nvPr/>
        </p:nvSpPr>
        <p:spPr>
          <a:xfrm>
            <a:off x="11843520" y="6487373"/>
            <a:ext cx="348479"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000" dirty="0">
                <a:solidFill>
                  <a:schemeClr val="tx1"/>
                </a:solidFill>
              </a:rPr>
              <a:t>9</a:t>
            </a:r>
          </a:p>
        </p:txBody>
      </p:sp>
      <p:sp>
        <p:nvSpPr>
          <p:cNvPr id="17" name="Rectangle 4"/>
          <p:cNvSpPr/>
          <p:nvPr/>
        </p:nvSpPr>
        <p:spPr>
          <a:xfrm>
            <a:off x="0" y="377371"/>
            <a:ext cx="12192000" cy="215959"/>
          </a:xfrm>
          <a:prstGeom prst="rect">
            <a:avLst/>
          </a:prstGeom>
          <a:solidFill>
            <a:srgbClr val="10069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Sous-titre 2"/>
          <p:cNvSpPr txBox="1">
            <a:spLocks/>
          </p:cNvSpPr>
          <p:nvPr/>
        </p:nvSpPr>
        <p:spPr>
          <a:xfrm rot="16200000">
            <a:off x="-1909309" y="3162302"/>
            <a:ext cx="5735639" cy="1655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sz="3200" b="1" dirty="0">
                <a:solidFill>
                  <a:schemeClr val="bg1">
                    <a:lumMod val="65000"/>
                  </a:schemeClr>
                </a:solidFill>
              </a:rPr>
              <a:t>CENTRIFUGATION</a:t>
            </a:r>
            <a:endParaRPr lang="fr-FR" sz="3200" dirty="0">
              <a:solidFill>
                <a:schemeClr val="bg1">
                  <a:lumMod val="65000"/>
                </a:schemeClr>
              </a:solidFill>
            </a:endParaRPr>
          </a:p>
        </p:txBody>
      </p:sp>
      <p:pic>
        <p:nvPicPr>
          <p:cNvPr id="19"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0750" y="8227"/>
            <a:ext cx="2381250" cy="1238250"/>
          </a:xfrm>
          <a:prstGeom prst="rect">
            <a:avLst/>
          </a:prstGeom>
        </p:spPr>
      </p:pic>
      <p:sp>
        <p:nvSpPr>
          <p:cNvPr id="21" name="ZoneTexte 8"/>
          <p:cNvSpPr txBox="1"/>
          <p:nvPr/>
        </p:nvSpPr>
        <p:spPr>
          <a:xfrm>
            <a:off x="7398331" y="6277781"/>
            <a:ext cx="4405742" cy="400110"/>
          </a:xfrm>
          <a:prstGeom prst="rect">
            <a:avLst/>
          </a:prstGeom>
          <a:noFill/>
          <a:ln w="12700">
            <a:noFill/>
          </a:ln>
        </p:spPr>
        <p:txBody>
          <a:bodyPr wrap="square" rtlCol="0">
            <a:spAutoFit/>
          </a:bodyPr>
          <a:lstStyle/>
          <a:p>
            <a:pPr algn="ctr"/>
            <a:r>
              <a:rPr lang="fr-FR" sz="2000" b="1" dirty="0" smtClean="0">
                <a:solidFill>
                  <a:srgbClr val="10069F"/>
                </a:solidFill>
              </a:rPr>
              <a:t>AGUILA – AYMONT </a:t>
            </a:r>
            <a:endParaRPr lang="fr-FR" sz="600" b="1" dirty="0" smtClean="0">
              <a:solidFill>
                <a:srgbClr val="10069F"/>
              </a:solidFill>
            </a:endParaRPr>
          </a:p>
        </p:txBody>
      </p:sp>
      <p:sp>
        <p:nvSpPr>
          <p:cNvPr id="9" name="Título 1"/>
          <p:cNvSpPr txBox="1">
            <a:spLocks/>
          </p:cNvSpPr>
          <p:nvPr/>
        </p:nvSpPr>
        <p:spPr>
          <a:xfrm>
            <a:off x="2970750" y="672977"/>
            <a:ext cx="6840000" cy="10800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fr-FR" sz="3000" dirty="0" smtClean="0">
                <a:latin typeface="Times New Roman" panose="02020603050405020304" pitchFamily="18" charset="0"/>
                <a:cs typeface="Times New Roman" panose="02020603050405020304" pitchFamily="18" charset="0"/>
              </a:rPr>
              <a:t>Rotor à godets oscillants </a:t>
            </a:r>
            <a:endParaRPr lang="fr-FR" sz="3000" dirty="0">
              <a:latin typeface="Times New Roman" panose="02020603050405020304" pitchFamily="18" charset="0"/>
              <a:cs typeface="Times New Roman" panose="02020603050405020304" pitchFamily="18" charset="0"/>
            </a:endParaRPr>
          </a:p>
        </p:txBody>
      </p:sp>
      <p:sp>
        <p:nvSpPr>
          <p:cNvPr id="10" name="Marcador de contenido 2"/>
          <p:cNvSpPr txBox="1">
            <a:spLocks/>
          </p:cNvSpPr>
          <p:nvPr/>
        </p:nvSpPr>
        <p:spPr>
          <a:xfrm>
            <a:off x="1390918" y="1518133"/>
            <a:ext cx="7699832" cy="4680000"/>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2000" dirty="0">
                <a:latin typeface="Arial" panose="020B0604020202020204" pitchFamily="34" charset="0"/>
                <a:cs typeface="Arial" panose="020B0604020202020204" pitchFamily="34" charset="0"/>
              </a:rPr>
              <a:t>L</a:t>
            </a:r>
            <a:r>
              <a:rPr lang="fr-FR" sz="2000" dirty="0" smtClean="0">
                <a:latin typeface="Arial" panose="020B0604020202020204" pitchFamily="34" charset="0"/>
                <a:cs typeface="Arial" panose="020B0604020202020204" pitchFamily="34" charset="0"/>
              </a:rPr>
              <a:t>es godets sont disposés sur des crochets ou un système à bascule. </a:t>
            </a:r>
          </a:p>
          <a:p>
            <a:pPr marL="0" indent="0" algn="just">
              <a:buFont typeface="Arial" panose="020B0604020202020204" pitchFamily="34" charset="0"/>
              <a:buNone/>
            </a:pPr>
            <a:endParaRPr lang="fr-FR" sz="2000" dirty="0" smtClean="0">
              <a:latin typeface="Arial" panose="020B0604020202020204" pitchFamily="34" charset="0"/>
              <a:cs typeface="Arial" panose="020B0604020202020204" pitchFamily="34" charset="0"/>
            </a:endParaRPr>
          </a:p>
          <a:p>
            <a:pPr marL="0" indent="0" algn="just">
              <a:buNone/>
            </a:pPr>
            <a:r>
              <a:rPr lang="fr-FR" sz="2000" dirty="0" smtClean="0">
                <a:latin typeface="Arial" panose="020B0604020202020204" pitchFamily="34" charset="0"/>
                <a:cs typeface="Arial" panose="020B0604020202020204" pitchFamily="34" charset="0"/>
              </a:rPr>
              <a:t>Quand la rotation du rotor débute les godets (et </a:t>
            </a:r>
            <a:r>
              <a:rPr lang="fr-FR" sz="2000" dirty="0">
                <a:latin typeface="Arial" panose="020B0604020202020204" pitchFamily="34" charset="0"/>
                <a:cs typeface="Arial" panose="020B0604020202020204" pitchFamily="34" charset="0"/>
              </a:rPr>
              <a:t>les tubes qu'ils contiennent), sous l'effet de la force centrifuge, se réorientent et passent en position horizontale</a:t>
            </a:r>
            <a:r>
              <a:rPr lang="fr-FR" sz="2000" dirty="0" smtClean="0">
                <a:latin typeface="Arial" panose="020B0604020202020204" pitchFamily="34" charset="0"/>
                <a:cs typeface="Arial" panose="020B0604020202020204" pitchFamily="34" charset="0"/>
              </a:rPr>
              <a:t>. </a:t>
            </a:r>
          </a:p>
          <a:p>
            <a:pPr marL="0" indent="0" algn="just">
              <a:buNone/>
            </a:pPr>
            <a:endParaRPr lang="fr-FR" sz="2000" dirty="0" smtClean="0">
              <a:latin typeface="Arial" panose="020B0604020202020204" pitchFamily="34" charset="0"/>
              <a:cs typeface="Arial" panose="020B0604020202020204" pitchFamily="34" charset="0"/>
            </a:endParaRPr>
          </a:p>
          <a:p>
            <a:pPr marL="0" indent="0" algn="just">
              <a:buNone/>
            </a:pPr>
            <a:r>
              <a:rPr lang="fr-FR" sz="2000" dirty="0">
                <a:latin typeface="Arial" panose="020B0604020202020204" pitchFamily="34" charset="0"/>
                <a:cs typeface="Arial" panose="020B0604020202020204" pitchFamily="34" charset="0"/>
              </a:rPr>
              <a:t>Les particules peuvent donc sédimenter directement dans le fond du tube sans jamais heurter les parois du </a:t>
            </a:r>
            <a:r>
              <a:rPr lang="fr-FR" sz="2000" dirty="0" smtClean="0">
                <a:latin typeface="Arial" panose="020B0604020202020204" pitchFamily="34" charset="0"/>
                <a:cs typeface="Arial" panose="020B0604020202020204" pitchFamily="34" charset="0"/>
              </a:rPr>
              <a:t>tube. </a:t>
            </a:r>
            <a:r>
              <a:rPr lang="fr-FR" sz="2000" dirty="0">
                <a:latin typeface="Arial" panose="020B0604020202020204" pitchFamily="34" charset="0"/>
                <a:cs typeface="Arial" panose="020B0604020202020204" pitchFamily="34" charset="0"/>
              </a:rPr>
              <a:t>Elles s'accumulent dans le fond du tube à centrifuger</a:t>
            </a:r>
            <a:r>
              <a:rPr lang="fr-FR" sz="2000" dirty="0" smtClean="0">
                <a:latin typeface="Arial" panose="020B0604020202020204" pitchFamily="34" charset="0"/>
                <a:cs typeface="Arial" panose="020B0604020202020204" pitchFamily="34" charset="0"/>
              </a:rPr>
              <a:t>.</a:t>
            </a:r>
          </a:p>
          <a:p>
            <a:pPr marL="0" indent="0" algn="just">
              <a:buNone/>
            </a:pPr>
            <a:endParaRPr lang="fr-FR" sz="2000" dirty="0" smtClean="0">
              <a:latin typeface="Arial" panose="020B0604020202020204" pitchFamily="34" charset="0"/>
              <a:cs typeface="Arial" panose="020B0604020202020204" pitchFamily="34" charset="0"/>
            </a:endParaRPr>
          </a:p>
          <a:p>
            <a:pPr marL="0" indent="0" algn="just">
              <a:buNone/>
            </a:pPr>
            <a:r>
              <a:rPr lang="fr-FR" sz="2000" dirty="0">
                <a:latin typeface="Arial" panose="020B0604020202020204" pitchFamily="34" charset="0"/>
                <a:cs typeface="Arial" panose="020B0604020202020204" pitchFamily="34" charset="0"/>
              </a:rPr>
              <a:t>Ce genre de rotor est utilisé principalement dans les centrifugation en gradients discontinus ou continus</a:t>
            </a:r>
            <a:r>
              <a:rPr lang="fr-FR" sz="20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04896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TotalTime>
  <Words>760</Words>
  <Application>Microsoft Office PowerPoint</Application>
  <PresentationFormat>Panorámica</PresentationFormat>
  <Paragraphs>169</Paragraphs>
  <Slides>16</Slides>
  <Notes>5</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Calibri Light</vt:lpstr>
      <vt:lpstr>Times New Roman</vt:lpstr>
      <vt:lpstr>Thème Office</vt:lpstr>
      <vt:lpstr>Technique  de centrifugation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biodégradation</dc:title>
  <dc:creator>Antoine</dc:creator>
  <cp:lastModifiedBy>Mary</cp:lastModifiedBy>
  <cp:revision>48</cp:revision>
  <dcterms:created xsi:type="dcterms:W3CDTF">2015-12-07T19:50:37Z</dcterms:created>
  <dcterms:modified xsi:type="dcterms:W3CDTF">2016-05-09T11:41:50Z</dcterms:modified>
</cp:coreProperties>
</file>