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4"/>
  </p:notesMasterIdLst>
  <p:sldIdLst>
    <p:sldId id="256" r:id="rId2"/>
    <p:sldId id="257" r:id="rId3"/>
    <p:sldId id="268" r:id="rId4"/>
    <p:sldId id="269" r:id="rId5"/>
    <p:sldId id="271" r:id="rId6"/>
    <p:sldId id="272" r:id="rId7"/>
    <p:sldId id="273" r:id="rId8"/>
    <p:sldId id="277" r:id="rId9"/>
    <p:sldId id="279" r:id="rId10"/>
    <p:sldId id="276" r:id="rId11"/>
    <p:sldId id="289" r:id="rId12"/>
    <p:sldId id="278" r:id="rId1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0069F"/>
    <a:srgbClr val="93959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585" autoAdjust="0"/>
    <p:restoredTop sz="94660" autoAdjust="0"/>
  </p:normalViewPr>
  <p:slideViewPr>
    <p:cSldViewPr snapToGrid="0">
      <p:cViewPr varScale="1">
        <p:scale>
          <a:sx n="92" d="100"/>
          <a:sy n="92" d="100"/>
        </p:scale>
        <p:origin x="132" y="9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70" d="100"/>
          <a:sy n="70" d="100"/>
        </p:scale>
        <p:origin x="3240"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625D87-EBBE-45F6-9280-F673CD5E30AF}" type="datetimeFigureOut">
              <a:rPr lang="fr-FR" smtClean="0"/>
              <a:pPr/>
              <a:t>29/05/2016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C3204E-AD81-45AF-B330-C7284304A747}" type="slidenum">
              <a:rPr lang="fr-FR" smtClean="0"/>
              <a:pPr/>
              <a:t>‹N°›</a:t>
            </a:fld>
            <a:endParaRPr lang="fr-FR"/>
          </a:p>
        </p:txBody>
      </p:sp>
    </p:spTree>
    <p:extLst>
      <p:ext uri="{BB962C8B-B14F-4D97-AF65-F5344CB8AC3E}">
        <p14:creationId xmlns:p14="http://schemas.microsoft.com/office/powerpoint/2010/main" val="40782009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8AC3204E-AD81-45AF-B330-C7284304A747}" type="slidenum">
              <a:rPr lang="fr-FR" smtClean="0"/>
              <a:pPr/>
              <a:t>1</a:t>
            </a:fld>
            <a:endParaRPr lang="fr-FR"/>
          </a:p>
        </p:txBody>
      </p:sp>
    </p:spTree>
    <p:extLst>
      <p:ext uri="{BB962C8B-B14F-4D97-AF65-F5344CB8AC3E}">
        <p14:creationId xmlns:p14="http://schemas.microsoft.com/office/powerpoint/2010/main" val="37169390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8AC3204E-AD81-45AF-B330-C7284304A747}" type="slidenum">
              <a:rPr lang="fr-FR" smtClean="0"/>
              <a:pPr/>
              <a:t>10</a:t>
            </a:fld>
            <a:endParaRPr lang="fr-FR"/>
          </a:p>
        </p:txBody>
      </p:sp>
    </p:spTree>
    <p:extLst>
      <p:ext uri="{BB962C8B-B14F-4D97-AF65-F5344CB8AC3E}">
        <p14:creationId xmlns:p14="http://schemas.microsoft.com/office/powerpoint/2010/main" val="37169390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8AC3204E-AD81-45AF-B330-C7284304A747}" type="slidenum">
              <a:rPr lang="fr-FR" smtClean="0"/>
              <a:pPr/>
              <a:t>11</a:t>
            </a:fld>
            <a:endParaRPr lang="fr-FR"/>
          </a:p>
        </p:txBody>
      </p:sp>
    </p:spTree>
    <p:extLst>
      <p:ext uri="{BB962C8B-B14F-4D97-AF65-F5344CB8AC3E}">
        <p14:creationId xmlns:p14="http://schemas.microsoft.com/office/powerpoint/2010/main" val="8830066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8AC3204E-AD81-45AF-B330-C7284304A747}" type="slidenum">
              <a:rPr lang="fr-FR" smtClean="0"/>
              <a:pPr/>
              <a:t>12</a:t>
            </a:fld>
            <a:endParaRPr lang="fr-FR"/>
          </a:p>
        </p:txBody>
      </p:sp>
    </p:spTree>
    <p:extLst>
      <p:ext uri="{BB962C8B-B14F-4D97-AF65-F5344CB8AC3E}">
        <p14:creationId xmlns:p14="http://schemas.microsoft.com/office/powerpoint/2010/main" val="31029302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8AC3204E-AD81-45AF-B330-C7284304A747}" type="slidenum">
              <a:rPr lang="fr-FR" smtClean="0"/>
              <a:pPr/>
              <a:t>2</a:t>
            </a:fld>
            <a:endParaRPr lang="fr-FR"/>
          </a:p>
        </p:txBody>
      </p:sp>
    </p:spTree>
    <p:extLst>
      <p:ext uri="{BB962C8B-B14F-4D97-AF65-F5344CB8AC3E}">
        <p14:creationId xmlns:p14="http://schemas.microsoft.com/office/powerpoint/2010/main" val="6166569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8AC3204E-AD81-45AF-B330-C7284304A747}" type="slidenum">
              <a:rPr lang="fr-FR" smtClean="0"/>
              <a:pPr/>
              <a:t>3</a:t>
            </a:fld>
            <a:endParaRPr lang="fr-FR"/>
          </a:p>
        </p:txBody>
      </p:sp>
    </p:spTree>
    <p:extLst>
      <p:ext uri="{BB962C8B-B14F-4D97-AF65-F5344CB8AC3E}">
        <p14:creationId xmlns:p14="http://schemas.microsoft.com/office/powerpoint/2010/main" val="37169390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8AC3204E-AD81-45AF-B330-C7284304A747}" type="slidenum">
              <a:rPr lang="fr-FR" smtClean="0"/>
              <a:pPr/>
              <a:t>4</a:t>
            </a:fld>
            <a:endParaRPr lang="fr-FR"/>
          </a:p>
        </p:txBody>
      </p:sp>
    </p:spTree>
    <p:extLst>
      <p:ext uri="{BB962C8B-B14F-4D97-AF65-F5344CB8AC3E}">
        <p14:creationId xmlns:p14="http://schemas.microsoft.com/office/powerpoint/2010/main" val="37169390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8AC3204E-AD81-45AF-B330-C7284304A747}" type="slidenum">
              <a:rPr lang="fr-FR" smtClean="0"/>
              <a:pPr/>
              <a:t>5</a:t>
            </a:fld>
            <a:endParaRPr lang="fr-FR"/>
          </a:p>
        </p:txBody>
      </p:sp>
    </p:spTree>
    <p:extLst>
      <p:ext uri="{BB962C8B-B14F-4D97-AF65-F5344CB8AC3E}">
        <p14:creationId xmlns:p14="http://schemas.microsoft.com/office/powerpoint/2010/main" val="37169390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8AC3204E-AD81-45AF-B330-C7284304A747}" type="slidenum">
              <a:rPr lang="fr-FR" smtClean="0"/>
              <a:pPr/>
              <a:t>6</a:t>
            </a:fld>
            <a:endParaRPr lang="fr-FR"/>
          </a:p>
        </p:txBody>
      </p:sp>
    </p:spTree>
    <p:extLst>
      <p:ext uri="{BB962C8B-B14F-4D97-AF65-F5344CB8AC3E}">
        <p14:creationId xmlns:p14="http://schemas.microsoft.com/office/powerpoint/2010/main" val="37169390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8AC3204E-AD81-45AF-B330-C7284304A747}" type="slidenum">
              <a:rPr lang="fr-FR" smtClean="0"/>
              <a:pPr/>
              <a:t>7</a:t>
            </a:fld>
            <a:endParaRPr lang="fr-FR"/>
          </a:p>
        </p:txBody>
      </p:sp>
    </p:spTree>
    <p:extLst>
      <p:ext uri="{BB962C8B-B14F-4D97-AF65-F5344CB8AC3E}">
        <p14:creationId xmlns:p14="http://schemas.microsoft.com/office/powerpoint/2010/main" val="37169390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8AC3204E-AD81-45AF-B330-C7284304A747}" type="slidenum">
              <a:rPr lang="fr-FR" smtClean="0"/>
              <a:pPr/>
              <a:t>8</a:t>
            </a:fld>
            <a:endParaRPr lang="fr-FR"/>
          </a:p>
        </p:txBody>
      </p:sp>
    </p:spTree>
    <p:extLst>
      <p:ext uri="{BB962C8B-B14F-4D97-AF65-F5344CB8AC3E}">
        <p14:creationId xmlns:p14="http://schemas.microsoft.com/office/powerpoint/2010/main" val="37169390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8AC3204E-AD81-45AF-B330-C7284304A747}" type="slidenum">
              <a:rPr lang="fr-FR" smtClean="0"/>
              <a:pPr/>
              <a:t>9</a:t>
            </a:fld>
            <a:endParaRPr lang="fr-FR"/>
          </a:p>
        </p:txBody>
      </p:sp>
    </p:spTree>
    <p:extLst>
      <p:ext uri="{BB962C8B-B14F-4D97-AF65-F5344CB8AC3E}">
        <p14:creationId xmlns:p14="http://schemas.microsoft.com/office/powerpoint/2010/main" val="42271717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08825BEE-F25C-4FE5-8620-D2DD7010568C}" type="datetime1">
              <a:rPr lang="fr-FR" smtClean="0"/>
              <a:pPr/>
              <a:t>29/05/2016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9164C0E-5842-43BF-BCC1-810351AC69BF}" type="slidenum">
              <a:rPr lang="fr-FR" smtClean="0"/>
              <a:pPr/>
              <a:t>‹N°›</a:t>
            </a:fld>
            <a:endParaRPr lang="fr-FR"/>
          </a:p>
        </p:txBody>
      </p:sp>
    </p:spTree>
    <p:extLst>
      <p:ext uri="{BB962C8B-B14F-4D97-AF65-F5344CB8AC3E}">
        <p14:creationId xmlns:p14="http://schemas.microsoft.com/office/powerpoint/2010/main" val="1002436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44AE56B-E5F1-4ADA-8439-0B4CBD093491}" type="datetime1">
              <a:rPr lang="fr-FR" smtClean="0"/>
              <a:pPr/>
              <a:t>29/05/2016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9164C0E-5842-43BF-BCC1-810351AC69BF}" type="slidenum">
              <a:rPr lang="fr-FR" smtClean="0"/>
              <a:pPr/>
              <a:t>‹N°›</a:t>
            </a:fld>
            <a:endParaRPr lang="fr-FR"/>
          </a:p>
        </p:txBody>
      </p:sp>
    </p:spTree>
    <p:extLst>
      <p:ext uri="{BB962C8B-B14F-4D97-AF65-F5344CB8AC3E}">
        <p14:creationId xmlns:p14="http://schemas.microsoft.com/office/powerpoint/2010/main" val="2219166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D08D830-A8AA-4B94-B7C9-C36CDAC6DC6B}" type="datetime1">
              <a:rPr lang="fr-FR" smtClean="0"/>
              <a:pPr/>
              <a:t>29/05/2016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9164C0E-5842-43BF-BCC1-810351AC69BF}" type="slidenum">
              <a:rPr lang="fr-FR" smtClean="0"/>
              <a:pPr/>
              <a:t>‹N°›</a:t>
            </a:fld>
            <a:endParaRPr lang="fr-FR"/>
          </a:p>
        </p:txBody>
      </p:sp>
    </p:spTree>
    <p:extLst>
      <p:ext uri="{BB962C8B-B14F-4D97-AF65-F5344CB8AC3E}">
        <p14:creationId xmlns:p14="http://schemas.microsoft.com/office/powerpoint/2010/main" val="2594807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E8A2A84-EC23-43AB-BE80-1A532FAF5894}" type="datetime1">
              <a:rPr lang="fr-FR" smtClean="0"/>
              <a:pPr/>
              <a:t>29/05/2016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9164C0E-5842-43BF-BCC1-810351AC69BF}" type="slidenum">
              <a:rPr lang="fr-FR" smtClean="0"/>
              <a:pPr/>
              <a:t>‹N°›</a:t>
            </a:fld>
            <a:endParaRPr lang="fr-FR"/>
          </a:p>
        </p:txBody>
      </p:sp>
    </p:spTree>
    <p:extLst>
      <p:ext uri="{BB962C8B-B14F-4D97-AF65-F5344CB8AC3E}">
        <p14:creationId xmlns:p14="http://schemas.microsoft.com/office/powerpoint/2010/main" val="22872497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137C98B4-F6F8-47CB-90A0-CDE4CA3709F1}" type="datetime1">
              <a:rPr lang="fr-FR" smtClean="0"/>
              <a:pPr/>
              <a:t>29/05/2016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9164C0E-5842-43BF-BCC1-810351AC69BF}" type="slidenum">
              <a:rPr lang="fr-FR" smtClean="0"/>
              <a:pPr/>
              <a:t>‹N°›</a:t>
            </a:fld>
            <a:endParaRPr lang="fr-FR"/>
          </a:p>
        </p:txBody>
      </p:sp>
    </p:spTree>
    <p:extLst>
      <p:ext uri="{BB962C8B-B14F-4D97-AF65-F5344CB8AC3E}">
        <p14:creationId xmlns:p14="http://schemas.microsoft.com/office/powerpoint/2010/main" val="13963395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8163A8F4-8E6C-40FB-8E78-1E4ECE11C218}" type="datetime1">
              <a:rPr lang="fr-FR" smtClean="0"/>
              <a:pPr/>
              <a:t>29/05/2016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9164C0E-5842-43BF-BCC1-810351AC69BF}" type="slidenum">
              <a:rPr lang="fr-FR" smtClean="0"/>
              <a:pPr/>
              <a:t>‹N°›</a:t>
            </a:fld>
            <a:endParaRPr lang="fr-FR"/>
          </a:p>
        </p:txBody>
      </p:sp>
    </p:spTree>
    <p:extLst>
      <p:ext uri="{BB962C8B-B14F-4D97-AF65-F5344CB8AC3E}">
        <p14:creationId xmlns:p14="http://schemas.microsoft.com/office/powerpoint/2010/main" val="20136382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68EADE13-89DF-44B4-B324-56169540DE54}" type="datetime1">
              <a:rPr lang="fr-FR" smtClean="0"/>
              <a:pPr/>
              <a:t>29/05/2016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19164C0E-5842-43BF-BCC1-810351AC69BF}" type="slidenum">
              <a:rPr lang="fr-FR" smtClean="0"/>
              <a:pPr/>
              <a:t>‹N°›</a:t>
            </a:fld>
            <a:endParaRPr lang="fr-FR"/>
          </a:p>
        </p:txBody>
      </p:sp>
    </p:spTree>
    <p:extLst>
      <p:ext uri="{BB962C8B-B14F-4D97-AF65-F5344CB8AC3E}">
        <p14:creationId xmlns:p14="http://schemas.microsoft.com/office/powerpoint/2010/main" val="6487794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D1CB76B8-F287-4CC7-BD42-513B788C5D15}" type="datetime1">
              <a:rPr lang="fr-FR" smtClean="0"/>
              <a:pPr/>
              <a:t>29/05/2016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19164C0E-5842-43BF-BCC1-810351AC69BF}" type="slidenum">
              <a:rPr lang="fr-FR" smtClean="0"/>
              <a:pPr/>
              <a:t>‹N°›</a:t>
            </a:fld>
            <a:endParaRPr lang="fr-FR"/>
          </a:p>
        </p:txBody>
      </p:sp>
    </p:spTree>
    <p:extLst>
      <p:ext uri="{BB962C8B-B14F-4D97-AF65-F5344CB8AC3E}">
        <p14:creationId xmlns:p14="http://schemas.microsoft.com/office/powerpoint/2010/main" val="7592039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F1E9250-26F4-4AF3-BC8C-259679B700DC}" type="datetime1">
              <a:rPr lang="fr-FR" smtClean="0"/>
              <a:pPr/>
              <a:t>29/05/2016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19164C0E-5842-43BF-BCC1-810351AC69BF}" type="slidenum">
              <a:rPr lang="fr-FR" smtClean="0"/>
              <a:pPr/>
              <a:t>‹N°›</a:t>
            </a:fld>
            <a:endParaRPr lang="fr-FR"/>
          </a:p>
        </p:txBody>
      </p:sp>
    </p:spTree>
    <p:extLst>
      <p:ext uri="{BB962C8B-B14F-4D97-AF65-F5344CB8AC3E}">
        <p14:creationId xmlns:p14="http://schemas.microsoft.com/office/powerpoint/2010/main" val="21993105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548D090F-C02C-4C32-9948-D9F40CE0CE99}" type="datetime1">
              <a:rPr lang="fr-FR" smtClean="0"/>
              <a:pPr/>
              <a:t>29/05/2016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9164C0E-5842-43BF-BCC1-810351AC69BF}" type="slidenum">
              <a:rPr lang="fr-FR" smtClean="0"/>
              <a:pPr/>
              <a:t>‹N°›</a:t>
            </a:fld>
            <a:endParaRPr lang="fr-FR"/>
          </a:p>
        </p:txBody>
      </p:sp>
    </p:spTree>
    <p:extLst>
      <p:ext uri="{BB962C8B-B14F-4D97-AF65-F5344CB8AC3E}">
        <p14:creationId xmlns:p14="http://schemas.microsoft.com/office/powerpoint/2010/main" val="37954279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EA95BD66-BEF8-4039-BD4E-42D6E709C9A4}" type="datetime1">
              <a:rPr lang="fr-FR" smtClean="0"/>
              <a:pPr/>
              <a:t>29/05/2016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9164C0E-5842-43BF-BCC1-810351AC69BF}" type="slidenum">
              <a:rPr lang="fr-FR" smtClean="0"/>
              <a:pPr/>
              <a:t>‹N°›</a:t>
            </a:fld>
            <a:endParaRPr lang="fr-FR"/>
          </a:p>
        </p:txBody>
      </p:sp>
    </p:spTree>
    <p:extLst>
      <p:ext uri="{BB962C8B-B14F-4D97-AF65-F5344CB8AC3E}">
        <p14:creationId xmlns:p14="http://schemas.microsoft.com/office/powerpoint/2010/main" val="2660581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038476-1342-47B4-BD8F-0FB5C62F6598}" type="datetime1">
              <a:rPr lang="fr-FR" smtClean="0"/>
              <a:pPr/>
              <a:t>29/05/2016</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164C0E-5842-43BF-BCC1-810351AC69BF}" type="slidenum">
              <a:rPr lang="fr-FR" smtClean="0"/>
              <a:pPr/>
              <a:t>‹N°›</a:t>
            </a:fld>
            <a:endParaRPr lang="fr-FR"/>
          </a:p>
        </p:txBody>
      </p:sp>
    </p:spTree>
    <p:extLst>
      <p:ext uri="{BB962C8B-B14F-4D97-AF65-F5344CB8AC3E}">
        <p14:creationId xmlns:p14="http://schemas.microsoft.com/office/powerpoint/2010/main" val="25060828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hyperlink" Target="http://www.biophyresearch.com/technique-analyse/la-spectroscopie-delectrons-auger/"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hyperlink" Target="mailto:Lionel.Flandin@univ-savoie.fr?subject=Probl%E8me%20sur%20le%20site%20web%20LP%20-%20Caract&#233;risation&amp;Body=Bonjour%20Monsieur,"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377371"/>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Titre 1"/>
          <p:cNvSpPr>
            <a:spLocks noGrp="1"/>
          </p:cNvSpPr>
          <p:nvPr>
            <p:ph type="ctrTitle"/>
          </p:nvPr>
        </p:nvSpPr>
        <p:spPr>
          <a:xfrm>
            <a:off x="765175" y="1994133"/>
            <a:ext cx="10236200" cy="1469792"/>
          </a:xfrm>
        </p:spPr>
        <p:txBody>
          <a:bodyPr>
            <a:noAutofit/>
          </a:bodyPr>
          <a:lstStyle/>
          <a:p>
            <a:r>
              <a:rPr lang="fr-FR" sz="5800" b="1" dirty="0" smtClean="0">
                <a:solidFill>
                  <a:schemeClr val="accent6">
                    <a:lumMod val="50000"/>
                  </a:schemeClr>
                </a:solidFill>
              </a:rPr>
              <a:t>La Spectroscopie d’électron Auger</a:t>
            </a:r>
            <a:br>
              <a:rPr lang="fr-FR" sz="5800" b="1" dirty="0" smtClean="0">
                <a:solidFill>
                  <a:schemeClr val="accent6">
                    <a:lumMod val="50000"/>
                  </a:schemeClr>
                </a:solidFill>
              </a:rPr>
            </a:br>
            <a:r>
              <a:rPr lang="fr-FR" sz="5800" b="1" dirty="0" smtClean="0">
                <a:solidFill>
                  <a:schemeClr val="accent6">
                    <a:lumMod val="50000"/>
                  </a:schemeClr>
                </a:solidFill>
              </a:rPr>
              <a:t>(AES)</a:t>
            </a:r>
            <a:endParaRPr lang="fr-FR" sz="5800" b="1" dirty="0">
              <a:solidFill>
                <a:schemeClr val="accent6">
                  <a:lumMod val="50000"/>
                </a:schemeClr>
              </a:solidFill>
            </a:endParaRPr>
          </a:p>
        </p:txBody>
      </p:sp>
      <p:sp>
        <p:nvSpPr>
          <p:cNvPr id="3" name="Sous-titre 2"/>
          <p:cNvSpPr>
            <a:spLocks noGrp="1"/>
          </p:cNvSpPr>
          <p:nvPr>
            <p:ph type="subTitle" idx="1"/>
          </p:nvPr>
        </p:nvSpPr>
        <p:spPr>
          <a:xfrm rot="16200000">
            <a:off x="-1909309" y="3162302"/>
            <a:ext cx="5735639" cy="1655762"/>
          </a:xfrm>
        </p:spPr>
        <p:txBody>
          <a:bodyPr>
            <a:normAutofit/>
          </a:bodyPr>
          <a:lstStyle/>
          <a:p>
            <a:r>
              <a:rPr lang="fr-FR" sz="3200" b="1" dirty="0" smtClean="0">
                <a:solidFill>
                  <a:schemeClr val="bg1">
                    <a:lumMod val="65000"/>
                  </a:schemeClr>
                </a:solidFill>
              </a:rPr>
              <a:t>A E S</a:t>
            </a:r>
            <a:endParaRPr lang="fr-FR" sz="3200" b="1" dirty="0">
              <a:solidFill>
                <a:schemeClr val="bg1">
                  <a:lumMod val="65000"/>
                </a:schemeClr>
              </a:solidFill>
            </a:endParaRPr>
          </a:p>
        </p:txBody>
      </p:sp>
      <p:pic>
        <p:nvPicPr>
          <p:cNvPr id="4" name="Imag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10750" y="8227"/>
            <a:ext cx="2381250" cy="1238250"/>
          </a:xfrm>
          <a:prstGeom prst="rect">
            <a:avLst/>
          </a:prstGeom>
        </p:spPr>
      </p:pic>
      <p:sp>
        <p:nvSpPr>
          <p:cNvPr id="8" name="ZoneTexte 7"/>
          <p:cNvSpPr txBox="1"/>
          <p:nvPr/>
        </p:nvSpPr>
        <p:spPr>
          <a:xfrm>
            <a:off x="-3" y="5750007"/>
            <a:ext cx="12192000" cy="1107996"/>
          </a:xfrm>
          <a:prstGeom prst="rect">
            <a:avLst/>
          </a:prstGeom>
          <a:noFill/>
          <a:ln w="12700">
            <a:noFill/>
          </a:ln>
        </p:spPr>
        <p:txBody>
          <a:bodyPr wrap="square" rtlCol="0">
            <a:spAutoFit/>
          </a:bodyPr>
          <a:lstStyle/>
          <a:p>
            <a:pPr algn="ctr"/>
            <a:r>
              <a:rPr lang="fr-FR" sz="2000" b="1" dirty="0" smtClean="0">
                <a:solidFill>
                  <a:srgbClr val="10069F"/>
                </a:solidFill>
              </a:rPr>
              <a:t>Maria </a:t>
            </a:r>
            <a:r>
              <a:rPr lang="fr-FR" sz="2000" b="1" dirty="0" err="1" smtClean="0">
                <a:solidFill>
                  <a:srgbClr val="10069F"/>
                </a:solidFill>
              </a:rPr>
              <a:t>Aguila</a:t>
            </a:r>
            <a:r>
              <a:rPr lang="fr-FR" sz="2000" b="1" dirty="0" smtClean="0">
                <a:solidFill>
                  <a:srgbClr val="10069F"/>
                </a:solidFill>
              </a:rPr>
              <a:t> – Anaïs </a:t>
            </a:r>
            <a:r>
              <a:rPr lang="fr-FR" sz="2000" b="1" dirty="0" err="1" smtClean="0">
                <a:solidFill>
                  <a:srgbClr val="10069F"/>
                </a:solidFill>
              </a:rPr>
              <a:t>Aymont</a:t>
            </a:r>
            <a:r>
              <a:rPr lang="fr-FR" sz="2000" b="1" dirty="0" smtClean="0">
                <a:solidFill>
                  <a:srgbClr val="10069F"/>
                </a:solidFill>
              </a:rPr>
              <a:t> </a:t>
            </a:r>
          </a:p>
          <a:p>
            <a:pPr algn="ctr"/>
            <a:endParaRPr lang="fr-FR" sz="600" b="1" dirty="0" smtClean="0">
              <a:solidFill>
                <a:srgbClr val="10069F"/>
              </a:solidFill>
            </a:endParaRPr>
          </a:p>
          <a:p>
            <a:pPr algn="ctr"/>
            <a:r>
              <a:rPr lang="fr-FR" sz="2000" b="1" dirty="0" smtClean="0">
                <a:solidFill>
                  <a:srgbClr val="10069F"/>
                </a:solidFill>
              </a:rPr>
              <a:t>Licence professionnelle </a:t>
            </a:r>
            <a:r>
              <a:rPr lang="fr-FR" sz="2000" b="1" dirty="0" err="1" smtClean="0">
                <a:solidFill>
                  <a:srgbClr val="10069F"/>
                </a:solidFill>
              </a:rPr>
              <a:t>Polymer</a:t>
            </a:r>
            <a:r>
              <a:rPr lang="fr-FR" sz="2000" b="1" dirty="0" smtClean="0">
                <a:solidFill>
                  <a:srgbClr val="10069F"/>
                </a:solidFill>
              </a:rPr>
              <a:t> Engineering – 2015-2016</a:t>
            </a:r>
          </a:p>
          <a:p>
            <a:pPr algn="ctr"/>
            <a:endParaRPr lang="fr-FR" sz="2000" b="1" dirty="0" smtClean="0">
              <a:solidFill>
                <a:srgbClr val="10069F"/>
              </a:solidFill>
            </a:endParaRPr>
          </a:p>
        </p:txBody>
      </p:sp>
    </p:spTree>
    <p:extLst>
      <p:ext uri="{BB962C8B-B14F-4D97-AF65-F5344CB8AC3E}">
        <p14:creationId xmlns:p14="http://schemas.microsoft.com/office/powerpoint/2010/main" val="13356507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377371"/>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Sous-titre 2"/>
          <p:cNvSpPr>
            <a:spLocks noGrp="1"/>
          </p:cNvSpPr>
          <p:nvPr>
            <p:ph type="subTitle" idx="1"/>
          </p:nvPr>
        </p:nvSpPr>
        <p:spPr>
          <a:xfrm rot="16200000">
            <a:off x="-1909309" y="3162302"/>
            <a:ext cx="5735639" cy="1655762"/>
          </a:xfrm>
        </p:spPr>
        <p:txBody>
          <a:bodyPr>
            <a:normAutofit/>
          </a:bodyPr>
          <a:lstStyle/>
          <a:p>
            <a:r>
              <a:rPr lang="fr-FR" sz="3200" b="1" dirty="0" smtClean="0">
                <a:solidFill>
                  <a:schemeClr val="bg1">
                    <a:lumMod val="65000"/>
                  </a:schemeClr>
                </a:solidFill>
              </a:rPr>
              <a:t>A E S</a:t>
            </a:r>
            <a:endParaRPr lang="fr-FR" sz="3200" b="1" dirty="0">
              <a:solidFill>
                <a:schemeClr val="bg1">
                  <a:lumMod val="65000"/>
                </a:schemeClr>
              </a:solidFill>
            </a:endParaRPr>
          </a:p>
        </p:txBody>
      </p:sp>
      <p:pic>
        <p:nvPicPr>
          <p:cNvPr id="4" name="Imag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10750" y="8227"/>
            <a:ext cx="2381250" cy="1238250"/>
          </a:xfrm>
          <a:prstGeom prst="rect">
            <a:avLst/>
          </a:prstGeom>
        </p:spPr>
      </p:pic>
      <p:sp>
        <p:nvSpPr>
          <p:cNvPr id="9" name="ZoneTexte 8"/>
          <p:cNvSpPr txBox="1"/>
          <p:nvPr/>
        </p:nvSpPr>
        <p:spPr>
          <a:xfrm>
            <a:off x="7398331" y="6277781"/>
            <a:ext cx="4405742" cy="400110"/>
          </a:xfrm>
          <a:prstGeom prst="rect">
            <a:avLst/>
          </a:prstGeom>
          <a:noFill/>
          <a:ln w="12700">
            <a:noFill/>
          </a:ln>
        </p:spPr>
        <p:txBody>
          <a:bodyPr wrap="square" rtlCol="0">
            <a:spAutoFit/>
          </a:bodyPr>
          <a:lstStyle/>
          <a:p>
            <a:pPr algn="ctr"/>
            <a:r>
              <a:rPr lang="fr-FR" sz="2000" b="1" dirty="0" smtClean="0">
                <a:solidFill>
                  <a:srgbClr val="10069F"/>
                </a:solidFill>
              </a:rPr>
              <a:t>Maria </a:t>
            </a:r>
            <a:r>
              <a:rPr lang="fr-FR" sz="2000" b="1" dirty="0" err="1" smtClean="0">
                <a:solidFill>
                  <a:srgbClr val="10069F"/>
                </a:solidFill>
              </a:rPr>
              <a:t>Aguila</a:t>
            </a:r>
            <a:r>
              <a:rPr lang="fr-FR" sz="2000" b="1" dirty="0" smtClean="0">
                <a:solidFill>
                  <a:srgbClr val="10069F"/>
                </a:solidFill>
              </a:rPr>
              <a:t> – Anaïs </a:t>
            </a:r>
            <a:r>
              <a:rPr lang="fr-FR" sz="2000" b="1" dirty="0" err="1" smtClean="0">
                <a:solidFill>
                  <a:srgbClr val="10069F"/>
                </a:solidFill>
              </a:rPr>
              <a:t>Aymont</a:t>
            </a:r>
            <a:r>
              <a:rPr lang="fr-FR" sz="2000" b="1" dirty="0" smtClean="0">
                <a:solidFill>
                  <a:srgbClr val="10069F"/>
                </a:solidFill>
              </a:rPr>
              <a:t> </a:t>
            </a:r>
            <a:endParaRPr lang="fr-FR" sz="600" b="1" dirty="0" smtClean="0">
              <a:solidFill>
                <a:srgbClr val="10069F"/>
              </a:solidFill>
            </a:endParaRPr>
          </a:p>
        </p:txBody>
      </p:sp>
      <p:sp>
        <p:nvSpPr>
          <p:cNvPr id="6" name="ZoneTexte 5"/>
          <p:cNvSpPr txBox="1"/>
          <p:nvPr/>
        </p:nvSpPr>
        <p:spPr>
          <a:xfrm>
            <a:off x="-1057" y="777650"/>
            <a:ext cx="12192000" cy="830997"/>
          </a:xfrm>
          <a:prstGeom prst="rect">
            <a:avLst/>
          </a:prstGeom>
          <a:noFill/>
        </p:spPr>
        <p:txBody>
          <a:bodyPr wrap="square" rtlCol="0">
            <a:spAutoFit/>
          </a:bodyPr>
          <a:lstStyle/>
          <a:p>
            <a:pPr algn="ctr"/>
            <a:r>
              <a:rPr lang="fr-FR" sz="4800" dirty="0" smtClean="0"/>
              <a:t>Interrelation</a:t>
            </a:r>
            <a:endParaRPr lang="fr-FR" sz="4800" dirty="0"/>
          </a:p>
        </p:txBody>
      </p:sp>
      <p:sp>
        <p:nvSpPr>
          <p:cNvPr id="7" name="ZoneTexte 6"/>
          <p:cNvSpPr txBox="1"/>
          <p:nvPr/>
        </p:nvSpPr>
        <p:spPr>
          <a:xfrm>
            <a:off x="1003300" y="1905000"/>
            <a:ext cx="9994900" cy="1477328"/>
          </a:xfrm>
          <a:prstGeom prst="rect">
            <a:avLst/>
          </a:prstGeom>
          <a:noFill/>
        </p:spPr>
        <p:txBody>
          <a:bodyPr wrap="square" rtlCol="0">
            <a:spAutoFit/>
          </a:bodyPr>
          <a:lstStyle/>
          <a:p>
            <a:pPr>
              <a:lnSpc>
                <a:spcPct val="150000"/>
              </a:lnSpc>
              <a:buFont typeface="Courier New" pitchFamily="49" charset="0"/>
              <a:buChar char="o"/>
            </a:pPr>
            <a:r>
              <a:rPr lang="fr-FR" sz="2400" dirty="0" smtClean="0"/>
              <a:t>   </a:t>
            </a:r>
            <a:r>
              <a:rPr lang="fr-FR" sz="2400" b="1" dirty="0" smtClean="0"/>
              <a:t>MEB</a:t>
            </a:r>
            <a:r>
              <a:rPr lang="fr-FR" sz="2400" dirty="0" smtClean="0"/>
              <a:t>: Microscope électronique à </a:t>
            </a:r>
            <a:r>
              <a:rPr lang="fr-FR" sz="2400" dirty="0" smtClean="0"/>
              <a:t>balayage</a:t>
            </a:r>
          </a:p>
          <a:p>
            <a:pPr>
              <a:lnSpc>
                <a:spcPct val="150000"/>
              </a:lnSpc>
              <a:buFont typeface="Courier New" pitchFamily="49" charset="0"/>
              <a:buChar char="o"/>
            </a:pPr>
            <a:r>
              <a:rPr lang="fr-FR" sz="2400" dirty="0"/>
              <a:t> </a:t>
            </a:r>
            <a:r>
              <a:rPr lang="fr-FR" sz="2400" dirty="0" smtClean="0"/>
              <a:t>  </a:t>
            </a:r>
            <a:r>
              <a:rPr lang="fr-FR" sz="2400" b="1" dirty="0" smtClean="0"/>
              <a:t>XPS:</a:t>
            </a:r>
            <a:r>
              <a:rPr lang="fr-FR" sz="2400" dirty="0" smtClean="0"/>
              <a:t> Spectrométrie </a:t>
            </a:r>
            <a:r>
              <a:rPr lang="fr-FR" sz="2400" dirty="0" err="1" smtClean="0"/>
              <a:t>photoélectronique</a:t>
            </a:r>
            <a:r>
              <a:rPr lang="fr-FR" sz="2400" dirty="0" smtClean="0"/>
              <a:t> X</a:t>
            </a:r>
            <a:endParaRPr lang="fr-FR" sz="2400" dirty="0" smtClean="0"/>
          </a:p>
          <a:p>
            <a:endParaRPr lang="fr-FR" dirty="0"/>
          </a:p>
        </p:txBody>
      </p:sp>
    </p:spTree>
    <p:extLst>
      <p:ext uri="{BB962C8B-B14F-4D97-AF65-F5344CB8AC3E}">
        <p14:creationId xmlns:p14="http://schemas.microsoft.com/office/powerpoint/2010/main" val="133565070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377371"/>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Sous-titre 2"/>
          <p:cNvSpPr>
            <a:spLocks noGrp="1"/>
          </p:cNvSpPr>
          <p:nvPr>
            <p:ph type="subTitle" idx="1"/>
          </p:nvPr>
        </p:nvSpPr>
        <p:spPr>
          <a:xfrm rot="16200000">
            <a:off x="-1909309" y="3162302"/>
            <a:ext cx="5735639" cy="1655762"/>
          </a:xfrm>
        </p:spPr>
        <p:txBody>
          <a:bodyPr>
            <a:normAutofit/>
          </a:bodyPr>
          <a:lstStyle/>
          <a:p>
            <a:r>
              <a:rPr lang="fr-FR" sz="3200" b="1" dirty="0" smtClean="0">
                <a:solidFill>
                  <a:schemeClr val="bg1">
                    <a:lumMod val="65000"/>
                  </a:schemeClr>
                </a:solidFill>
              </a:rPr>
              <a:t>A E S</a:t>
            </a:r>
            <a:endParaRPr lang="fr-FR" sz="3200" b="1" dirty="0">
              <a:solidFill>
                <a:schemeClr val="bg1">
                  <a:lumMod val="65000"/>
                </a:schemeClr>
              </a:solidFill>
            </a:endParaRPr>
          </a:p>
        </p:txBody>
      </p:sp>
      <p:pic>
        <p:nvPicPr>
          <p:cNvPr id="4" name="Imag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10750" y="8227"/>
            <a:ext cx="2381250" cy="1238250"/>
          </a:xfrm>
          <a:prstGeom prst="rect">
            <a:avLst/>
          </a:prstGeom>
        </p:spPr>
      </p:pic>
      <p:sp>
        <p:nvSpPr>
          <p:cNvPr id="9" name="ZoneTexte 8"/>
          <p:cNvSpPr txBox="1"/>
          <p:nvPr/>
        </p:nvSpPr>
        <p:spPr>
          <a:xfrm>
            <a:off x="7398331" y="6277781"/>
            <a:ext cx="4405742" cy="400110"/>
          </a:xfrm>
          <a:prstGeom prst="rect">
            <a:avLst/>
          </a:prstGeom>
          <a:noFill/>
          <a:ln w="12700">
            <a:noFill/>
          </a:ln>
        </p:spPr>
        <p:txBody>
          <a:bodyPr wrap="square" rtlCol="0">
            <a:spAutoFit/>
          </a:bodyPr>
          <a:lstStyle/>
          <a:p>
            <a:pPr algn="ctr"/>
            <a:r>
              <a:rPr lang="fr-FR" sz="2000" b="1" dirty="0" smtClean="0">
                <a:solidFill>
                  <a:srgbClr val="10069F"/>
                </a:solidFill>
              </a:rPr>
              <a:t>Maria </a:t>
            </a:r>
            <a:r>
              <a:rPr lang="fr-FR" sz="2000" b="1" dirty="0" err="1" smtClean="0">
                <a:solidFill>
                  <a:srgbClr val="10069F"/>
                </a:solidFill>
              </a:rPr>
              <a:t>Aguila</a:t>
            </a:r>
            <a:r>
              <a:rPr lang="fr-FR" sz="2000" b="1" dirty="0" smtClean="0">
                <a:solidFill>
                  <a:srgbClr val="10069F"/>
                </a:solidFill>
              </a:rPr>
              <a:t> – Anaïs </a:t>
            </a:r>
            <a:r>
              <a:rPr lang="fr-FR" sz="2000" b="1" dirty="0" err="1" smtClean="0">
                <a:solidFill>
                  <a:srgbClr val="10069F"/>
                </a:solidFill>
              </a:rPr>
              <a:t>Aymont</a:t>
            </a:r>
            <a:r>
              <a:rPr lang="fr-FR" sz="2000" b="1" dirty="0" smtClean="0">
                <a:solidFill>
                  <a:srgbClr val="10069F"/>
                </a:solidFill>
              </a:rPr>
              <a:t> </a:t>
            </a:r>
            <a:endParaRPr lang="fr-FR" sz="600" b="1" dirty="0" smtClean="0">
              <a:solidFill>
                <a:srgbClr val="10069F"/>
              </a:solidFill>
            </a:endParaRPr>
          </a:p>
        </p:txBody>
      </p:sp>
      <p:sp>
        <p:nvSpPr>
          <p:cNvPr id="6" name="ZoneTexte 5"/>
          <p:cNvSpPr txBox="1"/>
          <p:nvPr/>
        </p:nvSpPr>
        <p:spPr>
          <a:xfrm>
            <a:off x="-1057" y="777650"/>
            <a:ext cx="12192000" cy="830997"/>
          </a:xfrm>
          <a:prstGeom prst="rect">
            <a:avLst/>
          </a:prstGeom>
          <a:noFill/>
        </p:spPr>
        <p:txBody>
          <a:bodyPr wrap="square" rtlCol="0">
            <a:spAutoFit/>
          </a:bodyPr>
          <a:lstStyle/>
          <a:p>
            <a:pPr algn="ctr"/>
            <a:r>
              <a:rPr lang="fr-FR" sz="4800" dirty="0" smtClean="0"/>
              <a:t>Lexique</a:t>
            </a:r>
            <a:endParaRPr lang="fr-FR" sz="4800" dirty="0"/>
          </a:p>
        </p:txBody>
      </p:sp>
      <p:sp>
        <p:nvSpPr>
          <p:cNvPr id="7" name="ZoneTexte 6"/>
          <p:cNvSpPr txBox="1"/>
          <p:nvPr/>
        </p:nvSpPr>
        <p:spPr>
          <a:xfrm>
            <a:off x="1003300" y="1905000"/>
            <a:ext cx="9994900" cy="1615827"/>
          </a:xfrm>
          <a:prstGeom prst="rect">
            <a:avLst/>
          </a:prstGeom>
          <a:noFill/>
        </p:spPr>
        <p:txBody>
          <a:bodyPr wrap="square" rtlCol="0">
            <a:spAutoFit/>
          </a:bodyPr>
          <a:lstStyle/>
          <a:p>
            <a:pPr>
              <a:lnSpc>
                <a:spcPct val="150000"/>
              </a:lnSpc>
              <a:buFont typeface="Courier New" pitchFamily="49" charset="0"/>
              <a:buChar char="o"/>
            </a:pPr>
            <a:r>
              <a:rPr lang="fr-FR" sz="2400" dirty="0" smtClean="0"/>
              <a:t>   </a:t>
            </a:r>
            <a:r>
              <a:rPr lang="fr-FR" sz="2400" b="1" dirty="0" smtClean="0"/>
              <a:t>Auger </a:t>
            </a:r>
            <a:r>
              <a:rPr lang="fr-FR" sz="2400" b="1" dirty="0"/>
              <a:t>E</a:t>
            </a:r>
            <a:r>
              <a:rPr lang="fr-FR" sz="2400" b="1" dirty="0" smtClean="0"/>
              <a:t>lectron </a:t>
            </a:r>
            <a:r>
              <a:rPr lang="fr-FR" sz="2400" b="1" dirty="0" err="1"/>
              <a:t>S</a:t>
            </a:r>
            <a:r>
              <a:rPr lang="fr-FR" sz="2400" b="1" dirty="0" err="1" smtClean="0"/>
              <a:t>pectroscopy</a:t>
            </a:r>
            <a:r>
              <a:rPr lang="fr-FR" sz="2400" dirty="0" smtClean="0"/>
              <a:t>: Spectroscopie d’électrons Auger</a:t>
            </a:r>
          </a:p>
          <a:p>
            <a:pPr>
              <a:lnSpc>
                <a:spcPct val="150000"/>
              </a:lnSpc>
              <a:buFont typeface="Courier New" pitchFamily="49" charset="0"/>
              <a:buChar char="o"/>
            </a:pPr>
            <a:r>
              <a:rPr lang="fr-FR" sz="2400" b="1" dirty="0" smtClean="0"/>
              <a:t>   X-ray </a:t>
            </a:r>
            <a:r>
              <a:rPr lang="fr-FR" sz="2400" b="1" dirty="0" err="1" smtClean="0"/>
              <a:t>Photoelectron</a:t>
            </a:r>
            <a:r>
              <a:rPr lang="fr-FR" sz="2400" b="1" dirty="0" smtClean="0"/>
              <a:t> </a:t>
            </a:r>
            <a:r>
              <a:rPr lang="fr-FR" sz="2400" b="1" dirty="0" err="1" smtClean="0"/>
              <a:t>Spectroscopy</a:t>
            </a:r>
            <a:r>
              <a:rPr lang="fr-FR" sz="2400" b="1" dirty="0" smtClean="0"/>
              <a:t> (XPS)</a:t>
            </a:r>
            <a:r>
              <a:rPr lang="fr-FR" sz="2400" dirty="0" smtClean="0"/>
              <a:t>: </a:t>
            </a:r>
            <a:r>
              <a:rPr lang="fr-FR" sz="2400" dirty="0" smtClean="0"/>
              <a:t>Spectroscopie des photons X</a:t>
            </a:r>
          </a:p>
          <a:p>
            <a:pPr>
              <a:lnSpc>
                <a:spcPct val="150000"/>
              </a:lnSpc>
            </a:pPr>
            <a:endParaRPr lang="fr-FR" dirty="0"/>
          </a:p>
        </p:txBody>
      </p:sp>
    </p:spTree>
    <p:extLst>
      <p:ext uri="{BB962C8B-B14F-4D97-AF65-F5344CB8AC3E}">
        <p14:creationId xmlns:p14="http://schemas.microsoft.com/office/powerpoint/2010/main" val="265828767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377371"/>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Sous-titre 2"/>
          <p:cNvSpPr>
            <a:spLocks noGrp="1"/>
          </p:cNvSpPr>
          <p:nvPr>
            <p:ph type="subTitle" idx="1"/>
          </p:nvPr>
        </p:nvSpPr>
        <p:spPr>
          <a:xfrm rot="16200000">
            <a:off x="-1909309" y="3162302"/>
            <a:ext cx="5735639" cy="1655762"/>
          </a:xfrm>
        </p:spPr>
        <p:txBody>
          <a:bodyPr>
            <a:normAutofit/>
          </a:bodyPr>
          <a:lstStyle/>
          <a:p>
            <a:r>
              <a:rPr lang="fr-FR" sz="3200" b="1" dirty="0">
                <a:solidFill>
                  <a:schemeClr val="bg1">
                    <a:lumMod val="65000"/>
                  </a:schemeClr>
                </a:solidFill>
              </a:rPr>
              <a:t>A</a:t>
            </a:r>
            <a:r>
              <a:rPr lang="fr-FR" sz="3200" b="1" dirty="0" smtClean="0">
                <a:solidFill>
                  <a:schemeClr val="bg1">
                    <a:lumMod val="65000"/>
                  </a:schemeClr>
                </a:solidFill>
              </a:rPr>
              <a:t> E S</a:t>
            </a:r>
            <a:endParaRPr lang="fr-FR" sz="3200" b="1" dirty="0">
              <a:solidFill>
                <a:schemeClr val="bg1">
                  <a:lumMod val="65000"/>
                </a:schemeClr>
              </a:solidFill>
            </a:endParaRPr>
          </a:p>
        </p:txBody>
      </p:sp>
      <p:pic>
        <p:nvPicPr>
          <p:cNvPr id="4" name="Imag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10750" y="8227"/>
            <a:ext cx="2381250" cy="1238250"/>
          </a:xfrm>
          <a:prstGeom prst="rect">
            <a:avLst/>
          </a:prstGeom>
        </p:spPr>
      </p:pic>
      <p:sp>
        <p:nvSpPr>
          <p:cNvPr id="9" name="ZoneTexte 8"/>
          <p:cNvSpPr txBox="1"/>
          <p:nvPr/>
        </p:nvSpPr>
        <p:spPr>
          <a:xfrm>
            <a:off x="7398331" y="6277781"/>
            <a:ext cx="4405742" cy="400110"/>
          </a:xfrm>
          <a:prstGeom prst="rect">
            <a:avLst/>
          </a:prstGeom>
          <a:noFill/>
          <a:ln w="12700">
            <a:noFill/>
          </a:ln>
        </p:spPr>
        <p:txBody>
          <a:bodyPr wrap="square" rtlCol="0">
            <a:spAutoFit/>
          </a:bodyPr>
          <a:lstStyle/>
          <a:p>
            <a:pPr algn="ctr"/>
            <a:r>
              <a:rPr lang="fr-FR" sz="2000" b="1" dirty="0" smtClean="0">
                <a:solidFill>
                  <a:srgbClr val="10069F"/>
                </a:solidFill>
              </a:rPr>
              <a:t>Maria </a:t>
            </a:r>
            <a:r>
              <a:rPr lang="fr-FR" sz="2000" b="1" dirty="0" err="1" smtClean="0">
                <a:solidFill>
                  <a:srgbClr val="10069F"/>
                </a:solidFill>
              </a:rPr>
              <a:t>Aguila</a:t>
            </a:r>
            <a:r>
              <a:rPr lang="fr-FR" sz="2000" b="1" dirty="0" smtClean="0">
                <a:solidFill>
                  <a:srgbClr val="10069F"/>
                </a:solidFill>
              </a:rPr>
              <a:t> – Anaïs </a:t>
            </a:r>
            <a:r>
              <a:rPr lang="fr-FR" sz="2000" b="1" dirty="0" err="1" smtClean="0">
                <a:solidFill>
                  <a:srgbClr val="10069F"/>
                </a:solidFill>
              </a:rPr>
              <a:t>Aymont</a:t>
            </a:r>
            <a:r>
              <a:rPr lang="fr-FR" sz="2000" b="1" dirty="0" smtClean="0">
                <a:solidFill>
                  <a:srgbClr val="10069F"/>
                </a:solidFill>
              </a:rPr>
              <a:t> </a:t>
            </a:r>
            <a:endParaRPr lang="fr-FR" sz="600" b="1" dirty="0" smtClean="0">
              <a:solidFill>
                <a:srgbClr val="10069F"/>
              </a:solidFill>
            </a:endParaRPr>
          </a:p>
        </p:txBody>
      </p:sp>
      <p:sp>
        <p:nvSpPr>
          <p:cNvPr id="6" name="ZoneTexte 5"/>
          <p:cNvSpPr txBox="1"/>
          <p:nvPr/>
        </p:nvSpPr>
        <p:spPr>
          <a:xfrm>
            <a:off x="-1057" y="777650"/>
            <a:ext cx="12192000" cy="830997"/>
          </a:xfrm>
          <a:prstGeom prst="rect">
            <a:avLst/>
          </a:prstGeom>
          <a:noFill/>
        </p:spPr>
        <p:txBody>
          <a:bodyPr wrap="square" rtlCol="0">
            <a:spAutoFit/>
          </a:bodyPr>
          <a:lstStyle/>
          <a:p>
            <a:pPr algn="ctr"/>
            <a:r>
              <a:rPr lang="fr-FR" sz="4800" dirty="0" smtClean="0"/>
              <a:t>Sources</a:t>
            </a:r>
            <a:endParaRPr lang="fr-FR" sz="4800" dirty="0"/>
          </a:p>
        </p:txBody>
      </p:sp>
      <p:sp>
        <p:nvSpPr>
          <p:cNvPr id="10" name="Espace réservé du contenu 2"/>
          <p:cNvSpPr txBox="1">
            <a:spLocks/>
          </p:cNvSpPr>
          <p:nvPr/>
        </p:nvSpPr>
        <p:spPr>
          <a:xfrm>
            <a:off x="637953" y="1988639"/>
            <a:ext cx="11166120" cy="376503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buFont typeface="Courier New" panose="02070309020205020404" pitchFamily="49" charset="0"/>
              <a:buChar char="o"/>
            </a:pPr>
            <a:r>
              <a:rPr lang="fr-FR" dirty="0" smtClean="0">
                <a:hlinkClick r:id="rId4"/>
              </a:rPr>
              <a:t>http://www.biophyresearch.com/technique-analyse/la-spectroscopie-delectrons-auger/</a:t>
            </a:r>
            <a:endParaRPr lang="fr-FR" dirty="0" smtClean="0"/>
          </a:p>
          <a:p>
            <a:endParaRPr lang="fr-FR" dirty="0" smtClean="0"/>
          </a:p>
          <a:p>
            <a:pPr marL="342900" indent="-342900" algn="l">
              <a:buFont typeface="Courier New" panose="02070309020205020404" pitchFamily="49" charset="0"/>
              <a:buChar char="o"/>
            </a:pPr>
            <a:r>
              <a:rPr lang="fr-FR" dirty="0" smtClean="0"/>
              <a:t>Exposé </a:t>
            </a:r>
            <a:r>
              <a:rPr lang="fr-FR" dirty="0" err="1" smtClean="0"/>
              <a:t>Lic</a:t>
            </a:r>
            <a:r>
              <a:rPr lang="fr-FR" dirty="0" smtClean="0"/>
              <a:t>. Pro. IUT Chambéry 2013-2014 – Maxime DUMAS, Alice LIGUORO &amp; Gabriel GONZALEZ</a:t>
            </a:r>
          </a:p>
          <a:p>
            <a:endParaRPr lang="fr-FR" dirty="0"/>
          </a:p>
        </p:txBody>
      </p:sp>
    </p:spTree>
    <p:extLst>
      <p:ext uri="{BB962C8B-B14F-4D97-AF65-F5344CB8AC3E}">
        <p14:creationId xmlns:p14="http://schemas.microsoft.com/office/powerpoint/2010/main" val="22554017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p:cNvPicPr>
            <a:picLocks noChangeAspect="1"/>
          </p:cNvPicPr>
          <p:nvPr/>
        </p:nvPicPr>
        <p:blipFill>
          <a:blip r:embed="rId3" cstate="print"/>
          <a:stretch>
            <a:fillRect/>
          </a:stretch>
        </p:blipFill>
        <p:spPr>
          <a:xfrm>
            <a:off x="0" y="5502"/>
            <a:ext cx="12193057" cy="6852498"/>
          </a:xfrm>
          <a:prstGeom prst="rect">
            <a:avLst/>
          </a:prstGeom>
        </p:spPr>
      </p:pic>
      <p:sp>
        <p:nvSpPr>
          <p:cNvPr id="8" name="Espace réservé du numéro de diapositive 7"/>
          <p:cNvSpPr>
            <a:spLocks noGrp="1"/>
          </p:cNvSpPr>
          <p:nvPr>
            <p:ph type="sldNum" sz="quarter" idx="12"/>
          </p:nvPr>
        </p:nvSpPr>
        <p:spPr>
          <a:xfrm>
            <a:off x="9448800" y="6487373"/>
            <a:ext cx="2743200" cy="365125"/>
          </a:xfrm>
        </p:spPr>
        <p:txBody>
          <a:bodyPr/>
          <a:lstStyle/>
          <a:p>
            <a:fld id="{19164C0E-5842-43BF-BCC1-810351AC69BF}" type="slidenum">
              <a:rPr lang="fr-FR" sz="2000" smtClean="0">
                <a:solidFill>
                  <a:schemeClr val="tx1"/>
                </a:solidFill>
              </a:rPr>
              <a:pPr/>
              <a:t>2</a:t>
            </a:fld>
            <a:endParaRPr lang="fr-FR" sz="2000" dirty="0">
              <a:solidFill>
                <a:schemeClr val="tx1"/>
              </a:solidFill>
            </a:endParaRPr>
          </a:p>
        </p:txBody>
      </p:sp>
      <p:sp>
        <p:nvSpPr>
          <p:cNvPr id="9" name="ZoneTexte 8"/>
          <p:cNvSpPr txBox="1"/>
          <p:nvPr/>
        </p:nvSpPr>
        <p:spPr>
          <a:xfrm>
            <a:off x="-1057" y="777650"/>
            <a:ext cx="12192000" cy="830997"/>
          </a:xfrm>
          <a:prstGeom prst="rect">
            <a:avLst/>
          </a:prstGeom>
          <a:noFill/>
        </p:spPr>
        <p:txBody>
          <a:bodyPr wrap="square" rtlCol="0">
            <a:spAutoFit/>
          </a:bodyPr>
          <a:lstStyle/>
          <a:p>
            <a:r>
              <a:rPr lang="fr-FR" sz="4800" dirty="0" smtClean="0"/>
              <a:t>			Mise en garde</a:t>
            </a:r>
            <a:endParaRPr lang="fr-FR" sz="4800" dirty="0"/>
          </a:p>
        </p:txBody>
      </p:sp>
      <p:sp>
        <p:nvSpPr>
          <p:cNvPr id="10" name="Rectangle 3"/>
          <p:cNvSpPr txBox="1">
            <a:spLocks noChangeArrowheads="1"/>
          </p:cNvSpPr>
          <p:nvPr/>
        </p:nvSpPr>
        <p:spPr>
          <a:xfrm>
            <a:off x="5965598" y="1729269"/>
            <a:ext cx="4644344" cy="506128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fr-FR" altLang="fr-FR" sz="1600" dirty="0" smtClean="0"/>
              <a:t>Cette présentation à été réalisée dans le cadre de notre formation en licence professionnelle plasturgie ; elle résulte de la synthèse des sources (Cf. fin de présentation) que nous avons pu trouver, et nous ne pouvons en aucun cas être tenu responsable des éventuelles erreurs techniques.</a:t>
            </a:r>
          </a:p>
          <a:p>
            <a:pPr algn="just"/>
            <a:r>
              <a:rPr lang="fr-FR" altLang="fr-FR" sz="1600" dirty="0" smtClean="0"/>
              <a:t>Vous devrez être critique quand à l’utilisation de ce support, et nous vous invitons à vous référer directement aux sources citées.	</a:t>
            </a:r>
          </a:p>
          <a:p>
            <a:r>
              <a:rPr lang="fr-FR" altLang="fr-FR" sz="1600" dirty="0" smtClean="0"/>
              <a:t>Si ... </a:t>
            </a:r>
            <a:br>
              <a:rPr lang="fr-FR" altLang="fr-FR" sz="1600" dirty="0" smtClean="0"/>
            </a:br>
            <a:r>
              <a:rPr lang="fr-FR" altLang="fr-FR" sz="1600" dirty="0" smtClean="0"/>
              <a:t> </a:t>
            </a:r>
            <a:r>
              <a:rPr lang="fr-FR" altLang="fr-FR" sz="1600" b="1" dirty="0" smtClean="0">
                <a:solidFill>
                  <a:srgbClr val="CC6600"/>
                </a:solidFill>
              </a:rPr>
              <a:t>- vous rencontrez un problème de navigation (type </a:t>
            </a:r>
            <a:r>
              <a:rPr lang="fr-FR" altLang="fr-FR" sz="1600" b="1" dirty="0" err="1" smtClean="0">
                <a:solidFill>
                  <a:srgbClr val="CC6600"/>
                </a:solidFill>
              </a:rPr>
              <a:t>error</a:t>
            </a:r>
            <a:r>
              <a:rPr lang="fr-FR" altLang="fr-FR" sz="1600" b="1" dirty="0" smtClean="0">
                <a:solidFill>
                  <a:srgbClr val="CC6600"/>
                </a:solidFill>
              </a:rPr>
              <a:t> 404),</a:t>
            </a:r>
            <a:br>
              <a:rPr lang="fr-FR" altLang="fr-FR" sz="1600" b="1" dirty="0" smtClean="0">
                <a:solidFill>
                  <a:srgbClr val="CC6600"/>
                </a:solidFill>
              </a:rPr>
            </a:br>
            <a:r>
              <a:rPr lang="fr-FR" altLang="fr-FR" sz="1600" b="1" dirty="0" smtClean="0">
                <a:solidFill>
                  <a:srgbClr val="CC6600"/>
                </a:solidFill>
              </a:rPr>
              <a:t> - vous tombez sur une faute ... de frappe,</a:t>
            </a:r>
            <a:br>
              <a:rPr lang="fr-FR" altLang="fr-FR" sz="1600" b="1" dirty="0" smtClean="0">
                <a:solidFill>
                  <a:srgbClr val="CC6600"/>
                </a:solidFill>
              </a:rPr>
            </a:br>
            <a:r>
              <a:rPr lang="fr-FR" altLang="fr-FR" sz="1600" b="1" dirty="0" smtClean="0">
                <a:solidFill>
                  <a:srgbClr val="CC6600"/>
                </a:solidFill>
              </a:rPr>
              <a:t>  - vous pensez que des choses manques ou sont en trop,</a:t>
            </a:r>
            <a:br>
              <a:rPr lang="fr-FR" altLang="fr-FR" sz="1600" b="1" dirty="0" smtClean="0">
                <a:solidFill>
                  <a:srgbClr val="CC6600"/>
                </a:solidFill>
              </a:rPr>
            </a:br>
            <a:r>
              <a:rPr lang="fr-FR" altLang="fr-FR" sz="1600" b="1" dirty="0" smtClean="0">
                <a:solidFill>
                  <a:srgbClr val="CC6600"/>
                </a:solidFill>
              </a:rPr>
              <a:t>  - vous pensez que nous ne respectons pas vos droits d'auteur,</a:t>
            </a:r>
            <a:br>
              <a:rPr lang="fr-FR" altLang="fr-FR" sz="1600" b="1" dirty="0" smtClean="0">
                <a:solidFill>
                  <a:srgbClr val="CC6600"/>
                </a:solidFill>
              </a:rPr>
            </a:br>
            <a:r>
              <a:rPr lang="fr-FR" altLang="fr-FR" sz="1600" dirty="0" smtClean="0"/>
              <a:t/>
            </a:r>
            <a:br>
              <a:rPr lang="fr-FR" altLang="fr-FR" sz="1600" dirty="0" smtClean="0"/>
            </a:br>
            <a:r>
              <a:rPr lang="fr-FR" altLang="fr-FR" sz="1600" dirty="0" smtClean="0"/>
              <a:t>en d'autres termes si vous pensez que ce site doit être modifié.</a:t>
            </a:r>
            <a:br>
              <a:rPr lang="fr-FR" altLang="fr-FR" sz="1600" dirty="0" smtClean="0"/>
            </a:br>
            <a:r>
              <a:rPr lang="fr-FR" altLang="fr-FR" sz="1600" dirty="0" smtClean="0"/>
              <a:t/>
            </a:r>
            <a:br>
              <a:rPr lang="fr-FR" altLang="fr-FR" sz="1600" dirty="0" smtClean="0"/>
            </a:br>
            <a:r>
              <a:rPr lang="fr-FR" altLang="fr-FR" sz="1600" dirty="0" smtClean="0"/>
              <a:t>Merci de </a:t>
            </a:r>
            <a:r>
              <a:rPr lang="fr-FR" altLang="fr-FR" sz="1600" dirty="0" smtClean="0">
                <a:hlinkClick r:id="rId4"/>
              </a:rPr>
              <a:t>nous contacter </a:t>
            </a:r>
            <a:r>
              <a:rPr lang="fr-FR" altLang="fr-FR" sz="1600" dirty="0" smtClean="0"/>
              <a:t>pour nous suggérer vos modifications, nous corrigerons ...</a:t>
            </a:r>
          </a:p>
          <a:p>
            <a:pPr algn="just"/>
            <a:endParaRPr lang="fr-FR" altLang="fr-FR" sz="1400" dirty="0"/>
          </a:p>
        </p:txBody>
      </p:sp>
      <p:pic>
        <p:nvPicPr>
          <p:cNvPr id="11" name="Picture 4" descr="attention2"/>
          <p:cNvPicPr>
            <a:picLocks noChangeAspect="1" noChangeArrowheads="1"/>
          </p:cNvPicPr>
          <p:nvPr/>
        </p:nvPicPr>
        <p:blipFill>
          <a:blip r:embed="rId5" cstate="print">
            <a:lum contrast="18000"/>
          </a:blip>
          <a:srcRect/>
          <a:stretch>
            <a:fillRect/>
          </a:stretch>
        </p:blipFill>
        <p:spPr>
          <a:xfrm>
            <a:off x="2070596" y="1819052"/>
            <a:ext cx="3198736" cy="4392588"/>
          </a:xfrm>
          <a:prstGeom prst="rect">
            <a:avLst/>
          </a:prstGeom>
          <a:noFill/>
        </p:spPr>
      </p:pic>
      <p:sp>
        <p:nvSpPr>
          <p:cNvPr id="2" name="ZoneTexte 1"/>
          <p:cNvSpPr txBox="1"/>
          <p:nvPr/>
        </p:nvSpPr>
        <p:spPr>
          <a:xfrm>
            <a:off x="98498" y="2141521"/>
            <a:ext cx="849086" cy="4070119"/>
          </a:xfrm>
          <a:prstGeom prst="rect">
            <a:avLst/>
          </a:prstGeom>
          <a:solidFill>
            <a:schemeClr val="bg1"/>
          </a:solidFill>
        </p:spPr>
        <p:txBody>
          <a:bodyPr wrap="square" rtlCol="0">
            <a:spAutoFit/>
          </a:bodyPr>
          <a:lstStyle/>
          <a:p>
            <a:endParaRPr lang="fr-FR" dirty="0"/>
          </a:p>
        </p:txBody>
      </p:sp>
      <p:sp>
        <p:nvSpPr>
          <p:cNvPr id="13" name="Sous-titre 2"/>
          <p:cNvSpPr txBox="1">
            <a:spLocks/>
          </p:cNvSpPr>
          <p:nvPr/>
        </p:nvSpPr>
        <p:spPr>
          <a:xfrm rot="16200000">
            <a:off x="-1435292" y="4044324"/>
            <a:ext cx="4766809"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3200" b="1" dirty="0" smtClean="0">
                <a:solidFill>
                  <a:schemeClr val="bg1">
                    <a:lumMod val="65000"/>
                  </a:schemeClr>
                </a:solidFill>
              </a:rPr>
              <a:t>			A E S</a:t>
            </a:r>
            <a:endParaRPr lang="fr-FR" sz="3200" b="1" dirty="0">
              <a:solidFill>
                <a:schemeClr val="bg1">
                  <a:lumMod val="65000"/>
                </a:schemeClr>
              </a:solidFill>
            </a:endParaRPr>
          </a:p>
        </p:txBody>
      </p:sp>
    </p:spTree>
    <p:extLst>
      <p:ext uri="{BB962C8B-B14F-4D97-AF65-F5344CB8AC3E}">
        <p14:creationId xmlns:p14="http://schemas.microsoft.com/office/powerpoint/2010/main" val="33278508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377371"/>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Sous-titre 2"/>
          <p:cNvSpPr>
            <a:spLocks noGrp="1"/>
          </p:cNvSpPr>
          <p:nvPr>
            <p:ph type="subTitle" idx="1"/>
          </p:nvPr>
        </p:nvSpPr>
        <p:spPr>
          <a:xfrm rot="16200000">
            <a:off x="-1909309" y="3162302"/>
            <a:ext cx="5735639" cy="1655762"/>
          </a:xfrm>
        </p:spPr>
        <p:txBody>
          <a:bodyPr>
            <a:normAutofit/>
          </a:bodyPr>
          <a:lstStyle/>
          <a:p>
            <a:r>
              <a:rPr lang="fr-FR" sz="3200" b="1" dirty="0" smtClean="0">
                <a:solidFill>
                  <a:schemeClr val="bg1">
                    <a:lumMod val="65000"/>
                  </a:schemeClr>
                </a:solidFill>
              </a:rPr>
              <a:t>A E S</a:t>
            </a:r>
            <a:endParaRPr lang="fr-FR" sz="3200" b="1" dirty="0">
              <a:solidFill>
                <a:schemeClr val="bg1">
                  <a:lumMod val="65000"/>
                </a:schemeClr>
              </a:solidFill>
            </a:endParaRPr>
          </a:p>
        </p:txBody>
      </p:sp>
      <p:pic>
        <p:nvPicPr>
          <p:cNvPr id="4" name="Imag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10750" y="8227"/>
            <a:ext cx="2381250" cy="1238250"/>
          </a:xfrm>
          <a:prstGeom prst="rect">
            <a:avLst/>
          </a:prstGeom>
        </p:spPr>
      </p:pic>
      <p:sp>
        <p:nvSpPr>
          <p:cNvPr id="9" name="ZoneTexte 8"/>
          <p:cNvSpPr txBox="1"/>
          <p:nvPr/>
        </p:nvSpPr>
        <p:spPr>
          <a:xfrm>
            <a:off x="7398331" y="6277781"/>
            <a:ext cx="4405742" cy="400110"/>
          </a:xfrm>
          <a:prstGeom prst="rect">
            <a:avLst/>
          </a:prstGeom>
          <a:noFill/>
          <a:ln w="12700">
            <a:noFill/>
          </a:ln>
        </p:spPr>
        <p:txBody>
          <a:bodyPr wrap="square" rtlCol="0">
            <a:spAutoFit/>
          </a:bodyPr>
          <a:lstStyle/>
          <a:p>
            <a:pPr algn="ctr"/>
            <a:r>
              <a:rPr lang="fr-FR" sz="2000" b="1" dirty="0" smtClean="0">
                <a:solidFill>
                  <a:srgbClr val="10069F"/>
                </a:solidFill>
              </a:rPr>
              <a:t>Maria </a:t>
            </a:r>
            <a:r>
              <a:rPr lang="fr-FR" sz="2000" b="1" dirty="0" err="1" smtClean="0">
                <a:solidFill>
                  <a:srgbClr val="10069F"/>
                </a:solidFill>
              </a:rPr>
              <a:t>Aguila</a:t>
            </a:r>
            <a:r>
              <a:rPr lang="fr-FR" sz="2000" b="1" dirty="0" smtClean="0">
                <a:solidFill>
                  <a:srgbClr val="10069F"/>
                </a:solidFill>
              </a:rPr>
              <a:t> – Anaïs </a:t>
            </a:r>
            <a:r>
              <a:rPr lang="fr-FR" sz="2000" b="1" dirty="0" err="1" smtClean="0">
                <a:solidFill>
                  <a:srgbClr val="10069F"/>
                </a:solidFill>
              </a:rPr>
              <a:t>Aymont</a:t>
            </a:r>
            <a:r>
              <a:rPr lang="fr-FR" sz="2000" b="1" dirty="0" smtClean="0">
                <a:solidFill>
                  <a:srgbClr val="10069F"/>
                </a:solidFill>
              </a:rPr>
              <a:t> </a:t>
            </a:r>
            <a:endParaRPr lang="fr-FR" sz="600" b="1" dirty="0" smtClean="0">
              <a:solidFill>
                <a:srgbClr val="10069F"/>
              </a:solidFill>
            </a:endParaRPr>
          </a:p>
        </p:txBody>
      </p:sp>
      <p:sp>
        <p:nvSpPr>
          <p:cNvPr id="10" name="ZoneTexte 9"/>
          <p:cNvSpPr txBox="1"/>
          <p:nvPr/>
        </p:nvSpPr>
        <p:spPr>
          <a:xfrm>
            <a:off x="-1057" y="777650"/>
            <a:ext cx="12192000" cy="830997"/>
          </a:xfrm>
          <a:prstGeom prst="rect">
            <a:avLst/>
          </a:prstGeom>
          <a:noFill/>
        </p:spPr>
        <p:txBody>
          <a:bodyPr wrap="square" rtlCol="0">
            <a:spAutoFit/>
          </a:bodyPr>
          <a:lstStyle/>
          <a:p>
            <a:pPr algn="ctr"/>
            <a:r>
              <a:rPr lang="fr-FR" sz="4800" dirty="0" smtClean="0"/>
              <a:t>Sommaire</a:t>
            </a:r>
            <a:endParaRPr lang="fr-FR" sz="4800" dirty="0"/>
          </a:p>
        </p:txBody>
      </p:sp>
      <p:sp>
        <p:nvSpPr>
          <p:cNvPr id="11" name="Rectangle 3"/>
          <p:cNvSpPr txBox="1">
            <a:spLocks noChangeArrowheads="1"/>
          </p:cNvSpPr>
          <p:nvPr/>
        </p:nvSpPr>
        <p:spPr>
          <a:xfrm>
            <a:off x="1319644" y="2005445"/>
            <a:ext cx="10525991" cy="484705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altLang="fr-FR" dirty="0" smtClean="0"/>
              <a:t>Principe</a:t>
            </a:r>
          </a:p>
          <a:p>
            <a:pPr marL="0" indent="0">
              <a:buNone/>
            </a:pPr>
            <a:r>
              <a:rPr lang="fr-FR" altLang="fr-FR" dirty="0" smtClean="0"/>
              <a:t>Appareil</a:t>
            </a:r>
          </a:p>
          <a:p>
            <a:pPr marL="0" indent="0">
              <a:buNone/>
            </a:pPr>
            <a:r>
              <a:rPr lang="fr-FR" altLang="fr-FR" dirty="0" smtClean="0"/>
              <a:t>Echantillon</a:t>
            </a:r>
          </a:p>
          <a:p>
            <a:pPr marL="0" indent="0">
              <a:buNone/>
            </a:pPr>
            <a:r>
              <a:rPr lang="fr-FR" altLang="fr-FR" dirty="0" smtClean="0"/>
              <a:t>Données extraites</a:t>
            </a:r>
            <a:endParaRPr lang="fr-FR" altLang="fr-FR" dirty="0"/>
          </a:p>
          <a:p>
            <a:pPr marL="0" indent="0">
              <a:buNone/>
            </a:pPr>
            <a:r>
              <a:rPr lang="fr-FR" altLang="fr-FR" dirty="0" smtClean="0"/>
              <a:t>Analyse</a:t>
            </a:r>
          </a:p>
          <a:p>
            <a:pPr marL="0" indent="0">
              <a:buNone/>
            </a:pPr>
            <a:r>
              <a:rPr lang="fr-FR" altLang="fr-FR" dirty="0" smtClean="0"/>
              <a:t>Interrelation</a:t>
            </a:r>
            <a:endParaRPr lang="fr-FR" altLang="fr-FR" dirty="0"/>
          </a:p>
          <a:p>
            <a:pPr marL="0" indent="0">
              <a:buNone/>
            </a:pPr>
            <a:r>
              <a:rPr lang="fr-FR" altLang="fr-FR" dirty="0" smtClean="0"/>
              <a:t>Lexique</a:t>
            </a:r>
            <a:endParaRPr lang="fr-FR" altLang="fr-FR" dirty="0"/>
          </a:p>
          <a:p>
            <a:pPr marL="0" indent="0">
              <a:buNone/>
            </a:pPr>
            <a:r>
              <a:rPr lang="fr-FR" altLang="fr-FR" dirty="0" smtClean="0"/>
              <a:t>Sources </a:t>
            </a:r>
            <a:endParaRPr lang="fr-FR" altLang="fr-FR" dirty="0"/>
          </a:p>
          <a:p>
            <a:pPr marL="0" indent="0" algn="just">
              <a:buNone/>
            </a:pPr>
            <a:endParaRPr lang="fr-FR" altLang="fr-FR" sz="1400" dirty="0"/>
          </a:p>
        </p:txBody>
      </p:sp>
      <p:sp>
        <p:nvSpPr>
          <p:cNvPr id="12" name="Espace réservé du numéro de diapositive 7"/>
          <p:cNvSpPr>
            <a:spLocks noGrp="1"/>
          </p:cNvSpPr>
          <p:nvPr>
            <p:ph type="sldNum" sz="quarter" idx="12"/>
          </p:nvPr>
        </p:nvSpPr>
        <p:spPr>
          <a:xfrm>
            <a:off x="9448800" y="6487373"/>
            <a:ext cx="2743200" cy="365125"/>
          </a:xfrm>
        </p:spPr>
        <p:txBody>
          <a:bodyPr/>
          <a:lstStyle/>
          <a:p>
            <a:fld id="{19164C0E-5842-43BF-BCC1-810351AC69BF}" type="slidenum">
              <a:rPr lang="fr-FR" sz="2000" smtClean="0">
                <a:solidFill>
                  <a:schemeClr val="tx1"/>
                </a:solidFill>
              </a:rPr>
              <a:pPr/>
              <a:t>3</a:t>
            </a:fld>
            <a:endParaRPr lang="fr-FR" sz="2000" dirty="0">
              <a:solidFill>
                <a:schemeClr val="tx1"/>
              </a:solidFill>
            </a:endParaRPr>
          </a:p>
        </p:txBody>
      </p:sp>
    </p:spTree>
    <p:extLst>
      <p:ext uri="{BB962C8B-B14F-4D97-AF65-F5344CB8AC3E}">
        <p14:creationId xmlns:p14="http://schemas.microsoft.com/office/powerpoint/2010/main" val="13356507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377371"/>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Sous-titre 2"/>
          <p:cNvSpPr>
            <a:spLocks noGrp="1"/>
          </p:cNvSpPr>
          <p:nvPr>
            <p:ph type="subTitle" idx="1"/>
          </p:nvPr>
        </p:nvSpPr>
        <p:spPr>
          <a:xfrm rot="16200000">
            <a:off x="-1909309" y="3162302"/>
            <a:ext cx="5735639" cy="1655762"/>
          </a:xfrm>
        </p:spPr>
        <p:txBody>
          <a:bodyPr>
            <a:normAutofit/>
          </a:bodyPr>
          <a:lstStyle/>
          <a:p>
            <a:r>
              <a:rPr lang="fr-FR" sz="3200" b="1" dirty="0" smtClean="0">
                <a:solidFill>
                  <a:schemeClr val="bg1">
                    <a:lumMod val="65000"/>
                  </a:schemeClr>
                </a:solidFill>
              </a:rPr>
              <a:t>A E S</a:t>
            </a:r>
            <a:endParaRPr lang="fr-FR" sz="3200" b="1" dirty="0">
              <a:solidFill>
                <a:schemeClr val="bg1">
                  <a:lumMod val="65000"/>
                </a:schemeClr>
              </a:solidFill>
            </a:endParaRPr>
          </a:p>
        </p:txBody>
      </p:sp>
      <p:pic>
        <p:nvPicPr>
          <p:cNvPr id="4" name="Imag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10750" y="8227"/>
            <a:ext cx="2381250" cy="1238250"/>
          </a:xfrm>
          <a:prstGeom prst="rect">
            <a:avLst/>
          </a:prstGeom>
        </p:spPr>
      </p:pic>
      <p:sp>
        <p:nvSpPr>
          <p:cNvPr id="9" name="ZoneTexte 8"/>
          <p:cNvSpPr txBox="1"/>
          <p:nvPr/>
        </p:nvSpPr>
        <p:spPr>
          <a:xfrm>
            <a:off x="7398331" y="6277781"/>
            <a:ext cx="4405742" cy="400110"/>
          </a:xfrm>
          <a:prstGeom prst="rect">
            <a:avLst/>
          </a:prstGeom>
          <a:noFill/>
          <a:ln w="12700">
            <a:noFill/>
          </a:ln>
        </p:spPr>
        <p:txBody>
          <a:bodyPr wrap="square" rtlCol="0">
            <a:spAutoFit/>
          </a:bodyPr>
          <a:lstStyle/>
          <a:p>
            <a:pPr algn="ctr"/>
            <a:r>
              <a:rPr lang="fr-FR" sz="2000" b="1" dirty="0" smtClean="0">
                <a:solidFill>
                  <a:srgbClr val="10069F"/>
                </a:solidFill>
              </a:rPr>
              <a:t>Maria </a:t>
            </a:r>
            <a:r>
              <a:rPr lang="fr-FR" sz="2000" b="1" dirty="0" err="1" smtClean="0">
                <a:solidFill>
                  <a:srgbClr val="10069F"/>
                </a:solidFill>
              </a:rPr>
              <a:t>Aguila</a:t>
            </a:r>
            <a:r>
              <a:rPr lang="fr-FR" sz="2000" b="1" dirty="0" smtClean="0">
                <a:solidFill>
                  <a:srgbClr val="10069F"/>
                </a:solidFill>
              </a:rPr>
              <a:t> – Anaïs </a:t>
            </a:r>
            <a:r>
              <a:rPr lang="fr-FR" sz="2000" b="1" dirty="0" err="1" smtClean="0">
                <a:solidFill>
                  <a:srgbClr val="10069F"/>
                </a:solidFill>
              </a:rPr>
              <a:t>Aymont</a:t>
            </a:r>
            <a:r>
              <a:rPr lang="fr-FR" sz="2000" b="1" dirty="0" smtClean="0">
                <a:solidFill>
                  <a:srgbClr val="10069F"/>
                </a:solidFill>
              </a:rPr>
              <a:t> </a:t>
            </a:r>
            <a:endParaRPr lang="fr-FR" sz="600" b="1" dirty="0" smtClean="0">
              <a:solidFill>
                <a:srgbClr val="10069F"/>
              </a:solidFill>
            </a:endParaRPr>
          </a:p>
        </p:txBody>
      </p:sp>
      <p:sp>
        <p:nvSpPr>
          <p:cNvPr id="6" name="ZoneTexte 5"/>
          <p:cNvSpPr txBox="1"/>
          <p:nvPr/>
        </p:nvSpPr>
        <p:spPr>
          <a:xfrm>
            <a:off x="-1057" y="777650"/>
            <a:ext cx="12192000" cy="830997"/>
          </a:xfrm>
          <a:prstGeom prst="rect">
            <a:avLst/>
          </a:prstGeom>
          <a:noFill/>
        </p:spPr>
        <p:txBody>
          <a:bodyPr wrap="square" rtlCol="0">
            <a:spAutoFit/>
          </a:bodyPr>
          <a:lstStyle/>
          <a:p>
            <a:pPr algn="ctr"/>
            <a:r>
              <a:rPr lang="fr-FR" sz="4800" dirty="0" smtClean="0"/>
              <a:t>Principe</a:t>
            </a:r>
            <a:endParaRPr lang="fr-FR" sz="4800" dirty="0"/>
          </a:p>
        </p:txBody>
      </p:sp>
      <p:sp>
        <p:nvSpPr>
          <p:cNvPr id="14" name="Espace réservé du numéro de diapositive 7"/>
          <p:cNvSpPr>
            <a:spLocks noGrp="1"/>
          </p:cNvSpPr>
          <p:nvPr>
            <p:ph type="sldNum" sz="quarter" idx="12"/>
          </p:nvPr>
        </p:nvSpPr>
        <p:spPr>
          <a:xfrm>
            <a:off x="9448800" y="6487373"/>
            <a:ext cx="2743200" cy="365125"/>
          </a:xfrm>
        </p:spPr>
        <p:txBody>
          <a:bodyPr/>
          <a:lstStyle/>
          <a:p>
            <a:fld id="{19164C0E-5842-43BF-BCC1-810351AC69BF}" type="slidenum">
              <a:rPr lang="fr-FR" sz="2000" smtClean="0">
                <a:solidFill>
                  <a:schemeClr val="tx1"/>
                </a:solidFill>
              </a:rPr>
              <a:pPr/>
              <a:t>4</a:t>
            </a:fld>
            <a:endParaRPr lang="fr-FR" sz="2000" dirty="0">
              <a:solidFill>
                <a:schemeClr val="tx1"/>
              </a:solidFill>
            </a:endParaRPr>
          </a:p>
        </p:txBody>
      </p:sp>
      <p:sp>
        <p:nvSpPr>
          <p:cNvPr id="15" name="Espace réservé du contenu 2"/>
          <p:cNvSpPr txBox="1">
            <a:spLocks/>
          </p:cNvSpPr>
          <p:nvPr/>
        </p:nvSpPr>
        <p:spPr>
          <a:xfrm>
            <a:off x="797442" y="4422287"/>
            <a:ext cx="11006631" cy="185549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buFont typeface="Courier New" panose="02070309020205020404" pitchFamily="49" charset="0"/>
              <a:buChar char="o"/>
            </a:pPr>
            <a:r>
              <a:rPr lang="fr-FR" sz="1800" dirty="0" smtClean="0"/>
              <a:t>Technique non destructive d’un échantillon (profondeur max. ~ 3 nm) qui mesure l’énergie cinétique des électrons Auger</a:t>
            </a:r>
          </a:p>
          <a:p>
            <a:pPr algn="l"/>
            <a:endParaRPr lang="fr-FR" sz="1800" dirty="0" smtClean="0"/>
          </a:p>
          <a:p>
            <a:pPr marL="342900" indent="-342900" algn="l">
              <a:buFont typeface="Courier New" panose="02070309020205020404" pitchFamily="49" charset="0"/>
              <a:buChar char="o"/>
            </a:pPr>
            <a:r>
              <a:rPr lang="fr-FR" sz="1800" u="sng" dirty="0" smtClean="0"/>
              <a:t>But</a:t>
            </a:r>
            <a:r>
              <a:rPr lang="fr-FR" sz="1800" dirty="0" smtClean="0"/>
              <a:t> :</a:t>
            </a:r>
          </a:p>
          <a:p>
            <a:pPr marL="800100" lvl="1" indent="-342900" algn="l">
              <a:buFont typeface="Courier New" panose="02070309020205020404" pitchFamily="49" charset="0"/>
              <a:buChar char="o"/>
            </a:pPr>
            <a:r>
              <a:rPr lang="fr-FR" sz="1600" dirty="0" smtClean="0"/>
              <a:t>Identification des éléments présents en surface</a:t>
            </a:r>
          </a:p>
          <a:p>
            <a:pPr marL="800100" lvl="1" indent="-342900" algn="l">
              <a:buFont typeface="Courier New" panose="02070309020205020404" pitchFamily="49" charset="0"/>
              <a:buChar char="o"/>
            </a:pPr>
            <a:r>
              <a:rPr lang="fr-FR" sz="1600" dirty="0" smtClean="0"/>
              <a:t>Information partielle sur les liaisons chimiques. </a:t>
            </a:r>
            <a:endParaRPr lang="fr-FR" sz="1600" dirty="0"/>
          </a:p>
        </p:txBody>
      </p:sp>
      <p:pic>
        <p:nvPicPr>
          <p:cNvPr id="16" name="Picture 2"/>
          <p:cNvPicPr>
            <a:picLocks noChangeAspect="1" noChangeArrowheads="1"/>
          </p:cNvPicPr>
          <p:nvPr/>
        </p:nvPicPr>
        <p:blipFill>
          <a:blip r:embed="rId4" cstate="print"/>
          <a:srcRect/>
          <a:stretch>
            <a:fillRect/>
          </a:stretch>
        </p:blipFill>
        <p:spPr bwMode="auto">
          <a:xfrm>
            <a:off x="1786392" y="1792967"/>
            <a:ext cx="3670831" cy="2089187"/>
          </a:xfrm>
          <a:prstGeom prst="rect">
            <a:avLst/>
          </a:prstGeom>
          <a:noFill/>
        </p:spPr>
      </p:pic>
    </p:spTree>
    <p:extLst>
      <p:ext uri="{BB962C8B-B14F-4D97-AF65-F5344CB8AC3E}">
        <p14:creationId xmlns:p14="http://schemas.microsoft.com/office/powerpoint/2010/main" val="13356507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377371"/>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Sous-titre 2"/>
          <p:cNvSpPr>
            <a:spLocks noGrp="1"/>
          </p:cNvSpPr>
          <p:nvPr>
            <p:ph type="subTitle" idx="1"/>
          </p:nvPr>
        </p:nvSpPr>
        <p:spPr>
          <a:xfrm rot="16200000">
            <a:off x="-1909309" y="3162302"/>
            <a:ext cx="5735639" cy="1655762"/>
          </a:xfrm>
        </p:spPr>
        <p:txBody>
          <a:bodyPr>
            <a:normAutofit/>
          </a:bodyPr>
          <a:lstStyle/>
          <a:p>
            <a:r>
              <a:rPr lang="fr-FR" sz="3200" b="1" dirty="0" smtClean="0">
                <a:solidFill>
                  <a:schemeClr val="bg1">
                    <a:lumMod val="65000"/>
                  </a:schemeClr>
                </a:solidFill>
              </a:rPr>
              <a:t>A E S</a:t>
            </a:r>
            <a:endParaRPr lang="fr-FR" sz="3200" b="1" dirty="0">
              <a:solidFill>
                <a:schemeClr val="bg1">
                  <a:lumMod val="65000"/>
                </a:schemeClr>
              </a:solidFill>
            </a:endParaRPr>
          </a:p>
        </p:txBody>
      </p:sp>
      <p:pic>
        <p:nvPicPr>
          <p:cNvPr id="4" name="Imag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10750" y="8227"/>
            <a:ext cx="2381250" cy="1238250"/>
          </a:xfrm>
          <a:prstGeom prst="rect">
            <a:avLst/>
          </a:prstGeom>
        </p:spPr>
      </p:pic>
      <p:sp>
        <p:nvSpPr>
          <p:cNvPr id="9" name="ZoneTexte 8"/>
          <p:cNvSpPr txBox="1"/>
          <p:nvPr/>
        </p:nvSpPr>
        <p:spPr>
          <a:xfrm>
            <a:off x="7398331" y="6277781"/>
            <a:ext cx="4405742" cy="400110"/>
          </a:xfrm>
          <a:prstGeom prst="rect">
            <a:avLst/>
          </a:prstGeom>
          <a:noFill/>
          <a:ln w="12700">
            <a:noFill/>
          </a:ln>
        </p:spPr>
        <p:txBody>
          <a:bodyPr wrap="square" rtlCol="0">
            <a:spAutoFit/>
          </a:bodyPr>
          <a:lstStyle/>
          <a:p>
            <a:pPr algn="ctr"/>
            <a:r>
              <a:rPr lang="fr-FR" sz="2000" b="1" dirty="0" smtClean="0">
                <a:solidFill>
                  <a:srgbClr val="10069F"/>
                </a:solidFill>
              </a:rPr>
              <a:t>Maria </a:t>
            </a:r>
            <a:r>
              <a:rPr lang="fr-FR" sz="2000" b="1" dirty="0" err="1" smtClean="0">
                <a:solidFill>
                  <a:srgbClr val="10069F"/>
                </a:solidFill>
              </a:rPr>
              <a:t>Aguila</a:t>
            </a:r>
            <a:r>
              <a:rPr lang="fr-FR" sz="2000" b="1" dirty="0" smtClean="0">
                <a:solidFill>
                  <a:srgbClr val="10069F"/>
                </a:solidFill>
              </a:rPr>
              <a:t> – Anaïs </a:t>
            </a:r>
            <a:r>
              <a:rPr lang="fr-FR" sz="2000" b="1" dirty="0" err="1" smtClean="0">
                <a:solidFill>
                  <a:srgbClr val="10069F"/>
                </a:solidFill>
              </a:rPr>
              <a:t>Aymont</a:t>
            </a:r>
            <a:r>
              <a:rPr lang="fr-FR" sz="2000" b="1" dirty="0" smtClean="0">
                <a:solidFill>
                  <a:srgbClr val="10069F"/>
                </a:solidFill>
              </a:rPr>
              <a:t> </a:t>
            </a:r>
            <a:endParaRPr lang="fr-FR" sz="600" b="1" dirty="0" smtClean="0">
              <a:solidFill>
                <a:srgbClr val="10069F"/>
              </a:solidFill>
            </a:endParaRPr>
          </a:p>
        </p:txBody>
      </p:sp>
      <p:sp>
        <p:nvSpPr>
          <p:cNvPr id="6" name="ZoneTexte 5"/>
          <p:cNvSpPr txBox="1"/>
          <p:nvPr/>
        </p:nvSpPr>
        <p:spPr>
          <a:xfrm>
            <a:off x="-1057" y="777650"/>
            <a:ext cx="12192000" cy="830997"/>
          </a:xfrm>
          <a:prstGeom prst="rect">
            <a:avLst/>
          </a:prstGeom>
          <a:noFill/>
        </p:spPr>
        <p:txBody>
          <a:bodyPr wrap="square" rtlCol="0">
            <a:spAutoFit/>
          </a:bodyPr>
          <a:lstStyle/>
          <a:p>
            <a:pPr algn="ctr"/>
            <a:r>
              <a:rPr lang="fr-FR" sz="4800" dirty="0" smtClean="0"/>
              <a:t>Principe</a:t>
            </a:r>
            <a:endParaRPr lang="fr-FR" sz="4800" dirty="0"/>
          </a:p>
        </p:txBody>
      </p:sp>
      <p:sp>
        <p:nvSpPr>
          <p:cNvPr id="33" name="Espace réservé du numéro de diapositive 7"/>
          <p:cNvSpPr>
            <a:spLocks noGrp="1"/>
          </p:cNvSpPr>
          <p:nvPr>
            <p:ph type="sldNum" sz="quarter" idx="12"/>
          </p:nvPr>
        </p:nvSpPr>
        <p:spPr>
          <a:xfrm>
            <a:off x="9448800" y="6487373"/>
            <a:ext cx="2743200" cy="365125"/>
          </a:xfrm>
        </p:spPr>
        <p:txBody>
          <a:bodyPr/>
          <a:lstStyle/>
          <a:p>
            <a:fld id="{19164C0E-5842-43BF-BCC1-810351AC69BF}" type="slidenum">
              <a:rPr lang="fr-FR" sz="2000" smtClean="0">
                <a:solidFill>
                  <a:schemeClr val="tx1"/>
                </a:solidFill>
              </a:rPr>
              <a:pPr/>
              <a:t>5</a:t>
            </a:fld>
            <a:endParaRPr lang="fr-FR" sz="2000" dirty="0">
              <a:solidFill>
                <a:schemeClr val="tx1"/>
              </a:solidFill>
            </a:endParaRPr>
          </a:p>
        </p:txBody>
      </p:sp>
      <p:pic>
        <p:nvPicPr>
          <p:cNvPr id="30" name="Shape 59"/>
          <p:cNvPicPr preferRelativeResize="0">
            <a:picLocks noChangeAspect="1" noChangeArrowheads="1"/>
          </p:cNvPicPr>
          <p:nvPr/>
        </p:nvPicPr>
        <p:blipFill>
          <a:blip r:embed="rId4" cstate="print"/>
          <a:srcRect/>
          <a:stretch>
            <a:fillRect/>
          </a:stretch>
        </p:blipFill>
        <p:spPr bwMode="auto">
          <a:xfrm>
            <a:off x="2285808" y="1792967"/>
            <a:ext cx="3913273" cy="3261990"/>
          </a:xfrm>
          <a:prstGeom prst="rect">
            <a:avLst/>
          </a:prstGeom>
          <a:noFill/>
        </p:spPr>
      </p:pic>
      <p:sp>
        <p:nvSpPr>
          <p:cNvPr id="31" name="ZoneTexte 30"/>
          <p:cNvSpPr txBox="1"/>
          <p:nvPr/>
        </p:nvSpPr>
        <p:spPr>
          <a:xfrm>
            <a:off x="7680176" y="2708922"/>
            <a:ext cx="2987824" cy="646331"/>
          </a:xfrm>
          <a:prstGeom prst="rect">
            <a:avLst/>
          </a:prstGeom>
          <a:noFill/>
        </p:spPr>
        <p:txBody>
          <a:bodyPr wrap="square" rtlCol="0">
            <a:spAutoFit/>
          </a:bodyPr>
          <a:lstStyle/>
          <a:p>
            <a:r>
              <a:rPr lang="fr-FR" b="1" dirty="0"/>
              <a:t>E= E(A) - E(B) - E(C)</a:t>
            </a:r>
          </a:p>
          <a:p>
            <a:endParaRPr lang="fr-FR" dirty="0"/>
          </a:p>
        </p:txBody>
      </p:sp>
      <p:sp>
        <p:nvSpPr>
          <p:cNvPr id="34" name="Espace réservé du contenu 4"/>
          <p:cNvSpPr txBox="1">
            <a:spLocks/>
          </p:cNvSpPr>
          <p:nvPr/>
        </p:nvSpPr>
        <p:spPr>
          <a:xfrm>
            <a:off x="637953" y="5239276"/>
            <a:ext cx="11166120" cy="123467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buFont typeface="Courier New" panose="02070309020205020404" pitchFamily="49" charset="0"/>
              <a:buChar char="o"/>
            </a:pPr>
            <a:r>
              <a:rPr lang="fr-FR" dirty="0" smtClean="0"/>
              <a:t>Bombardement d’électrons primaires de quelques </a:t>
            </a:r>
            <a:r>
              <a:rPr lang="fr-FR" dirty="0" err="1" smtClean="0"/>
              <a:t>keV</a:t>
            </a:r>
            <a:r>
              <a:rPr lang="fr-FR" dirty="0" smtClean="0"/>
              <a:t> d’énergie </a:t>
            </a:r>
          </a:p>
          <a:p>
            <a:pPr marL="342900" indent="-342900" algn="l">
              <a:buFont typeface="Courier New" panose="02070309020205020404" pitchFamily="49" charset="0"/>
              <a:buChar char="o"/>
            </a:pPr>
            <a:r>
              <a:rPr lang="fr-FR" dirty="0" smtClean="0"/>
              <a:t>Interaction des électrons primaires avec la matière qui entraine l’émission d’électrons Auger</a:t>
            </a:r>
            <a:endParaRPr lang="fr-FR" dirty="0"/>
          </a:p>
        </p:txBody>
      </p:sp>
    </p:spTree>
    <p:extLst>
      <p:ext uri="{BB962C8B-B14F-4D97-AF65-F5344CB8AC3E}">
        <p14:creationId xmlns:p14="http://schemas.microsoft.com/office/powerpoint/2010/main" val="13356507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377371"/>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Sous-titre 2"/>
          <p:cNvSpPr>
            <a:spLocks noGrp="1"/>
          </p:cNvSpPr>
          <p:nvPr>
            <p:ph type="subTitle" idx="1"/>
          </p:nvPr>
        </p:nvSpPr>
        <p:spPr>
          <a:xfrm rot="16200000">
            <a:off x="-1909309" y="3162302"/>
            <a:ext cx="5735639" cy="1655762"/>
          </a:xfrm>
        </p:spPr>
        <p:txBody>
          <a:bodyPr>
            <a:normAutofit/>
          </a:bodyPr>
          <a:lstStyle/>
          <a:p>
            <a:r>
              <a:rPr lang="fr-FR" sz="3200" b="1" dirty="0" smtClean="0">
                <a:solidFill>
                  <a:schemeClr val="bg1">
                    <a:lumMod val="65000"/>
                  </a:schemeClr>
                </a:solidFill>
              </a:rPr>
              <a:t>A E S</a:t>
            </a:r>
            <a:endParaRPr lang="fr-FR" sz="3200" b="1" dirty="0">
              <a:solidFill>
                <a:schemeClr val="bg1">
                  <a:lumMod val="65000"/>
                </a:schemeClr>
              </a:solidFill>
            </a:endParaRPr>
          </a:p>
        </p:txBody>
      </p:sp>
      <p:pic>
        <p:nvPicPr>
          <p:cNvPr id="4" name="Imag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10750" y="8227"/>
            <a:ext cx="2381250" cy="1238250"/>
          </a:xfrm>
          <a:prstGeom prst="rect">
            <a:avLst/>
          </a:prstGeom>
        </p:spPr>
      </p:pic>
      <p:sp>
        <p:nvSpPr>
          <p:cNvPr id="9" name="ZoneTexte 8"/>
          <p:cNvSpPr txBox="1"/>
          <p:nvPr/>
        </p:nvSpPr>
        <p:spPr>
          <a:xfrm>
            <a:off x="7398331" y="6277781"/>
            <a:ext cx="4405742" cy="400110"/>
          </a:xfrm>
          <a:prstGeom prst="rect">
            <a:avLst/>
          </a:prstGeom>
          <a:noFill/>
          <a:ln w="12700">
            <a:noFill/>
          </a:ln>
        </p:spPr>
        <p:txBody>
          <a:bodyPr wrap="square" rtlCol="0">
            <a:spAutoFit/>
          </a:bodyPr>
          <a:lstStyle/>
          <a:p>
            <a:pPr algn="ctr"/>
            <a:r>
              <a:rPr lang="fr-FR" sz="2000" b="1" dirty="0" smtClean="0">
                <a:solidFill>
                  <a:srgbClr val="10069F"/>
                </a:solidFill>
              </a:rPr>
              <a:t>Maria </a:t>
            </a:r>
            <a:r>
              <a:rPr lang="fr-FR" sz="2000" b="1" dirty="0" err="1" smtClean="0">
                <a:solidFill>
                  <a:srgbClr val="10069F"/>
                </a:solidFill>
              </a:rPr>
              <a:t>Aguila</a:t>
            </a:r>
            <a:r>
              <a:rPr lang="fr-FR" sz="2000" b="1" dirty="0" smtClean="0">
                <a:solidFill>
                  <a:srgbClr val="10069F"/>
                </a:solidFill>
              </a:rPr>
              <a:t> – Anaïs </a:t>
            </a:r>
            <a:r>
              <a:rPr lang="fr-FR" sz="2000" b="1" dirty="0" err="1" smtClean="0">
                <a:solidFill>
                  <a:srgbClr val="10069F"/>
                </a:solidFill>
              </a:rPr>
              <a:t>Aymont</a:t>
            </a:r>
            <a:r>
              <a:rPr lang="fr-FR" sz="2000" b="1" dirty="0" smtClean="0">
                <a:solidFill>
                  <a:srgbClr val="10069F"/>
                </a:solidFill>
              </a:rPr>
              <a:t> </a:t>
            </a:r>
            <a:endParaRPr lang="fr-FR" sz="600" b="1" dirty="0" smtClean="0">
              <a:solidFill>
                <a:srgbClr val="10069F"/>
              </a:solidFill>
            </a:endParaRPr>
          </a:p>
        </p:txBody>
      </p:sp>
      <p:sp>
        <p:nvSpPr>
          <p:cNvPr id="6" name="ZoneTexte 5"/>
          <p:cNvSpPr txBox="1"/>
          <p:nvPr/>
        </p:nvSpPr>
        <p:spPr>
          <a:xfrm>
            <a:off x="-1057" y="777650"/>
            <a:ext cx="12192000" cy="830997"/>
          </a:xfrm>
          <a:prstGeom prst="rect">
            <a:avLst/>
          </a:prstGeom>
          <a:noFill/>
        </p:spPr>
        <p:txBody>
          <a:bodyPr wrap="square" rtlCol="0">
            <a:spAutoFit/>
          </a:bodyPr>
          <a:lstStyle/>
          <a:p>
            <a:pPr algn="ctr"/>
            <a:r>
              <a:rPr lang="fr-FR" sz="4800" dirty="0" smtClean="0"/>
              <a:t>Appareil</a:t>
            </a:r>
            <a:endParaRPr lang="fr-FR" sz="4800" dirty="0"/>
          </a:p>
        </p:txBody>
      </p:sp>
      <p:sp>
        <p:nvSpPr>
          <p:cNvPr id="10" name="Rectangle 3"/>
          <p:cNvSpPr txBox="1">
            <a:spLocks noChangeArrowheads="1"/>
          </p:cNvSpPr>
          <p:nvPr/>
        </p:nvSpPr>
        <p:spPr>
          <a:xfrm>
            <a:off x="1172585" y="1722286"/>
            <a:ext cx="10670936" cy="45508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FontTx/>
              <a:buNone/>
            </a:pPr>
            <a:endParaRPr lang="fr-FR" altLang="fr-FR" sz="2000" dirty="0"/>
          </a:p>
          <a:p>
            <a:pPr marL="0" indent="0" algn="just">
              <a:spcBef>
                <a:spcPts val="0"/>
              </a:spcBef>
              <a:buNone/>
            </a:pPr>
            <a:endParaRPr lang="fr-FR" sz="1600" b="1" dirty="0" smtClean="0"/>
          </a:p>
        </p:txBody>
      </p:sp>
      <p:sp>
        <p:nvSpPr>
          <p:cNvPr id="14338" name="Rectangle 2"/>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14339" name="Rectangle 3"/>
          <p:cNvSpPr>
            <a:spLocks noChangeArrowheads="1"/>
          </p:cNvSpPr>
          <p:nvPr/>
        </p:nvSpPr>
        <p:spPr bwMode="auto">
          <a:xfrm>
            <a:off x="0" y="828675"/>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pic>
        <p:nvPicPr>
          <p:cNvPr id="13" name="Picture 3" descr="auger"/>
          <p:cNvPicPr>
            <a:picLocks noChangeAspect="1" noChangeArrowheads="1"/>
          </p:cNvPicPr>
          <p:nvPr/>
        </p:nvPicPr>
        <p:blipFill rotWithShape="1">
          <a:blip r:embed="rId4" cstate="print"/>
          <a:srcRect l="8181" t="-5657" r="-8181" b="14225"/>
          <a:stretch/>
        </p:blipFill>
        <p:spPr bwMode="auto">
          <a:xfrm>
            <a:off x="1171528" y="1246477"/>
            <a:ext cx="3501444" cy="4887066"/>
          </a:xfrm>
          <a:prstGeom prst="rect">
            <a:avLst/>
          </a:prstGeom>
          <a:noFill/>
        </p:spPr>
      </p:pic>
    </p:spTree>
    <p:extLst>
      <p:ext uri="{BB962C8B-B14F-4D97-AF65-F5344CB8AC3E}">
        <p14:creationId xmlns:p14="http://schemas.microsoft.com/office/powerpoint/2010/main" val="13356507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377371"/>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Sous-titre 2"/>
          <p:cNvSpPr>
            <a:spLocks noGrp="1"/>
          </p:cNvSpPr>
          <p:nvPr>
            <p:ph type="subTitle" idx="1"/>
          </p:nvPr>
        </p:nvSpPr>
        <p:spPr>
          <a:xfrm rot="16200000">
            <a:off x="-1909309" y="3162302"/>
            <a:ext cx="5735639" cy="1655762"/>
          </a:xfrm>
        </p:spPr>
        <p:txBody>
          <a:bodyPr>
            <a:normAutofit/>
          </a:bodyPr>
          <a:lstStyle/>
          <a:p>
            <a:r>
              <a:rPr lang="fr-FR" sz="3200" b="1" dirty="0" smtClean="0">
                <a:solidFill>
                  <a:schemeClr val="bg1">
                    <a:lumMod val="65000"/>
                  </a:schemeClr>
                </a:solidFill>
              </a:rPr>
              <a:t>A E S</a:t>
            </a:r>
            <a:endParaRPr lang="fr-FR" sz="3200" b="1" dirty="0">
              <a:solidFill>
                <a:schemeClr val="bg1">
                  <a:lumMod val="65000"/>
                </a:schemeClr>
              </a:solidFill>
            </a:endParaRPr>
          </a:p>
        </p:txBody>
      </p:sp>
      <p:pic>
        <p:nvPicPr>
          <p:cNvPr id="4" name="Imag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10750" y="8227"/>
            <a:ext cx="2381250" cy="1238250"/>
          </a:xfrm>
          <a:prstGeom prst="rect">
            <a:avLst/>
          </a:prstGeom>
        </p:spPr>
      </p:pic>
      <p:sp>
        <p:nvSpPr>
          <p:cNvPr id="9" name="ZoneTexte 8"/>
          <p:cNvSpPr txBox="1"/>
          <p:nvPr/>
        </p:nvSpPr>
        <p:spPr>
          <a:xfrm>
            <a:off x="7398331" y="6277781"/>
            <a:ext cx="4405742" cy="400110"/>
          </a:xfrm>
          <a:prstGeom prst="rect">
            <a:avLst/>
          </a:prstGeom>
          <a:noFill/>
          <a:ln w="12700">
            <a:noFill/>
          </a:ln>
        </p:spPr>
        <p:txBody>
          <a:bodyPr wrap="square" rtlCol="0">
            <a:spAutoFit/>
          </a:bodyPr>
          <a:lstStyle/>
          <a:p>
            <a:pPr algn="ctr"/>
            <a:r>
              <a:rPr lang="fr-FR" sz="2000" b="1" dirty="0" smtClean="0">
                <a:solidFill>
                  <a:srgbClr val="10069F"/>
                </a:solidFill>
              </a:rPr>
              <a:t>Maria </a:t>
            </a:r>
            <a:r>
              <a:rPr lang="fr-FR" sz="2000" b="1" dirty="0" err="1" smtClean="0">
                <a:solidFill>
                  <a:srgbClr val="10069F"/>
                </a:solidFill>
              </a:rPr>
              <a:t>Aguila</a:t>
            </a:r>
            <a:r>
              <a:rPr lang="fr-FR" sz="2000" b="1" dirty="0" smtClean="0">
                <a:solidFill>
                  <a:srgbClr val="10069F"/>
                </a:solidFill>
              </a:rPr>
              <a:t> – Anaïs </a:t>
            </a:r>
            <a:r>
              <a:rPr lang="fr-FR" sz="2000" b="1" dirty="0" err="1" smtClean="0">
                <a:solidFill>
                  <a:srgbClr val="10069F"/>
                </a:solidFill>
              </a:rPr>
              <a:t>Aymont</a:t>
            </a:r>
            <a:r>
              <a:rPr lang="fr-FR" sz="2000" b="1" dirty="0" smtClean="0">
                <a:solidFill>
                  <a:srgbClr val="10069F"/>
                </a:solidFill>
              </a:rPr>
              <a:t> </a:t>
            </a:r>
            <a:endParaRPr lang="fr-FR" sz="600" b="1" dirty="0" smtClean="0">
              <a:solidFill>
                <a:srgbClr val="10069F"/>
              </a:solidFill>
            </a:endParaRPr>
          </a:p>
        </p:txBody>
      </p:sp>
      <p:sp>
        <p:nvSpPr>
          <p:cNvPr id="6" name="ZoneTexte 5"/>
          <p:cNvSpPr txBox="1"/>
          <p:nvPr/>
        </p:nvSpPr>
        <p:spPr>
          <a:xfrm>
            <a:off x="-1057" y="777650"/>
            <a:ext cx="12192000" cy="830997"/>
          </a:xfrm>
          <a:prstGeom prst="rect">
            <a:avLst/>
          </a:prstGeom>
          <a:noFill/>
        </p:spPr>
        <p:txBody>
          <a:bodyPr wrap="square" rtlCol="0">
            <a:spAutoFit/>
          </a:bodyPr>
          <a:lstStyle/>
          <a:p>
            <a:pPr algn="ctr"/>
            <a:r>
              <a:rPr lang="fr-FR" sz="4800" dirty="0" smtClean="0"/>
              <a:t>Echantillo</a:t>
            </a:r>
            <a:r>
              <a:rPr lang="fr-FR" sz="4800" dirty="0"/>
              <a:t>n</a:t>
            </a:r>
          </a:p>
        </p:txBody>
      </p:sp>
      <p:sp>
        <p:nvSpPr>
          <p:cNvPr id="8" name="Espace réservé du contenu 4"/>
          <p:cNvSpPr txBox="1">
            <a:spLocks/>
          </p:cNvSpPr>
          <p:nvPr/>
        </p:nvSpPr>
        <p:spPr>
          <a:xfrm>
            <a:off x="818707" y="1880678"/>
            <a:ext cx="10985366" cy="412507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fr-FR" dirty="0" smtClean="0"/>
          </a:p>
          <a:p>
            <a:pPr marL="342900" indent="-342900" algn="l">
              <a:buFont typeface="Courier New" panose="02070309020205020404" pitchFamily="49" charset="0"/>
              <a:buChar char="o"/>
            </a:pPr>
            <a:r>
              <a:rPr lang="fr-FR" dirty="0" smtClean="0"/>
              <a:t>Echantillon conducteur ou préalablement métallisé pour ne pas laisser s’échapper le flux d’électrons</a:t>
            </a:r>
          </a:p>
          <a:p>
            <a:pPr algn="l"/>
            <a:endParaRPr lang="fr-FR" dirty="0" smtClean="0"/>
          </a:p>
          <a:p>
            <a:pPr marL="342900" indent="-342900" algn="l">
              <a:buFont typeface="Courier New" panose="02070309020205020404" pitchFamily="49" charset="0"/>
              <a:buChar char="o"/>
            </a:pPr>
            <a:r>
              <a:rPr lang="fr-FR" dirty="0" smtClean="0"/>
              <a:t>Analyse sous enceinte </a:t>
            </a:r>
            <a:r>
              <a:rPr lang="fr-FR" dirty="0" err="1" smtClean="0"/>
              <a:t>ultra-vide</a:t>
            </a:r>
            <a:endParaRPr lang="fr-FR" dirty="0" smtClean="0"/>
          </a:p>
          <a:p>
            <a:pPr algn="l"/>
            <a:endParaRPr lang="fr-FR" dirty="0"/>
          </a:p>
        </p:txBody>
      </p:sp>
    </p:spTree>
    <p:extLst>
      <p:ext uri="{BB962C8B-B14F-4D97-AF65-F5344CB8AC3E}">
        <p14:creationId xmlns:p14="http://schemas.microsoft.com/office/powerpoint/2010/main" val="13356507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377371"/>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Sous-titre 2"/>
          <p:cNvSpPr>
            <a:spLocks noGrp="1"/>
          </p:cNvSpPr>
          <p:nvPr>
            <p:ph type="subTitle" idx="1"/>
          </p:nvPr>
        </p:nvSpPr>
        <p:spPr>
          <a:xfrm rot="16200000">
            <a:off x="-1909309" y="3162302"/>
            <a:ext cx="5735639" cy="1655762"/>
          </a:xfrm>
        </p:spPr>
        <p:txBody>
          <a:bodyPr>
            <a:normAutofit/>
          </a:bodyPr>
          <a:lstStyle/>
          <a:p>
            <a:r>
              <a:rPr lang="fr-FR" sz="3200" b="1" dirty="0" smtClean="0">
                <a:solidFill>
                  <a:schemeClr val="bg1">
                    <a:lumMod val="65000"/>
                  </a:schemeClr>
                </a:solidFill>
              </a:rPr>
              <a:t>A E S</a:t>
            </a:r>
            <a:endParaRPr lang="fr-FR" sz="3200" b="1" dirty="0">
              <a:solidFill>
                <a:schemeClr val="bg1">
                  <a:lumMod val="65000"/>
                </a:schemeClr>
              </a:solidFill>
            </a:endParaRPr>
          </a:p>
        </p:txBody>
      </p:sp>
      <p:pic>
        <p:nvPicPr>
          <p:cNvPr id="4" name="Imag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10750" y="8227"/>
            <a:ext cx="2381250" cy="1238250"/>
          </a:xfrm>
          <a:prstGeom prst="rect">
            <a:avLst/>
          </a:prstGeom>
        </p:spPr>
      </p:pic>
      <p:sp>
        <p:nvSpPr>
          <p:cNvPr id="9" name="ZoneTexte 8"/>
          <p:cNvSpPr txBox="1"/>
          <p:nvPr/>
        </p:nvSpPr>
        <p:spPr>
          <a:xfrm>
            <a:off x="7398331" y="6277781"/>
            <a:ext cx="4405742" cy="400110"/>
          </a:xfrm>
          <a:prstGeom prst="rect">
            <a:avLst/>
          </a:prstGeom>
          <a:noFill/>
          <a:ln w="12700">
            <a:noFill/>
          </a:ln>
        </p:spPr>
        <p:txBody>
          <a:bodyPr wrap="square" rtlCol="0">
            <a:spAutoFit/>
          </a:bodyPr>
          <a:lstStyle/>
          <a:p>
            <a:pPr algn="ctr"/>
            <a:r>
              <a:rPr lang="fr-FR" sz="2000" b="1" dirty="0" smtClean="0">
                <a:solidFill>
                  <a:srgbClr val="10069F"/>
                </a:solidFill>
              </a:rPr>
              <a:t>Maria </a:t>
            </a:r>
            <a:r>
              <a:rPr lang="fr-FR" sz="2000" b="1" dirty="0" err="1" smtClean="0">
                <a:solidFill>
                  <a:srgbClr val="10069F"/>
                </a:solidFill>
              </a:rPr>
              <a:t>Aguila</a:t>
            </a:r>
            <a:r>
              <a:rPr lang="fr-FR" sz="2000" b="1" dirty="0" smtClean="0">
                <a:solidFill>
                  <a:srgbClr val="10069F"/>
                </a:solidFill>
              </a:rPr>
              <a:t> – Anaïs </a:t>
            </a:r>
            <a:r>
              <a:rPr lang="fr-FR" sz="2000" b="1" dirty="0" err="1" smtClean="0">
                <a:solidFill>
                  <a:srgbClr val="10069F"/>
                </a:solidFill>
              </a:rPr>
              <a:t>Aymont</a:t>
            </a:r>
            <a:r>
              <a:rPr lang="fr-FR" sz="2000" b="1" dirty="0" smtClean="0">
                <a:solidFill>
                  <a:srgbClr val="10069F"/>
                </a:solidFill>
              </a:rPr>
              <a:t> </a:t>
            </a:r>
            <a:endParaRPr lang="fr-FR" sz="600" b="1" dirty="0" smtClean="0">
              <a:solidFill>
                <a:srgbClr val="10069F"/>
              </a:solidFill>
            </a:endParaRPr>
          </a:p>
        </p:txBody>
      </p:sp>
      <p:sp>
        <p:nvSpPr>
          <p:cNvPr id="6" name="ZoneTexte 5"/>
          <p:cNvSpPr txBox="1"/>
          <p:nvPr/>
        </p:nvSpPr>
        <p:spPr>
          <a:xfrm>
            <a:off x="-1057" y="777650"/>
            <a:ext cx="12192000" cy="830997"/>
          </a:xfrm>
          <a:prstGeom prst="rect">
            <a:avLst/>
          </a:prstGeom>
          <a:noFill/>
        </p:spPr>
        <p:txBody>
          <a:bodyPr wrap="square" rtlCol="0">
            <a:spAutoFit/>
          </a:bodyPr>
          <a:lstStyle/>
          <a:p>
            <a:pPr algn="ctr"/>
            <a:r>
              <a:rPr lang="fr-FR" sz="4800" dirty="0" smtClean="0"/>
              <a:t>Données extraites</a:t>
            </a:r>
            <a:endParaRPr lang="fr-FR" sz="4800" dirty="0"/>
          </a:p>
        </p:txBody>
      </p:sp>
      <p:sp>
        <p:nvSpPr>
          <p:cNvPr id="10" name="Espace réservé du contenu 4"/>
          <p:cNvSpPr txBox="1">
            <a:spLocks/>
          </p:cNvSpPr>
          <p:nvPr/>
        </p:nvSpPr>
        <p:spPr>
          <a:xfrm>
            <a:off x="850605" y="1451115"/>
            <a:ext cx="11100391" cy="4826666"/>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fr-FR" u="sng" dirty="0" smtClean="0"/>
          </a:p>
          <a:p>
            <a:pPr marL="342900" indent="-342900" algn="l">
              <a:buFont typeface="Courier New" panose="02070309020205020404" pitchFamily="49" charset="0"/>
              <a:buChar char="o"/>
            </a:pPr>
            <a:r>
              <a:rPr lang="fr-FR" u="sng" dirty="0" smtClean="0"/>
              <a:t>Spectre</a:t>
            </a:r>
            <a:r>
              <a:rPr lang="fr-FR" dirty="0" smtClean="0"/>
              <a:t> :</a:t>
            </a:r>
          </a:p>
          <a:p>
            <a:pPr algn="l"/>
            <a:r>
              <a:rPr lang="fr-FR" dirty="0" smtClean="0"/>
              <a:t>Représentation du nombre d’électrons Auger enregistrés sur une transition électronique donnée. Permet de mettre en correspondance les énergies des transitions avec la nature des éléments étudiés, afin de caractériser le matériau.</a:t>
            </a:r>
          </a:p>
          <a:p>
            <a:pPr algn="l"/>
            <a:endParaRPr lang="fr-FR" u="sng" dirty="0" smtClean="0"/>
          </a:p>
          <a:p>
            <a:pPr marL="342900" indent="-342900" algn="l">
              <a:buFont typeface="Courier New" panose="02070309020205020404" pitchFamily="49" charset="0"/>
              <a:buChar char="o"/>
            </a:pPr>
            <a:r>
              <a:rPr lang="fr-FR" u="sng" dirty="0" smtClean="0"/>
              <a:t>Image</a:t>
            </a:r>
            <a:r>
              <a:rPr lang="fr-FR" dirty="0" smtClean="0"/>
              <a:t> :</a:t>
            </a:r>
          </a:p>
          <a:p>
            <a:pPr algn="l"/>
            <a:r>
              <a:rPr lang="fr-FR" dirty="0" smtClean="0"/>
              <a:t>Sélection d’un ou plusieurs éléments chimiques pour constituer une imagerie avec plusieurs éléments dans les régions d’intérêts.</a:t>
            </a:r>
          </a:p>
          <a:p>
            <a:pPr algn="l"/>
            <a:endParaRPr lang="fr-FR" dirty="0" smtClean="0"/>
          </a:p>
          <a:p>
            <a:pPr algn="l"/>
            <a:r>
              <a:rPr lang="fr-FR" dirty="0" smtClean="0"/>
              <a:t>	     : H et He non détectés à cause de leur faible masse molaire</a:t>
            </a:r>
          </a:p>
          <a:p>
            <a:pPr algn="l"/>
            <a:endParaRPr lang="fr-FR" dirty="0" smtClean="0"/>
          </a:p>
          <a:p>
            <a:pPr algn="l"/>
            <a:endParaRPr lang="fr-FR" dirty="0"/>
          </a:p>
        </p:txBody>
      </p:sp>
      <p:pic>
        <p:nvPicPr>
          <p:cNvPr id="11" name="Picture 4" descr="Afficher l'image d'origine"/>
          <p:cNvPicPr>
            <a:picLocks noChangeAspect="1" noChangeArrowheads="1"/>
          </p:cNvPicPr>
          <p:nvPr/>
        </p:nvPicPr>
        <p:blipFill>
          <a:blip r:embed="rId4" cstate="print"/>
          <a:srcRect/>
          <a:stretch>
            <a:fillRect/>
          </a:stretch>
        </p:blipFill>
        <p:spPr bwMode="auto">
          <a:xfrm>
            <a:off x="1210328" y="5459229"/>
            <a:ext cx="576064" cy="576064"/>
          </a:xfrm>
          <a:prstGeom prst="rect">
            <a:avLst/>
          </a:prstGeom>
          <a:noFill/>
        </p:spPr>
      </p:pic>
    </p:spTree>
    <p:extLst>
      <p:ext uri="{BB962C8B-B14F-4D97-AF65-F5344CB8AC3E}">
        <p14:creationId xmlns:p14="http://schemas.microsoft.com/office/powerpoint/2010/main" val="13356507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377371"/>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Sous-titre 2"/>
          <p:cNvSpPr>
            <a:spLocks noGrp="1"/>
          </p:cNvSpPr>
          <p:nvPr>
            <p:ph type="subTitle" idx="1"/>
          </p:nvPr>
        </p:nvSpPr>
        <p:spPr>
          <a:xfrm rot="16200000">
            <a:off x="-1909309" y="3162302"/>
            <a:ext cx="5735639" cy="1655762"/>
          </a:xfrm>
        </p:spPr>
        <p:txBody>
          <a:bodyPr>
            <a:normAutofit/>
          </a:bodyPr>
          <a:lstStyle/>
          <a:p>
            <a:r>
              <a:rPr lang="fr-FR" sz="3200" b="1" dirty="0" smtClean="0">
                <a:solidFill>
                  <a:schemeClr val="bg1">
                    <a:lumMod val="65000"/>
                  </a:schemeClr>
                </a:solidFill>
              </a:rPr>
              <a:t>A E S</a:t>
            </a:r>
            <a:endParaRPr lang="fr-FR" sz="3200" b="1" dirty="0">
              <a:solidFill>
                <a:schemeClr val="bg1">
                  <a:lumMod val="65000"/>
                </a:schemeClr>
              </a:solidFill>
            </a:endParaRPr>
          </a:p>
        </p:txBody>
      </p:sp>
      <p:pic>
        <p:nvPicPr>
          <p:cNvPr id="4" name="Imag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10750" y="8227"/>
            <a:ext cx="2381250" cy="1238250"/>
          </a:xfrm>
          <a:prstGeom prst="rect">
            <a:avLst/>
          </a:prstGeom>
        </p:spPr>
      </p:pic>
      <p:sp>
        <p:nvSpPr>
          <p:cNvPr id="9" name="ZoneTexte 8"/>
          <p:cNvSpPr txBox="1"/>
          <p:nvPr/>
        </p:nvSpPr>
        <p:spPr>
          <a:xfrm>
            <a:off x="7398331" y="6277781"/>
            <a:ext cx="4405742" cy="400110"/>
          </a:xfrm>
          <a:prstGeom prst="rect">
            <a:avLst/>
          </a:prstGeom>
          <a:noFill/>
          <a:ln w="12700">
            <a:noFill/>
          </a:ln>
        </p:spPr>
        <p:txBody>
          <a:bodyPr wrap="square" rtlCol="0">
            <a:spAutoFit/>
          </a:bodyPr>
          <a:lstStyle/>
          <a:p>
            <a:pPr algn="ctr"/>
            <a:r>
              <a:rPr lang="fr-FR" sz="2000" b="1" dirty="0" smtClean="0">
                <a:solidFill>
                  <a:srgbClr val="10069F"/>
                </a:solidFill>
              </a:rPr>
              <a:t>Maria </a:t>
            </a:r>
            <a:r>
              <a:rPr lang="fr-FR" sz="2000" b="1" dirty="0" err="1" smtClean="0">
                <a:solidFill>
                  <a:srgbClr val="10069F"/>
                </a:solidFill>
              </a:rPr>
              <a:t>Aguila</a:t>
            </a:r>
            <a:r>
              <a:rPr lang="fr-FR" sz="2000" b="1" dirty="0" smtClean="0">
                <a:solidFill>
                  <a:srgbClr val="10069F"/>
                </a:solidFill>
              </a:rPr>
              <a:t> – Anaïs </a:t>
            </a:r>
            <a:r>
              <a:rPr lang="fr-FR" sz="2000" b="1" dirty="0" err="1" smtClean="0">
                <a:solidFill>
                  <a:srgbClr val="10069F"/>
                </a:solidFill>
              </a:rPr>
              <a:t>Aymont</a:t>
            </a:r>
            <a:r>
              <a:rPr lang="fr-FR" sz="2000" b="1" dirty="0" smtClean="0">
                <a:solidFill>
                  <a:srgbClr val="10069F"/>
                </a:solidFill>
              </a:rPr>
              <a:t> </a:t>
            </a:r>
            <a:endParaRPr lang="fr-FR" sz="600" b="1" dirty="0" smtClean="0">
              <a:solidFill>
                <a:srgbClr val="10069F"/>
              </a:solidFill>
            </a:endParaRPr>
          </a:p>
        </p:txBody>
      </p:sp>
      <p:sp>
        <p:nvSpPr>
          <p:cNvPr id="6" name="ZoneTexte 5"/>
          <p:cNvSpPr txBox="1"/>
          <p:nvPr/>
        </p:nvSpPr>
        <p:spPr>
          <a:xfrm>
            <a:off x="-1057" y="777650"/>
            <a:ext cx="12192000" cy="830997"/>
          </a:xfrm>
          <a:prstGeom prst="rect">
            <a:avLst/>
          </a:prstGeom>
          <a:noFill/>
        </p:spPr>
        <p:txBody>
          <a:bodyPr wrap="square" rtlCol="0">
            <a:spAutoFit/>
          </a:bodyPr>
          <a:lstStyle/>
          <a:p>
            <a:pPr algn="ctr"/>
            <a:r>
              <a:rPr lang="fr-FR" sz="4800" dirty="0" smtClean="0"/>
              <a:t>Analyse</a:t>
            </a:r>
            <a:endParaRPr lang="fr-FR" sz="4800" dirty="0"/>
          </a:p>
        </p:txBody>
      </p:sp>
      <p:pic>
        <p:nvPicPr>
          <p:cNvPr id="8" name="Picture 4"/>
          <p:cNvPicPr>
            <a:picLocks noChangeAspect="1" noChangeArrowheads="1"/>
          </p:cNvPicPr>
          <p:nvPr/>
        </p:nvPicPr>
        <p:blipFill>
          <a:blip r:embed="rId4" cstate="print"/>
          <a:srcRect/>
          <a:stretch>
            <a:fillRect/>
          </a:stretch>
        </p:blipFill>
        <p:spPr bwMode="auto">
          <a:xfrm>
            <a:off x="7074171" y="2010181"/>
            <a:ext cx="2019300" cy="2838450"/>
          </a:xfrm>
          <a:prstGeom prst="rect">
            <a:avLst/>
          </a:prstGeom>
          <a:noFill/>
          <a:ln w="9525">
            <a:noFill/>
            <a:miter lim="800000"/>
            <a:headEnd/>
            <a:tailEnd/>
          </a:ln>
          <a:effectLst/>
        </p:spPr>
      </p:pic>
      <p:pic>
        <p:nvPicPr>
          <p:cNvPr id="11" name="Picture 5"/>
          <p:cNvPicPr>
            <a:picLocks noChangeAspect="1" noChangeArrowheads="1"/>
          </p:cNvPicPr>
          <p:nvPr/>
        </p:nvPicPr>
        <p:blipFill>
          <a:blip r:embed="rId5" cstate="print"/>
          <a:srcRect/>
          <a:stretch>
            <a:fillRect/>
          </a:stretch>
        </p:blipFill>
        <p:spPr bwMode="auto">
          <a:xfrm>
            <a:off x="9601202" y="2010181"/>
            <a:ext cx="1971675" cy="2714625"/>
          </a:xfrm>
          <a:prstGeom prst="rect">
            <a:avLst/>
          </a:prstGeom>
          <a:noFill/>
          <a:ln w="9525">
            <a:noFill/>
            <a:miter lim="800000"/>
            <a:headEnd/>
            <a:tailEnd/>
          </a:ln>
          <a:effectLst/>
        </p:spPr>
      </p:pic>
      <p:pic>
        <p:nvPicPr>
          <p:cNvPr id="12" name="Picture 6"/>
          <p:cNvPicPr>
            <a:picLocks noChangeAspect="1" noChangeArrowheads="1"/>
          </p:cNvPicPr>
          <p:nvPr/>
        </p:nvPicPr>
        <p:blipFill>
          <a:blip r:embed="rId6" cstate="print"/>
          <a:srcRect/>
          <a:stretch>
            <a:fillRect/>
          </a:stretch>
        </p:blipFill>
        <p:spPr bwMode="auto">
          <a:xfrm>
            <a:off x="1786392" y="2420550"/>
            <a:ext cx="3518326" cy="2304256"/>
          </a:xfrm>
          <a:prstGeom prst="rect">
            <a:avLst/>
          </a:prstGeom>
          <a:noFill/>
          <a:ln w="9525">
            <a:noFill/>
            <a:miter lim="800000"/>
            <a:headEnd/>
            <a:tailEnd/>
          </a:ln>
          <a:effectLst/>
        </p:spPr>
      </p:pic>
      <p:sp>
        <p:nvSpPr>
          <p:cNvPr id="13" name="Espace réservé du contenu 4"/>
          <p:cNvSpPr txBox="1">
            <a:spLocks/>
          </p:cNvSpPr>
          <p:nvPr/>
        </p:nvSpPr>
        <p:spPr>
          <a:xfrm>
            <a:off x="7074171" y="5126340"/>
            <a:ext cx="4498706" cy="740696"/>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dirty="0" smtClean="0"/>
              <a:t>Corrosion galvanique du cuivre dans l’aluminium</a:t>
            </a:r>
            <a:endParaRPr lang="fr-FR" dirty="0"/>
          </a:p>
        </p:txBody>
      </p:sp>
      <p:sp>
        <p:nvSpPr>
          <p:cNvPr id="14" name="Espace réservé du contenu 4"/>
          <p:cNvSpPr txBox="1">
            <a:spLocks/>
          </p:cNvSpPr>
          <p:nvPr/>
        </p:nvSpPr>
        <p:spPr>
          <a:xfrm>
            <a:off x="1786392" y="5126340"/>
            <a:ext cx="4186808" cy="740696"/>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dirty="0" smtClean="0"/>
              <a:t>Profil de composition de l’échantillon analysé</a:t>
            </a:r>
            <a:endParaRPr lang="fr-FR" dirty="0"/>
          </a:p>
        </p:txBody>
      </p:sp>
    </p:spTree>
    <p:extLst>
      <p:ext uri="{BB962C8B-B14F-4D97-AF65-F5344CB8AC3E}">
        <p14:creationId xmlns:p14="http://schemas.microsoft.com/office/powerpoint/2010/main" val="4031023704"/>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554</TotalTime>
  <Words>410</Words>
  <Application>Microsoft Office PowerPoint</Application>
  <PresentationFormat>Grand écran</PresentationFormat>
  <Paragraphs>93</Paragraphs>
  <Slides>12</Slides>
  <Notes>12</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12</vt:i4>
      </vt:variant>
    </vt:vector>
  </HeadingPairs>
  <TitlesOfParts>
    <vt:vector size="17" baseType="lpstr">
      <vt:lpstr>Arial</vt:lpstr>
      <vt:lpstr>Calibri</vt:lpstr>
      <vt:lpstr>Calibri Light</vt:lpstr>
      <vt:lpstr>Courier New</vt:lpstr>
      <vt:lpstr>Thème Office</vt:lpstr>
      <vt:lpstr>La Spectroscopie d’électron Auger (AES)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biodégradation</dc:title>
  <dc:creator>Antoine</dc:creator>
  <cp:lastModifiedBy>Admin</cp:lastModifiedBy>
  <cp:revision>60</cp:revision>
  <dcterms:created xsi:type="dcterms:W3CDTF">2015-12-07T19:50:37Z</dcterms:created>
  <dcterms:modified xsi:type="dcterms:W3CDTF">2016-05-29T12:36:23Z</dcterms:modified>
</cp:coreProperties>
</file>